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8" r:id="rId2"/>
    <p:sldMasterId id="2147483696" r:id="rId3"/>
  </p:sldMasterIdLst>
  <p:notesMasterIdLst>
    <p:notesMasterId r:id="rId93"/>
  </p:notesMasterIdLst>
  <p:sldIdLst>
    <p:sldId id="256" r:id="rId4"/>
    <p:sldId id="299" r:id="rId5"/>
    <p:sldId id="301" r:id="rId6"/>
    <p:sldId id="304" r:id="rId7"/>
    <p:sldId id="305" r:id="rId8"/>
    <p:sldId id="268" r:id="rId9"/>
    <p:sldId id="306" r:id="rId10"/>
    <p:sldId id="307" r:id="rId11"/>
    <p:sldId id="308" r:id="rId12"/>
    <p:sldId id="260" r:id="rId13"/>
    <p:sldId id="261" r:id="rId14"/>
    <p:sldId id="377" r:id="rId15"/>
    <p:sldId id="309" r:id="rId16"/>
    <p:sldId id="314" r:id="rId17"/>
    <p:sldId id="282" r:id="rId18"/>
    <p:sldId id="315" r:id="rId19"/>
    <p:sldId id="310" r:id="rId20"/>
    <p:sldId id="311" r:id="rId21"/>
    <p:sldId id="312" r:id="rId22"/>
    <p:sldId id="313" r:id="rId23"/>
    <p:sldId id="287" r:id="rId24"/>
    <p:sldId id="316" r:id="rId25"/>
    <p:sldId id="317" r:id="rId26"/>
    <p:sldId id="281" r:id="rId27"/>
    <p:sldId id="283" r:id="rId28"/>
    <p:sldId id="284" r:id="rId29"/>
    <p:sldId id="288" r:id="rId30"/>
    <p:sldId id="344" r:id="rId31"/>
    <p:sldId id="345" r:id="rId32"/>
    <p:sldId id="289" r:id="rId33"/>
    <p:sldId id="290" r:id="rId34"/>
    <p:sldId id="291" r:id="rId35"/>
    <p:sldId id="292" r:id="rId36"/>
    <p:sldId id="318" r:id="rId37"/>
    <p:sldId id="378" r:id="rId38"/>
    <p:sldId id="294" r:id="rId39"/>
    <p:sldId id="379" r:id="rId40"/>
    <p:sldId id="295" r:id="rId41"/>
    <p:sldId id="296" r:id="rId42"/>
    <p:sldId id="319" r:id="rId43"/>
    <p:sldId id="322" r:id="rId44"/>
    <p:sldId id="323" r:id="rId45"/>
    <p:sldId id="324" r:id="rId46"/>
    <p:sldId id="325" r:id="rId47"/>
    <p:sldId id="346" r:id="rId48"/>
    <p:sldId id="380" r:id="rId49"/>
    <p:sldId id="347" r:id="rId50"/>
    <p:sldId id="326" r:id="rId51"/>
    <p:sldId id="327" r:id="rId52"/>
    <p:sldId id="328" r:id="rId53"/>
    <p:sldId id="329" r:id="rId54"/>
    <p:sldId id="348" r:id="rId55"/>
    <p:sldId id="351" r:id="rId56"/>
    <p:sldId id="352" r:id="rId57"/>
    <p:sldId id="353" r:id="rId58"/>
    <p:sldId id="330" r:id="rId59"/>
    <p:sldId id="332" r:id="rId60"/>
    <p:sldId id="375" r:id="rId61"/>
    <p:sldId id="333" r:id="rId62"/>
    <p:sldId id="334" r:id="rId63"/>
    <p:sldId id="335" r:id="rId64"/>
    <p:sldId id="354" r:id="rId65"/>
    <p:sldId id="336" r:id="rId66"/>
    <p:sldId id="338" r:id="rId67"/>
    <p:sldId id="340" r:id="rId68"/>
    <p:sldId id="355" r:id="rId69"/>
    <p:sldId id="339" r:id="rId70"/>
    <p:sldId id="382" r:id="rId71"/>
    <p:sldId id="383" r:id="rId72"/>
    <p:sldId id="384" r:id="rId73"/>
    <p:sldId id="381" r:id="rId74"/>
    <p:sldId id="360" r:id="rId75"/>
    <p:sldId id="259" r:id="rId76"/>
    <p:sldId id="362" r:id="rId77"/>
    <p:sldId id="363" r:id="rId78"/>
    <p:sldId id="364" r:id="rId79"/>
    <p:sldId id="366" r:id="rId80"/>
    <p:sldId id="367" r:id="rId81"/>
    <p:sldId id="365" r:id="rId82"/>
    <p:sldId id="369" r:id="rId83"/>
    <p:sldId id="368" r:id="rId84"/>
    <p:sldId id="385" r:id="rId85"/>
    <p:sldId id="386" r:id="rId86"/>
    <p:sldId id="387" r:id="rId87"/>
    <p:sldId id="373" r:id="rId88"/>
    <p:sldId id="372" r:id="rId89"/>
    <p:sldId id="388" r:id="rId90"/>
    <p:sldId id="389" r:id="rId91"/>
    <p:sldId id="390" r:id="rId9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5EF"/>
    <a:srgbClr val="FCE7EE"/>
    <a:srgbClr val="FCE7F0"/>
    <a:srgbClr val="FCEBF1"/>
    <a:srgbClr val="FEF1F5"/>
    <a:srgbClr val="FEF8FA"/>
    <a:srgbClr val="FFFFFF"/>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4" autoAdjust="0"/>
    <p:restoredTop sz="68195" autoAdjust="0"/>
  </p:normalViewPr>
  <p:slideViewPr>
    <p:cSldViewPr snapToGrid="0">
      <p:cViewPr varScale="1">
        <p:scale>
          <a:sx n="39" d="100"/>
          <a:sy n="39" d="100"/>
        </p:scale>
        <p:origin x="45" y="369"/>
      </p:cViewPr>
      <p:guideLst/>
    </p:cSldViewPr>
  </p:slideViewPr>
  <p:notesTextViewPr>
    <p:cViewPr>
      <p:scale>
        <a:sx n="1" d="1"/>
        <a:sy n="1" d="1"/>
      </p:scale>
      <p:origin x="0" y="0"/>
    </p:cViewPr>
  </p:notesTextViewPr>
  <p:sorterViewPr>
    <p:cViewPr>
      <p:scale>
        <a:sx n="100" d="100"/>
        <a:sy n="100" d="100"/>
      </p:scale>
      <p:origin x="0" y="-3827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viewProps" Target="viewProps.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B33283-2EC6-4BB3-BE2C-2924151618F7}" type="doc">
      <dgm:prSet loTypeId="urn:microsoft.com/office/officeart/2005/8/layout/hList1" loCatId="list" qsTypeId="urn:microsoft.com/office/officeart/2005/8/quickstyle/simple5" qsCatId="simple" csTypeId="urn:microsoft.com/office/officeart/2005/8/colors/accent0_3" csCatId="mainScheme" phldr="1"/>
      <dgm:spPr/>
      <dgm:t>
        <a:bodyPr/>
        <a:lstStyle/>
        <a:p>
          <a:endParaRPr lang="zh-CN" altLang="en-US"/>
        </a:p>
      </dgm:t>
    </dgm:pt>
    <dgm:pt modelId="{62EF62FE-D8EC-4506-8ECC-C08683E09FF9}">
      <dgm:prSet phldrT="[文本]" custT="1"/>
      <dgm:spPr/>
      <dgm:t>
        <a:bodyPr/>
        <a:lstStyle/>
        <a:p>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比较项目</a:t>
          </a:r>
        </a:p>
      </dgm:t>
    </dgm:pt>
    <dgm:pt modelId="{E3F21B48-1971-4685-B5D7-D1661A325C8C}" type="parTrans" cxnId="{530D8C04-E56A-46E1-B496-C9A0437FD960}">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E0A27408-59F9-4740-95F3-6825BF785FF6}" type="sibTrans" cxnId="{530D8C04-E56A-46E1-B496-C9A0437FD960}">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7B471ABD-6D66-43E4-B7BB-2D1D3AE6BFD0}">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原理</a:t>
          </a:r>
        </a:p>
      </dgm:t>
    </dgm:pt>
    <dgm:pt modelId="{49ADAD34-2DD8-4B3D-832D-7186F26E85D5}" type="parTrans" cxnId="{B2B7552F-F851-4DA2-8232-9660E64944EB}">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B02DE635-77DD-4F83-99A9-10F8AC37651D}" type="sibTrans" cxnId="{B2B7552F-F851-4DA2-8232-9660E64944EB}">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2432AFBE-2361-481F-872E-E1F4D7552E14}">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培养基性质</a:t>
          </a:r>
        </a:p>
      </dgm:t>
    </dgm:pt>
    <dgm:pt modelId="{3E992B98-B8E2-438A-946A-84D5FDE80500}" type="parTrans" cxnId="{E6A0C38A-F39D-40CC-A6E8-0D8C19F5F3A8}">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E9B4E0EF-773F-456F-B740-4668170B946E}" type="sibTrans" cxnId="{E6A0C38A-F39D-40CC-A6E8-0D8C19F5F3A8}">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69630A89-3333-4CFC-AD2D-3241209031E8}">
      <dgm:prSet phldrT="[文本]" custT="1"/>
      <dgm:spPr/>
      <dgm:t>
        <a:bodyPr/>
        <a:lstStyle/>
        <a:p>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植物组织培养</a:t>
          </a:r>
        </a:p>
      </dgm:t>
    </dgm:pt>
    <dgm:pt modelId="{D39F9052-CD77-4D15-AC69-18A580D074C0}" type="parTrans" cxnId="{471844FA-5CE8-40B2-96E5-875CACD3DF7F}">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E4D15249-8513-4EC7-A5EE-E66BD8F2D5E9}" type="sibTrans" cxnId="{471844FA-5CE8-40B2-96E5-875CACD3DF7F}">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658DB14D-C726-4530-AB82-30A352ED11E9}">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细胞的全能性</a:t>
          </a:r>
        </a:p>
      </dgm:t>
    </dgm:pt>
    <dgm:pt modelId="{7BF45D9E-030C-466F-B41A-AA3F1C50CAE5}" type="parTrans" cxnId="{56E84CF0-A2B2-44D9-8089-D248AD6D7EDF}">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D7DE0FD6-82E8-4ED4-BFD0-68F70E4A3BED}" type="sibTrans" cxnId="{56E84CF0-A2B2-44D9-8089-D248AD6D7EDF}">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4231AB25-3529-4C7D-BB1C-0EE793AFF3E0}">
      <dgm:prSet phldrT="[文本]" custT="1"/>
      <dgm:spPr/>
      <dgm:t>
        <a:bodyPr/>
        <a:lstStyle/>
        <a:p>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动物细胞培养</a:t>
          </a:r>
        </a:p>
      </dgm:t>
    </dgm:pt>
    <dgm:pt modelId="{853F7012-0FF0-4BBB-AB0B-CFB6DE311D7A}" type="parTrans" cxnId="{9520DB4A-B638-4D6F-9872-40974120C7E2}">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679CF91C-C0CA-4919-926A-7BEAD6566FDD}" type="sibTrans" cxnId="{9520DB4A-B638-4D6F-9872-40974120C7E2}">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69D028D2-76FB-4695-B40F-C7A727DBAC88}">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细胞增殖</a:t>
          </a:r>
        </a:p>
      </dgm:t>
    </dgm:pt>
    <dgm:pt modelId="{7F69660F-F03F-4398-B653-0FEF9000F508}" type="parTrans" cxnId="{4F207DE5-6A09-4105-911D-A530DE421166}">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D031142E-08E7-41FF-A8BF-2171A674ED99}" type="sibTrans" cxnId="{4F207DE5-6A09-4105-911D-A530DE421166}">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E02997DA-4D05-46EF-956A-AC77E2D101F2}">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培养基特有成分</a:t>
          </a:r>
        </a:p>
      </dgm:t>
    </dgm:pt>
    <dgm:pt modelId="{1FB61235-8F0B-4B07-BAD4-B8C134FA24CB}" type="parTrans" cxnId="{D8F2CFE5-18F6-4178-8EA5-A6A423C077D5}">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06B509EF-7C17-4BB2-A677-206AB56E43D3}" type="sibTrans" cxnId="{D8F2CFE5-18F6-4178-8EA5-A6A423C077D5}">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7AB27AE7-D156-4571-8EE0-ECFF6CBCA316}">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培养结果</a:t>
          </a:r>
        </a:p>
      </dgm:t>
    </dgm:pt>
    <dgm:pt modelId="{FF4F7C47-334D-4EC9-A24B-2F75FE013953}" type="parTrans" cxnId="{AD4B5EFF-69A1-4A3C-905C-B40CB5042D33}">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CA3C57DA-86E1-493C-8E84-C6C0DF67D0CB}" type="sibTrans" cxnId="{AD4B5EFF-69A1-4A3C-905C-B40CB5042D33}">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A35DA818-8AFF-4516-B4B8-7521178D3D85}">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培养目的</a:t>
          </a:r>
          <a:endPar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endParaRPr>
        </a:p>
      </dgm:t>
    </dgm:pt>
    <dgm:pt modelId="{0E2F1471-4C8A-4F8A-9A0A-FAF161E65D7F}" type="parTrans" cxnId="{401E8910-2083-4D29-8158-66AE9B2D1FF2}">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91661430-EB01-4AA0-A1DA-2671FFE25338}" type="sibTrans" cxnId="{401E8910-2083-4D29-8158-66AE9B2D1FF2}">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A2486C4B-949D-4DD4-9613-A8F5B1099EC6}">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固体培养基</a:t>
          </a:r>
        </a:p>
      </dgm:t>
    </dgm:pt>
    <dgm:pt modelId="{670E171F-91E9-4166-8868-45565D681305}" type="parTrans" cxnId="{C65AF3C4-8C27-47E2-8745-02A08649931A}">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1795A670-989B-4ED0-9326-A7FCE4B25F7E}" type="sibTrans" cxnId="{C65AF3C4-8C27-47E2-8745-02A08649931A}">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8ABD81D8-00E5-446C-84D3-12E36071C6B7}">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蔗糖、植物激素</a:t>
          </a:r>
        </a:p>
      </dgm:t>
    </dgm:pt>
    <dgm:pt modelId="{9B54E0A7-3D60-4986-8B4D-89783A10E8DF}" type="parTrans" cxnId="{BF1C3E44-1443-4723-B2C5-2FB706475F4A}">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D642C16D-2352-47CB-87C4-682A93F27ADB}" type="sibTrans" cxnId="{BF1C3E44-1443-4723-B2C5-2FB706475F4A}">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BF19FCE7-5D3C-4B12-A802-3F056A5D7AE6}">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植物体或组织</a:t>
          </a:r>
        </a:p>
      </dgm:t>
    </dgm:pt>
    <dgm:pt modelId="{B2FA590C-7D83-489D-8068-37D096ADFF85}" type="parTrans" cxnId="{86AA67B6-C831-4125-8F34-FEA8DF790F66}">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E3AC7F1C-2479-4575-81DE-B940D6D6EDD3}" type="sibTrans" cxnId="{86AA67B6-C831-4125-8F34-FEA8DF790F66}">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02480F70-72E9-4C3D-A230-52CE8C4597CA}">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快速繁殖、培育无病毒植株</a:t>
          </a:r>
        </a:p>
      </dgm:t>
    </dgm:pt>
    <dgm:pt modelId="{CD77B5F8-8597-4472-BC09-7CE7387384CB}" type="parTrans" cxnId="{B091A770-2585-47DF-A2D0-9363932989FB}">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53A565EA-0DA3-44C8-A7C3-72316A41A904}" type="sibTrans" cxnId="{B091A770-2585-47DF-A2D0-9363932989FB}">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D69781E4-D308-4CD6-9C8B-DC726FEBD322}">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液体培养基</a:t>
          </a:r>
        </a:p>
      </dgm:t>
    </dgm:pt>
    <dgm:pt modelId="{C513FF80-EF2F-4937-9CF7-50EF4B3D77C0}" type="parTrans" cxnId="{1CE380DC-13C6-47E5-A8B6-6BED3B1CC206}">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514462C0-0C6F-4746-A466-0FA3BB1ADED1}" type="sibTrans" cxnId="{1CE380DC-13C6-47E5-A8B6-6BED3B1CC206}">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C151BC1F-4C85-444C-8B4D-425BFB7B9A55}">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葡萄糖、动物血清</a:t>
          </a:r>
        </a:p>
      </dgm:t>
    </dgm:pt>
    <dgm:pt modelId="{EDC1BDA1-AABB-4246-8911-A5D6F5F82285}" type="parTrans" cxnId="{82614B70-5D9F-4B06-B915-C63D1A082725}">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57F39507-7DE7-4994-A4A5-22A096F093F2}" type="sibTrans" cxnId="{82614B70-5D9F-4B06-B915-C63D1A082725}">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65E3970A-4162-4DDA-B6D4-2A124285F7D3}">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细胞株、细胞系</a:t>
          </a:r>
        </a:p>
      </dgm:t>
    </dgm:pt>
    <dgm:pt modelId="{08970F9A-8851-4534-9394-F904B4572228}" type="parTrans" cxnId="{986F9B5C-C2CC-4B15-AADD-9571CFF21CE4}">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0296BEBD-AF37-4D41-8710-EBB5EF0FFC2A}" type="sibTrans" cxnId="{986F9B5C-C2CC-4B15-AADD-9571CFF21CE4}">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D1DD6127-8D02-44BB-BE38-A5BFE2A9FAF4}">
      <dgm:prSet phldrT="[文本]" custT="1"/>
      <dgm:spPr/>
      <dgm:t>
        <a:bodyPr/>
        <a:lstStyle/>
        <a:p>
          <a:pPr>
            <a:lnSpc>
              <a:spcPct val="150000"/>
            </a:lnSpc>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获得细胞或蛋白</a:t>
          </a:r>
        </a:p>
      </dgm:t>
    </dgm:pt>
    <dgm:pt modelId="{4D693118-BCB0-425B-96BA-79701AB4A4B7}" type="parTrans" cxnId="{A72DA8FC-5136-4CA3-A697-8746CA4D0356}">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2206ABDC-0252-47BC-81D4-635DCC317D67}" type="sibTrans" cxnId="{A72DA8FC-5136-4CA3-A697-8746CA4D0356}">
      <dgm:prSet/>
      <dgm:spPr/>
      <dgm:t>
        <a:bodyPr/>
        <a:lstStyle/>
        <a:p>
          <a:endParaRPr lang="zh-CN" altLang="en-US" sz="1800">
            <a:latin typeface="Times New Roman" panose="02020603050405020304" pitchFamily="18" charset="0"/>
            <a:ea typeface="微软雅黑" panose="020B0503020204020204" pitchFamily="34" charset="-122"/>
            <a:cs typeface="Times New Roman" panose="02020603050405020304" pitchFamily="18" charset="0"/>
          </a:endParaRPr>
        </a:p>
      </dgm:t>
    </dgm:pt>
    <dgm:pt modelId="{F75ABD9E-6D38-42A9-BC87-863504C99503}" type="pres">
      <dgm:prSet presAssocID="{2BB33283-2EC6-4BB3-BE2C-2924151618F7}" presName="Name0" presStyleCnt="0">
        <dgm:presLayoutVars>
          <dgm:dir/>
          <dgm:animLvl val="lvl"/>
          <dgm:resizeHandles val="exact"/>
        </dgm:presLayoutVars>
      </dgm:prSet>
      <dgm:spPr/>
    </dgm:pt>
    <dgm:pt modelId="{4145AFD7-1E6E-470B-9F30-6CEAB13325A7}" type="pres">
      <dgm:prSet presAssocID="{62EF62FE-D8EC-4506-8ECC-C08683E09FF9}" presName="composite" presStyleCnt="0"/>
      <dgm:spPr/>
    </dgm:pt>
    <dgm:pt modelId="{4AA14EC3-E542-42BD-AE9E-0BC72632D94F}" type="pres">
      <dgm:prSet presAssocID="{62EF62FE-D8EC-4506-8ECC-C08683E09FF9}" presName="parTx" presStyleLbl="alignNode1" presStyleIdx="0" presStyleCnt="3" custScaleX="115944">
        <dgm:presLayoutVars>
          <dgm:chMax val="0"/>
          <dgm:chPref val="0"/>
          <dgm:bulletEnabled val="1"/>
        </dgm:presLayoutVars>
      </dgm:prSet>
      <dgm:spPr/>
    </dgm:pt>
    <dgm:pt modelId="{EEBAD881-9FBA-4E39-BED5-0BADB4EC3427}" type="pres">
      <dgm:prSet presAssocID="{62EF62FE-D8EC-4506-8ECC-C08683E09FF9}" presName="desTx" presStyleLbl="alignAccFollowNode1" presStyleIdx="0" presStyleCnt="3" custScaleX="115944" custScaleY="100226">
        <dgm:presLayoutVars>
          <dgm:bulletEnabled val="1"/>
        </dgm:presLayoutVars>
      </dgm:prSet>
      <dgm:spPr/>
    </dgm:pt>
    <dgm:pt modelId="{3857790E-269A-44F1-8DCF-C9DE455DAFBA}" type="pres">
      <dgm:prSet presAssocID="{E0A27408-59F9-4740-95F3-6825BF785FF6}" presName="space" presStyleCnt="0"/>
      <dgm:spPr/>
    </dgm:pt>
    <dgm:pt modelId="{1CC536B0-84B8-4068-B751-5CE955B4C7EF}" type="pres">
      <dgm:prSet presAssocID="{69630A89-3333-4CFC-AD2D-3241209031E8}" presName="composite" presStyleCnt="0"/>
      <dgm:spPr/>
    </dgm:pt>
    <dgm:pt modelId="{182A199D-0805-4D15-BBAD-0F1E8C6E7645}" type="pres">
      <dgm:prSet presAssocID="{69630A89-3333-4CFC-AD2D-3241209031E8}" presName="parTx" presStyleLbl="alignNode1" presStyleIdx="1" presStyleCnt="3" custScaleX="142526">
        <dgm:presLayoutVars>
          <dgm:chMax val="0"/>
          <dgm:chPref val="0"/>
          <dgm:bulletEnabled val="1"/>
        </dgm:presLayoutVars>
      </dgm:prSet>
      <dgm:spPr/>
    </dgm:pt>
    <dgm:pt modelId="{7676074C-9168-4363-84AE-D9B6B2D8FD7C}" type="pres">
      <dgm:prSet presAssocID="{69630A89-3333-4CFC-AD2D-3241209031E8}" presName="desTx" presStyleLbl="alignAccFollowNode1" presStyleIdx="1" presStyleCnt="3" custScaleX="142526">
        <dgm:presLayoutVars>
          <dgm:bulletEnabled val="1"/>
        </dgm:presLayoutVars>
      </dgm:prSet>
      <dgm:spPr/>
    </dgm:pt>
    <dgm:pt modelId="{60C29064-31B0-4E63-83A0-4FE0C64DDF1C}" type="pres">
      <dgm:prSet presAssocID="{E4D15249-8513-4EC7-A5EE-E66BD8F2D5E9}" presName="space" presStyleCnt="0"/>
      <dgm:spPr/>
    </dgm:pt>
    <dgm:pt modelId="{355BF7B2-C8E1-4DE1-956A-C0A2978C02D7}" type="pres">
      <dgm:prSet presAssocID="{4231AB25-3529-4C7D-BB1C-0EE793AFF3E0}" presName="composite" presStyleCnt="0"/>
      <dgm:spPr/>
    </dgm:pt>
    <dgm:pt modelId="{CCE9264C-4E3F-4BBD-B3F7-2C768F71A06D}" type="pres">
      <dgm:prSet presAssocID="{4231AB25-3529-4C7D-BB1C-0EE793AFF3E0}" presName="parTx" presStyleLbl="alignNode1" presStyleIdx="2" presStyleCnt="3" custScaleX="137753">
        <dgm:presLayoutVars>
          <dgm:chMax val="0"/>
          <dgm:chPref val="0"/>
          <dgm:bulletEnabled val="1"/>
        </dgm:presLayoutVars>
      </dgm:prSet>
      <dgm:spPr/>
    </dgm:pt>
    <dgm:pt modelId="{5BC666AD-85DF-4413-B786-BBE16560C8C8}" type="pres">
      <dgm:prSet presAssocID="{4231AB25-3529-4C7D-BB1C-0EE793AFF3E0}" presName="desTx" presStyleLbl="alignAccFollowNode1" presStyleIdx="2" presStyleCnt="3" custScaleX="137753">
        <dgm:presLayoutVars>
          <dgm:bulletEnabled val="1"/>
        </dgm:presLayoutVars>
      </dgm:prSet>
      <dgm:spPr/>
    </dgm:pt>
  </dgm:ptLst>
  <dgm:cxnLst>
    <dgm:cxn modelId="{530D8C04-E56A-46E1-B496-C9A0437FD960}" srcId="{2BB33283-2EC6-4BB3-BE2C-2924151618F7}" destId="{62EF62FE-D8EC-4506-8ECC-C08683E09FF9}" srcOrd="0" destOrd="0" parTransId="{E3F21B48-1971-4685-B5D7-D1661A325C8C}" sibTransId="{E0A27408-59F9-4740-95F3-6825BF785FF6}"/>
    <dgm:cxn modelId="{FC2C0A08-9224-40C1-8E5B-BBA60EB1996D}" type="presOf" srcId="{8ABD81D8-00E5-446C-84D3-12E36071C6B7}" destId="{7676074C-9168-4363-84AE-D9B6B2D8FD7C}" srcOrd="0" destOrd="2" presId="urn:microsoft.com/office/officeart/2005/8/layout/hList1"/>
    <dgm:cxn modelId="{401E8910-2083-4D29-8158-66AE9B2D1FF2}" srcId="{62EF62FE-D8EC-4506-8ECC-C08683E09FF9}" destId="{A35DA818-8AFF-4516-B4B8-7521178D3D85}" srcOrd="4" destOrd="0" parTransId="{0E2F1471-4C8A-4F8A-9A0A-FAF161E65D7F}" sibTransId="{91661430-EB01-4AA0-A1DA-2671FFE25338}"/>
    <dgm:cxn modelId="{BA3CE614-A57A-4CA9-84B8-9A24DFA6B28C}" type="presOf" srcId="{658DB14D-C726-4530-AB82-30A352ED11E9}" destId="{7676074C-9168-4363-84AE-D9B6B2D8FD7C}" srcOrd="0" destOrd="0" presId="urn:microsoft.com/office/officeart/2005/8/layout/hList1"/>
    <dgm:cxn modelId="{B2B7552F-F851-4DA2-8232-9660E64944EB}" srcId="{62EF62FE-D8EC-4506-8ECC-C08683E09FF9}" destId="{7B471ABD-6D66-43E4-B7BB-2D1D3AE6BFD0}" srcOrd="0" destOrd="0" parTransId="{49ADAD34-2DD8-4B3D-832D-7186F26E85D5}" sibTransId="{B02DE635-77DD-4F83-99A9-10F8AC37651D}"/>
    <dgm:cxn modelId="{C5EEE530-30B4-4A12-857B-B22E64661214}" type="presOf" srcId="{69D028D2-76FB-4695-B40F-C7A727DBAC88}" destId="{5BC666AD-85DF-4413-B786-BBE16560C8C8}" srcOrd="0" destOrd="0" presId="urn:microsoft.com/office/officeart/2005/8/layout/hList1"/>
    <dgm:cxn modelId="{C7330E36-62BB-4547-9A72-5C36015CA988}" type="presOf" srcId="{E02997DA-4D05-46EF-956A-AC77E2D101F2}" destId="{EEBAD881-9FBA-4E39-BED5-0BADB4EC3427}" srcOrd="0" destOrd="2" presId="urn:microsoft.com/office/officeart/2005/8/layout/hList1"/>
    <dgm:cxn modelId="{986F9B5C-C2CC-4B15-AADD-9571CFF21CE4}" srcId="{4231AB25-3529-4C7D-BB1C-0EE793AFF3E0}" destId="{65E3970A-4162-4DDA-B6D4-2A124285F7D3}" srcOrd="3" destOrd="0" parTransId="{08970F9A-8851-4534-9394-F904B4572228}" sibTransId="{0296BEBD-AF37-4D41-8710-EBB5EF0FFC2A}"/>
    <dgm:cxn modelId="{BF1C3E44-1443-4723-B2C5-2FB706475F4A}" srcId="{69630A89-3333-4CFC-AD2D-3241209031E8}" destId="{8ABD81D8-00E5-446C-84D3-12E36071C6B7}" srcOrd="2" destOrd="0" parTransId="{9B54E0A7-3D60-4986-8B4D-89783A10E8DF}" sibTransId="{D642C16D-2352-47CB-87C4-682A93F27ADB}"/>
    <dgm:cxn modelId="{9520DB4A-B638-4D6F-9872-40974120C7E2}" srcId="{2BB33283-2EC6-4BB3-BE2C-2924151618F7}" destId="{4231AB25-3529-4C7D-BB1C-0EE793AFF3E0}" srcOrd="2" destOrd="0" parTransId="{853F7012-0FF0-4BBB-AB0B-CFB6DE311D7A}" sibTransId="{679CF91C-C0CA-4919-926A-7BEAD6566FDD}"/>
    <dgm:cxn modelId="{82614B70-5D9F-4B06-B915-C63D1A082725}" srcId="{4231AB25-3529-4C7D-BB1C-0EE793AFF3E0}" destId="{C151BC1F-4C85-444C-8B4D-425BFB7B9A55}" srcOrd="2" destOrd="0" parTransId="{EDC1BDA1-AABB-4246-8911-A5D6F5F82285}" sibTransId="{57F39507-7DE7-4994-A4A5-22A096F093F2}"/>
    <dgm:cxn modelId="{B091A770-2585-47DF-A2D0-9363932989FB}" srcId="{69630A89-3333-4CFC-AD2D-3241209031E8}" destId="{02480F70-72E9-4C3D-A230-52CE8C4597CA}" srcOrd="4" destOrd="0" parTransId="{CD77B5F8-8597-4472-BC09-7CE7387384CB}" sibTransId="{53A565EA-0DA3-44C8-A7C3-72316A41A904}"/>
    <dgm:cxn modelId="{C7DDB553-CD64-4DE0-8898-B1D9439BCADF}" type="presOf" srcId="{D69781E4-D308-4CD6-9C8B-DC726FEBD322}" destId="{5BC666AD-85DF-4413-B786-BBE16560C8C8}" srcOrd="0" destOrd="1" presId="urn:microsoft.com/office/officeart/2005/8/layout/hList1"/>
    <dgm:cxn modelId="{A3C90C78-DA0C-434C-9C68-95DA59B35063}" type="presOf" srcId="{4231AB25-3529-4C7D-BB1C-0EE793AFF3E0}" destId="{CCE9264C-4E3F-4BBD-B3F7-2C768F71A06D}" srcOrd="0" destOrd="0" presId="urn:microsoft.com/office/officeart/2005/8/layout/hList1"/>
    <dgm:cxn modelId="{9DA88459-C95F-4B1F-A4B6-10E0DAE30FA1}" type="presOf" srcId="{7AB27AE7-D156-4571-8EE0-ECFF6CBCA316}" destId="{EEBAD881-9FBA-4E39-BED5-0BADB4EC3427}" srcOrd="0" destOrd="3" presId="urn:microsoft.com/office/officeart/2005/8/layout/hList1"/>
    <dgm:cxn modelId="{9C425C7A-17C1-461C-9514-C2AA741BC166}" type="presOf" srcId="{02480F70-72E9-4C3D-A230-52CE8C4597CA}" destId="{7676074C-9168-4363-84AE-D9B6B2D8FD7C}" srcOrd="0" destOrd="4" presId="urn:microsoft.com/office/officeart/2005/8/layout/hList1"/>
    <dgm:cxn modelId="{E6A0C38A-F39D-40CC-A6E8-0D8C19F5F3A8}" srcId="{62EF62FE-D8EC-4506-8ECC-C08683E09FF9}" destId="{2432AFBE-2361-481F-872E-E1F4D7552E14}" srcOrd="1" destOrd="0" parTransId="{3E992B98-B8E2-438A-946A-84D5FDE80500}" sibTransId="{E9B4E0EF-773F-456F-B740-4668170B946E}"/>
    <dgm:cxn modelId="{CF79F494-C047-4B98-911A-BB84E34CFD12}" type="presOf" srcId="{65E3970A-4162-4DDA-B6D4-2A124285F7D3}" destId="{5BC666AD-85DF-4413-B786-BBE16560C8C8}" srcOrd="0" destOrd="3" presId="urn:microsoft.com/office/officeart/2005/8/layout/hList1"/>
    <dgm:cxn modelId="{C3AABC9D-BD4D-4DF2-8097-A75CB2A61DB3}" type="presOf" srcId="{D1DD6127-8D02-44BB-BE38-A5BFE2A9FAF4}" destId="{5BC666AD-85DF-4413-B786-BBE16560C8C8}" srcOrd="0" destOrd="4" presId="urn:microsoft.com/office/officeart/2005/8/layout/hList1"/>
    <dgm:cxn modelId="{85FE6E9F-AA05-4DA9-B2E6-5BD56A64C2AF}" type="presOf" srcId="{BF19FCE7-5D3C-4B12-A802-3F056A5D7AE6}" destId="{7676074C-9168-4363-84AE-D9B6B2D8FD7C}" srcOrd="0" destOrd="3" presId="urn:microsoft.com/office/officeart/2005/8/layout/hList1"/>
    <dgm:cxn modelId="{AA04EAA8-8789-4C12-B7E2-088BA7C3B84C}" type="presOf" srcId="{2432AFBE-2361-481F-872E-E1F4D7552E14}" destId="{EEBAD881-9FBA-4E39-BED5-0BADB4EC3427}" srcOrd="0" destOrd="1" presId="urn:microsoft.com/office/officeart/2005/8/layout/hList1"/>
    <dgm:cxn modelId="{C6B465AB-B24F-4549-87C8-71648AB02A99}" type="presOf" srcId="{C151BC1F-4C85-444C-8B4D-425BFB7B9A55}" destId="{5BC666AD-85DF-4413-B786-BBE16560C8C8}" srcOrd="0" destOrd="2" presId="urn:microsoft.com/office/officeart/2005/8/layout/hList1"/>
    <dgm:cxn modelId="{86AA67B6-C831-4125-8F34-FEA8DF790F66}" srcId="{69630A89-3333-4CFC-AD2D-3241209031E8}" destId="{BF19FCE7-5D3C-4B12-A802-3F056A5D7AE6}" srcOrd="3" destOrd="0" parTransId="{B2FA590C-7D83-489D-8068-37D096ADFF85}" sibTransId="{E3AC7F1C-2479-4575-81DE-B940D6D6EDD3}"/>
    <dgm:cxn modelId="{E2B56CB8-58E5-455F-8683-FEE54FEF34C9}" type="presOf" srcId="{2BB33283-2EC6-4BB3-BE2C-2924151618F7}" destId="{F75ABD9E-6D38-42A9-BC87-863504C99503}" srcOrd="0" destOrd="0" presId="urn:microsoft.com/office/officeart/2005/8/layout/hList1"/>
    <dgm:cxn modelId="{A57F41BC-4C71-4ED2-8A23-FA57753152F9}" type="presOf" srcId="{7B471ABD-6D66-43E4-B7BB-2D1D3AE6BFD0}" destId="{EEBAD881-9FBA-4E39-BED5-0BADB4EC3427}" srcOrd="0" destOrd="0" presId="urn:microsoft.com/office/officeart/2005/8/layout/hList1"/>
    <dgm:cxn modelId="{C65AF3C4-8C27-47E2-8745-02A08649931A}" srcId="{69630A89-3333-4CFC-AD2D-3241209031E8}" destId="{A2486C4B-949D-4DD4-9613-A8F5B1099EC6}" srcOrd="1" destOrd="0" parTransId="{670E171F-91E9-4166-8868-45565D681305}" sibTransId="{1795A670-989B-4ED0-9326-A7FCE4B25F7E}"/>
    <dgm:cxn modelId="{BF62F8CC-5DEB-4A1E-853B-E69B26A77B2B}" type="presOf" srcId="{A2486C4B-949D-4DD4-9613-A8F5B1099EC6}" destId="{7676074C-9168-4363-84AE-D9B6B2D8FD7C}" srcOrd="0" destOrd="1" presId="urn:microsoft.com/office/officeart/2005/8/layout/hList1"/>
    <dgm:cxn modelId="{0DEEE3D7-E2F4-4814-9167-8AF17EEC3A04}" type="presOf" srcId="{69630A89-3333-4CFC-AD2D-3241209031E8}" destId="{182A199D-0805-4D15-BBAD-0F1E8C6E7645}" srcOrd="0" destOrd="0" presId="urn:microsoft.com/office/officeart/2005/8/layout/hList1"/>
    <dgm:cxn modelId="{F8EA7EDA-2DBA-4F70-B542-1C94299F241E}" type="presOf" srcId="{A35DA818-8AFF-4516-B4B8-7521178D3D85}" destId="{EEBAD881-9FBA-4E39-BED5-0BADB4EC3427}" srcOrd="0" destOrd="4" presId="urn:microsoft.com/office/officeart/2005/8/layout/hList1"/>
    <dgm:cxn modelId="{1CE380DC-13C6-47E5-A8B6-6BED3B1CC206}" srcId="{4231AB25-3529-4C7D-BB1C-0EE793AFF3E0}" destId="{D69781E4-D308-4CD6-9C8B-DC726FEBD322}" srcOrd="1" destOrd="0" parTransId="{C513FF80-EF2F-4937-9CF7-50EF4B3D77C0}" sibTransId="{514462C0-0C6F-4746-A466-0FA3BB1ADED1}"/>
    <dgm:cxn modelId="{4F207DE5-6A09-4105-911D-A530DE421166}" srcId="{4231AB25-3529-4C7D-BB1C-0EE793AFF3E0}" destId="{69D028D2-76FB-4695-B40F-C7A727DBAC88}" srcOrd="0" destOrd="0" parTransId="{7F69660F-F03F-4398-B653-0FEF9000F508}" sibTransId="{D031142E-08E7-41FF-A8BF-2171A674ED99}"/>
    <dgm:cxn modelId="{D8F2CFE5-18F6-4178-8EA5-A6A423C077D5}" srcId="{62EF62FE-D8EC-4506-8ECC-C08683E09FF9}" destId="{E02997DA-4D05-46EF-956A-AC77E2D101F2}" srcOrd="2" destOrd="0" parTransId="{1FB61235-8F0B-4B07-BAD4-B8C134FA24CB}" sibTransId="{06B509EF-7C17-4BB2-A677-206AB56E43D3}"/>
    <dgm:cxn modelId="{56E84CF0-A2B2-44D9-8089-D248AD6D7EDF}" srcId="{69630A89-3333-4CFC-AD2D-3241209031E8}" destId="{658DB14D-C726-4530-AB82-30A352ED11E9}" srcOrd="0" destOrd="0" parTransId="{7BF45D9E-030C-466F-B41A-AA3F1C50CAE5}" sibTransId="{D7DE0FD6-82E8-4ED4-BFD0-68F70E4A3BED}"/>
    <dgm:cxn modelId="{471844FA-5CE8-40B2-96E5-875CACD3DF7F}" srcId="{2BB33283-2EC6-4BB3-BE2C-2924151618F7}" destId="{69630A89-3333-4CFC-AD2D-3241209031E8}" srcOrd="1" destOrd="0" parTransId="{D39F9052-CD77-4D15-AC69-18A580D074C0}" sibTransId="{E4D15249-8513-4EC7-A5EE-E66BD8F2D5E9}"/>
    <dgm:cxn modelId="{A72DA8FC-5136-4CA3-A697-8746CA4D0356}" srcId="{4231AB25-3529-4C7D-BB1C-0EE793AFF3E0}" destId="{D1DD6127-8D02-44BB-BE38-A5BFE2A9FAF4}" srcOrd="4" destOrd="0" parTransId="{4D693118-BCB0-425B-96BA-79701AB4A4B7}" sibTransId="{2206ABDC-0252-47BC-81D4-635DCC317D67}"/>
    <dgm:cxn modelId="{24A8D3FD-07BD-4C0B-A006-B97D7A15390A}" type="presOf" srcId="{62EF62FE-D8EC-4506-8ECC-C08683E09FF9}" destId="{4AA14EC3-E542-42BD-AE9E-0BC72632D94F}" srcOrd="0" destOrd="0" presId="urn:microsoft.com/office/officeart/2005/8/layout/hList1"/>
    <dgm:cxn modelId="{AD4B5EFF-69A1-4A3C-905C-B40CB5042D33}" srcId="{62EF62FE-D8EC-4506-8ECC-C08683E09FF9}" destId="{7AB27AE7-D156-4571-8EE0-ECFF6CBCA316}" srcOrd="3" destOrd="0" parTransId="{FF4F7C47-334D-4EC9-A24B-2F75FE013953}" sibTransId="{CA3C57DA-86E1-493C-8E84-C6C0DF67D0CB}"/>
    <dgm:cxn modelId="{FE4267E2-9762-4722-9496-5612804616EC}" type="presParOf" srcId="{F75ABD9E-6D38-42A9-BC87-863504C99503}" destId="{4145AFD7-1E6E-470B-9F30-6CEAB13325A7}" srcOrd="0" destOrd="0" presId="urn:microsoft.com/office/officeart/2005/8/layout/hList1"/>
    <dgm:cxn modelId="{3635BB47-FFD8-4F79-817C-4D8B9F8F6B9D}" type="presParOf" srcId="{4145AFD7-1E6E-470B-9F30-6CEAB13325A7}" destId="{4AA14EC3-E542-42BD-AE9E-0BC72632D94F}" srcOrd="0" destOrd="0" presId="urn:microsoft.com/office/officeart/2005/8/layout/hList1"/>
    <dgm:cxn modelId="{7581BF36-2027-4183-BEC6-432653046184}" type="presParOf" srcId="{4145AFD7-1E6E-470B-9F30-6CEAB13325A7}" destId="{EEBAD881-9FBA-4E39-BED5-0BADB4EC3427}" srcOrd="1" destOrd="0" presId="urn:microsoft.com/office/officeart/2005/8/layout/hList1"/>
    <dgm:cxn modelId="{0779BE69-AACB-42D5-8204-83482BB6C658}" type="presParOf" srcId="{F75ABD9E-6D38-42A9-BC87-863504C99503}" destId="{3857790E-269A-44F1-8DCF-C9DE455DAFBA}" srcOrd="1" destOrd="0" presId="urn:microsoft.com/office/officeart/2005/8/layout/hList1"/>
    <dgm:cxn modelId="{8F090089-7AB0-4D92-A264-AFABA5118A64}" type="presParOf" srcId="{F75ABD9E-6D38-42A9-BC87-863504C99503}" destId="{1CC536B0-84B8-4068-B751-5CE955B4C7EF}" srcOrd="2" destOrd="0" presId="urn:microsoft.com/office/officeart/2005/8/layout/hList1"/>
    <dgm:cxn modelId="{11BD95BD-EA48-43D8-A46E-5DFF37996DE9}" type="presParOf" srcId="{1CC536B0-84B8-4068-B751-5CE955B4C7EF}" destId="{182A199D-0805-4D15-BBAD-0F1E8C6E7645}" srcOrd="0" destOrd="0" presId="urn:microsoft.com/office/officeart/2005/8/layout/hList1"/>
    <dgm:cxn modelId="{5B0DE545-D226-4EA8-B4E2-793871765FFE}" type="presParOf" srcId="{1CC536B0-84B8-4068-B751-5CE955B4C7EF}" destId="{7676074C-9168-4363-84AE-D9B6B2D8FD7C}" srcOrd="1" destOrd="0" presId="urn:microsoft.com/office/officeart/2005/8/layout/hList1"/>
    <dgm:cxn modelId="{DFEFB272-2266-4353-8459-0E32A6651C95}" type="presParOf" srcId="{F75ABD9E-6D38-42A9-BC87-863504C99503}" destId="{60C29064-31B0-4E63-83A0-4FE0C64DDF1C}" srcOrd="3" destOrd="0" presId="urn:microsoft.com/office/officeart/2005/8/layout/hList1"/>
    <dgm:cxn modelId="{CCF4DFBB-D51E-42B2-AAE4-DB276C192090}" type="presParOf" srcId="{F75ABD9E-6D38-42A9-BC87-863504C99503}" destId="{355BF7B2-C8E1-4DE1-956A-C0A2978C02D7}" srcOrd="4" destOrd="0" presId="urn:microsoft.com/office/officeart/2005/8/layout/hList1"/>
    <dgm:cxn modelId="{ED9ADB55-D035-4100-9807-F8BCEB624509}" type="presParOf" srcId="{355BF7B2-C8E1-4DE1-956A-C0A2978C02D7}" destId="{CCE9264C-4E3F-4BBD-B3F7-2C768F71A06D}" srcOrd="0" destOrd="0" presId="urn:microsoft.com/office/officeart/2005/8/layout/hList1"/>
    <dgm:cxn modelId="{6B2A7389-79FC-4CD5-A5D8-C7BEA19E366B}" type="presParOf" srcId="{355BF7B2-C8E1-4DE1-956A-C0A2978C02D7}" destId="{5BC666AD-85DF-4413-B786-BBE16560C8C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A14EC3-E542-42BD-AE9E-0BC72632D94F}">
      <dsp:nvSpPr>
        <dsp:cNvPr id="0" name=""/>
        <dsp:cNvSpPr/>
      </dsp:nvSpPr>
      <dsp:spPr>
        <a:xfrm>
          <a:off x="8089" y="20598"/>
          <a:ext cx="2895411" cy="99889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zh-CN" altLang="en-US" sz="2800" b="1" kern="1200" dirty="0">
              <a:latin typeface="Times New Roman" panose="02020603050405020304" pitchFamily="18" charset="0"/>
              <a:ea typeface="微软雅黑" panose="020B0503020204020204" pitchFamily="34" charset="-122"/>
              <a:cs typeface="Times New Roman" panose="02020603050405020304" pitchFamily="18" charset="0"/>
            </a:rPr>
            <a:t>比较项目</a:t>
          </a:r>
        </a:p>
      </dsp:txBody>
      <dsp:txXfrm>
        <a:off x="8089" y="20598"/>
        <a:ext cx="2895411" cy="998899"/>
      </dsp:txXfrm>
    </dsp:sp>
    <dsp:sp modelId="{EEBAD881-9FBA-4E39-BED5-0BADB4EC3427}">
      <dsp:nvSpPr>
        <dsp:cNvPr id="0" name=""/>
        <dsp:cNvSpPr/>
      </dsp:nvSpPr>
      <dsp:spPr>
        <a:xfrm>
          <a:off x="8089" y="1015108"/>
          <a:ext cx="2895411" cy="3893514"/>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原理</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培养基性质</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培养基特有成分</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培养结果</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培养目的</a:t>
          </a:r>
          <a:endParaRPr lang="zh-CN" altLang="en-US" sz="1800" b="1" kern="1200" dirty="0">
            <a:latin typeface="Times New Roman" panose="02020603050405020304" pitchFamily="18" charset="0"/>
            <a:ea typeface="微软雅黑" panose="020B0503020204020204" pitchFamily="34" charset="-122"/>
            <a:cs typeface="Times New Roman" panose="02020603050405020304" pitchFamily="18" charset="0"/>
          </a:endParaRPr>
        </a:p>
      </dsp:txBody>
      <dsp:txXfrm>
        <a:off x="8089" y="1015108"/>
        <a:ext cx="2895411" cy="3893514"/>
      </dsp:txXfrm>
    </dsp:sp>
    <dsp:sp modelId="{182A199D-0805-4D15-BBAD-0F1E8C6E7645}">
      <dsp:nvSpPr>
        <dsp:cNvPr id="0" name=""/>
        <dsp:cNvSpPr/>
      </dsp:nvSpPr>
      <dsp:spPr>
        <a:xfrm>
          <a:off x="3253115" y="22793"/>
          <a:ext cx="3559229" cy="99889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zh-CN" altLang="en-US" sz="2800" b="1" kern="1200" dirty="0">
              <a:latin typeface="Times New Roman" panose="02020603050405020304" pitchFamily="18" charset="0"/>
              <a:ea typeface="微软雅黑" panose="020B0503020204020204" pitchFamily="34" charset="-122"/>
              <a:cs typeface="Times New Roman" panose="02020603050405020304" pitchFamily="18" charset="0"/>
            </a:rPr>
            <a:t>植物组织培养</a:t>
          </a:r>
        </a:p>
      </dsp:txBody>
      <dsp:txXfrm>
        <a:off x="3253115" y="22793"/>
        <a:ext cx="3559229" cy="998899"/>
      </dsp:txXfrm>
    </dsp:sp>
    <dsp:sp modelId="{7676074C-9168-4363-84AE-D9B6B2D8FD7C}">
      <dsp:nvSpPr>
        <dsp:cNvPr id="0" name=""/>
        <dsp:cNvSpPr/>
      </dsp:nvSpPr>
      <dsp:spPr>
        <a:xfrm>
          <a:off x="3253115" y="1021693"/>
          <a:ext cx="3559229" cy="3884734"/>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细胞的全能性</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固体培养基</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蔗糖、植物激素</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植物体或组织</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快速繁殖、培育无病毒植株</a:t>
          </a:r>
        </a:p>
      </dsp:txBody>
      <dsp:txXfrm>
        <a:off x="3253115" y="1021693"/>
        <a:ext cx="3559229" cy="3884734"/>
      </dsp:txXfrm>
    </dsp:sp>
    <dsp:sp modelId="{CCE9264C-4E3F-4BBD-B3F7-2C768F71A06D}">
      <dsp:nvSpPr>
        <dsp:cNvPr id="0" name=""/>
        <dsp:cNvSpPr/>
      </dsp:nvSpPr>
      <dsp:spPr>
        <a:xfrm>
          <a:off x="7161960" y="22793"/>
          <a:ext cx="3440036" cy="99889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zh-CN" altLang="en-US" sz="2800" b="1" kern="1200" dirty="0">
              <a:latin typeface="Times New Roman" panose="02020603050405020304" pitchFamily="18" charset="0"/>
              <a:ea typeface="微软雅黑" panose="020B0503020204020204" pitchFamily="34" charset="-122"/>
              <a:cs typeface="Times New Roman" panose="02020603050405020304" pitchFamily="18" charset="0"/>
            </a:rPr>
            <a:t>动物细胞培养</a:t>
          </a:r>
        </a:p>
      </dsp:txBody>
      <dsp:txXfrm>
        <a:off x="7161960" y="22793"/>
        <a:ext cx="3440036" cy="998899"/>
      </dsp:txXfrm>
    </dsp:sp>
    <dsp:sp modelId="{5BC666AD-85DF-4413-B786-BBE16560C8C8}">
      <dsp:nvSpPr>
        <dsp:cNvPr id="0" name=""/>
        <dsp:cNvSpPr/>
      </dsp:nvSpPr>
      <dsp:spPr>
        <a:xfrm>
          <a:off x="7161960" y="1021693"/>
          <a:ext cx="3440036" cy="3884734"/>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细胞增殖</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液体培养基</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葡萄糖、动物血清</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细胞株、细胞系</a:t>
          </a:r>
        </a:p>
        <a:p>
          <a:pPr marL="228600" lvl="1" indent="-228600" algn="l" defTabSz="889000">
            <a:lnSpc>
              <a:spcPct val="150000"/>
            </a:lnSpc>
            <a:spcBef>
              <a:spcPct val="0"/>
            </a:spcBef>
            <a:spcAft>
              <a:spcPct val="15000"/>
            </a:spcAft>
            <a:buChar char="•"/>
          </a:pPr>
          <a:r>
            <a:rPr lang="zh-CN" altLang="en-US" sz="2000" b="1" kern="1200" dirty="0">
              <a:latin typeface="Times New Roman" panose="02020603050405020304" pitchFamily="18" charset="0"/>
              <a:ea typeface="微软雅黑" panose="020B0503020204020204" pitchFamily="34" charset="-122"/>
              <a:cs typeface="Times New Roman" panose="02020603050405020304" pitchFamily="18" charset="0"/>
            </a:rPr>
            <a:t>获得细胞或蛋白</a:t>
          </a:r>
        </a:p>
      </dsp:txBody>
      <dsp:txXfrm>
        <a:off x="7161960" y="1021693"/>
        <a:ext cx="3440036" cy="388473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062A1-BBB3-4162-B1EC-55C2DC7FAECE}" type="datetimeFigureOut">
              <a:rPr lang="zh-CN" altLang="en-US" smtClean="0"/>
              <a:t>2024/6/9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B7CBD4-F75C-44C8-8766-B860E7599AAA}" type="slidenum">
              <a:rPr lang="zh-CN" altLang="en-US" smtClean="0"/>
              <a:t>‹#›</a:t>
            </a:fld>
            <a:endParaRPr lang="zh-CN" altLang="en-US"/>
          </a:p>
        </p:txBody>
      </p:sp>
    </p:spTree>
    <p:extLst>
      <p:ext uri="{BB962C8B-B14F-4D97-AF65-F5344CB8AC3E}">
        <p14:creationId xmlns:p14="http://schemas.microsoft.com/office/powerpoint/2010/main" val="3724258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aidu.com/s?wd=%E5%8F%97%E4%BD%93%E7%BB%86%E8%83%9E&amp;tn=SE_PcZhidaonwhc_ngpagmjz&amp;rsv_dl=gh_pc_zhidao"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https://www.baidu.com/s?wd=%E5%BD%B1%E5%93%8D%E5%9B%A0%E5%AD%90&amp;tn=SE_PcZhidaonwhc_ngpagmjz&amp;rsv_dl=gh_pc_zhidao"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CB047D66-D1E5-4CC3-BB5A-7F590534C0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fld id="{B00AD4CB-B4D2-400A-BAB9-2FD9D1407698}" type="slidenum">
              <a:rPr lang="en-US" altLang="zh-CN" sz="1200"/>
              <a:pPr eaLnBrk="1" hangingPunct="1"/>
              <a:t>9</a:t>
            </a:fld>
            <a:endParaRPr lang="en-US" altLang="zh-CN" sz="1200"/>
          </a:p>
        </p:txBody>
      </p:sp>
      <p:sp>
        <p:nvSpPr>
          <p:cNvPr id="88067" name="Rectangle 2">
            <a:extLst>
              <a:ext uri="{FF2B5EF4-FFF2-40B4-BE49-F238E27FC236}">
                <a16:creationId xmlns:a16="http://schemas.microsoft.com/office/drawing/2014/main" id="{222B36BB-0B5B-4CA1-B803-057D9F05FD0F}"/>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7966BE2D-0296-4731-8DA5-23D75C66B0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a:t> </a:t>
            </a:r>
            <a:r>
              <a:rPr lang="zh-CN" altLang="en-US" b="1"/>
              <a:t>在生物的个体发育中，由于基因在特定时间和空间下选择性地表达而形成不同器官，因此，要实现细胞的全能性，首先必须使生物体的细胞处于</a:t>
            </a:r>
            <a:r>
              <a:rPr lang="zh-CN" altLang="en-US" b="1">
                <a:solidFill>
                  <a:srgbClr val="FF0000"/>
                </a:solidFill>
              </a:rPr>
              <a:t>离体状态</a:t>
            </a:r>
            <a:r>
              <a:rPr lang="zh-CN" altLang="en-US" b="1"/>
              <a:t>。</a:t>
            </a:r>
          </a:p>
          <a:p>
            <a:pPr eaLnBrk="1" hangingPunct="1">
              <a:spcBef>
                <a:spcPct val="50000"/>
              </a:spcBef>
            </a:pPr>
            <a:r>
              <a:rPr lang="zh-CN" altLang="en-US" b="1">
                <a:solidFill>
                  <a:srgbClr val="222222"/>
                </a:solidFill>
              </a:rPr>
              <a:t>当植物细胞脱离了原来所在植物体的器官或组织而处于离体状态时，在</a:t>
            </a:r>
            <a:r>
              <a:rPr lang="zh-CN" altLang="en-US" b="1">
                <a:solidFill>
                  <a:srgbClr val="FF0000"/>
                </a:solidFill>
              </a:rPr>
              <a:t>一定的营养物质、激素和其他外界条件</a:t>
            </a:r>
            <a:r>
              <a:rPr lang="zh-CN" altLang="en-US" b="1">
                <a:solidFill>
                  <a:srgbClr val="222222"/>
                </a:solidFill>
              </a:rPr>
              <a:t>的作用下，就可能表现出全能性，发育成完整的植株。</a:t>
            </a:r>
            <a:endParaRPr lang="zh-CN" altLang="en-US" b="1"/>
          </a:p>
          <a:p>
            <a:pPr eaLnBrk="1" hangingPunct="1"/>
            <a:r>
              <a:rPr lang="zh-CN" altLang="en-US"/>
              <a:t> </a:t>
            </a:r>
          </a:p>
        </p:txBody>
      </p:sp>
    </p:spTree>
    <p:extLst>
      <p:ext uri="{BB962C8B-B14F-4D97-AF65-F5344CB8AC3E}">
        <p14:creationId xmlns:p14="http://schemas.microsoft.com/office/powerpoint/2010/main" val="2767310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0BD87E47-641F-426F-87CC-040FF71D45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fld id="{40A27FC6-8A2F-49B9-A97C-3A895B5C290D}" type="slidenum">
              <a:rPr lang="en-US" altLang="zh-CN" sz="1200"/>
              <a:pPr eaLnBrk="1" hangingPunct="1"/>
              <a:t>23</a:t>
            </a:fld>
            <a:endParaRPr lang="en-US" altLang="zh-CN" sz="1200"/>
          </a:p>
        </p:txBody>
      </p:sp>
      <p:sp>
        <p:nvSpPr>
          <p:cNvPr id="89091" name="Rectangle 2">
            <a:extLst>
              <a:ext uri="{FF2B5EF4-FFF2-40B4-BE49-F238E27FC236}">
                <a16:creationId xmlns:a16="http://schemas.microsoft.com/office/drawing/2014/main" id="{824D4C10-7D25-4B78-A3E9-6B9E733B7B4A}"/>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0846CA98-2610-4E21-BC2D-8D38AB2A43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445475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B7CBD4-F75C-44C8-8766-B860E7599AAA}" type="slidenum">
              <a:rPr lang="zh-CN" altLang="en-US" smtClean="0"/>
              <a:t>45</a:t>
            </a:fld>
            <a:endParaRPr lang="zh-CN" altLang="en-US"/>
          </a:p>
        </p:txBody>
      </p:sp>
    </p:spTree>
    <p:extLst>
      <p:ext uri="{BB962C8B-B14F-4D97-AF65-F5344CB8AC3E}">
        <p14:creationId xmlns:p14="http://schemas.microsoft.com/office/powerpoint/2010/main" val="1737876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细胞株：原代培养的细胞一般传至</a:t>
            </a:r>
            <a:r>
              <a:rPr lang="en-US" altLang="zh-CN" sz="1200" b="0" i="0" kern="1200" dirty="0">
                <a:solidFill>
                  <a:schemeClr val="tx1"/>
                </a:solidFill>
                <a:effectLst/>
                <a:latin typeface="+mn-lt"/>
                <a:ea typeface="+mn-ea"/>
                <a:cs typeface="+mn-cs"/>
              </a:rPr>
              <a:t>10</a:t>
            </a:r>
            <a:r>
              <a:rPr lang="zh-CN" altLang="en-US" sz="1200" b="0" i="0" kern="1200" dirty="0">
                <a:solidFill>
                  <a:schemeClr val="tx1"/>
                </a:solidFill>
                <a:effectLst/>
                <a:latin typeface="+mn-lt"/>
                <a:ea typeface="+mn-ea"/>
                <a:cs typeface="+mn-cs"/>
              </a:rPr>
              <a:t>代左右就不容易传下去了，细胞的生长就会出现停滞，大部分细胞衰老死亡。但是有极少数的细胞能够度过“危机”而继续传下去，这些存活的细胞一般能够传到</a:t>
            </a:r>
            <a:r>
              <a:rPr lang="en-US" altLang="zh-CN" sz="1200" b="0" i="0" kern="1200" dirty="0">
                <a:solidFill>
                  <a:schemeClr val="tx1"/>
                </a:solidFill>
                <a:effectLst/>
                <a:latin typeface="+mn-lt"/>
                <a:ea typeface="+mn-ea"/>
                <a:cs typeface="+mn-cs"/>
              </a:rPr>
              <a:t>40--50</a:t>
            </a:r>
            <a:r>
              <a:rPr lang="zh-CN" altLang="en-US" sz="1200" b="0" i="0" kern="1200" dirty="0">
                <a:solidFill>
                  <a:schemeClr val="tx1"/>
                </a:solidFill>
                <a:effectLst/>
                <a:latin typeface="+mn-lt"/>
                <a:ea typeface="+mn-ea"/>
                <a:cs typeface="+mn-cs"/>
              </a:rPr>
              <a:t>代，这种传代细胞叫做细胞株</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细胞系：细胞株的遗传物质没有发生改变。当细胞传至</a:t>
            </a:r>
            <a:r>
              <a:rPr lang="en-US" altLang="zh-CN" sz="1200" b="0" i="0" kern="1200" dirty="0">
                <a:solidFill>
                  <a:schemeClr val="tx1"/>
                </a:solidFill>
                <a:effectLst/>
                <a:latin typeface="+mn-lt"/>
                <a:ea typeface="+mn-ea"/>
                <a:cs typeface="+mn-cs"/>
              </a:rPr>
              <a:t>50</a:t>
            </a:r>
            <a:r>
              <a:rPr lang="zh-CN" altLang="en-US" sz="1200" b="0" i="0" kern="1200" dirty="0">
                <a:solidFill>
                  <a:schemeClr val="tx1"/>
                </a:solidFill>
                <a:effectLst/>
                <a:latin typeface="+mn-lt"/>
                <a:ea typeface="+mn-ea"/>
                <a:cs typeface="+mn-cs"/>
              </a:rPr>
              <a:t>代以后又会出现“危机”，不能再传下去。但是有部分细胞的遗传物质发生了改变，并且带有癌变的特点，有可能在培养条件下无限制地传代下去，这种传代细胞称为细胞系</a:t>
            </a:r>
            <a:endParaRPr lang="zh-CN" altLang="en-US" dirty="0"/>
          </a:p>
        </p:txBody>
      </p:sp>
      <p:sp>
        <p:nvSpPr>
          <p:cNvPr id="4" name="灯片编号占位符 3"/>
          <p:cNvSpPr>
            <a:spLocks noGrp="1"/>
          </p:cNvSpPr>
          <p:nvPr>
            <p:ph type="sldNum" sz="quarter" idx="10"/>
          </p:nvPr>
        </p:nvSpPr>
        <p:spPr/>
        <p:txBody>
          <a:bodyPr/>
          <a:lstStyle/>
          <a:p>
            <a:fld id="{6EB7CBD4-F75C-44C8-8766-B860E7599AAA}" type="slidenum">
              <a:rPr lang="zh-CN" altLang="en-US" smtClean="0"/>
              <a:t>47</a:t>
            </a:fld>
            <a:endParaRPr lang="zh-CN" altLang="en-US"/>
          </a:p>
        </p:txBody>
      </p:sp>
    </p:spTree>
    <p:extLst>
      <p:ext uri="{BB962C8B-B14F-4D97-AF65-F5344CB8AC3E}">
        <p14:creationId xmlns:p14="http://schemas.microsoft.com/office/powerpoint/2010/main" val="2845330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因为</a:t>
            </a:r>
            <a:r>
              <a:rPr lang="en-US" altLang="zh-CN" sz="1200" b="0" i="0" kern="1200" dirty="0" err="1">
                <a:solidFill>
                  <a:schemeClr val="tx1"/>
                </a:solidFill>
                <a:effectLst/>
                <a:latin typeface="+mn-lt"/>
                <a:ea typeface="+mn-ea"/>
                <a:cs typeface="+mn-cs"/>
              </a:rPr>
              <a:t>MⅡ</a:t>
            </a:r>
            <a:r>
              <a:rPr lang="zh-CN" altLang="en-US" sz="1200" b="0" i="0" kern="1200" dirty="0">
                <a:solidFill>
                  <a:schemeClr val="tx1"/>
                </a:solidFill>
                <a:effectLst/>
                <a:latin typeface="+mn-lt"/>
                <a:ea typeface="+mn-ea"/>
                <a:cs typeface="+mn-cs"/>
              </a:rPr>
              <a:t>期的卵母细胞中含有促进供体核表达全能性的物质，即成熟促进因子（</a:t>
            </a:r>
            <a:r>
              <a:rPr lang="en-US" altLang="zh-CN" sz="1200" b="0" i="0" kern="1200" dirty="0">
                <a:solidFill>
                  <a:schemeClr val="tx1"/>
                </a:solidFill>
                <a:effectLst/>
                <a:latin typeface="+mn-lt"/>
                <a:ea typeface="+mn-ea"/>
                <a:cs typeface="+mn-cs"/>
              </a:rPr>
              <a:t>MPF</a:t>
            </a:r>
            <a:r>
              <a:rPr lang="zh-CN" altLang="en-US" sz="1200" b="0" i="0" kern="1200" dirty="0">
                <a:solidFill>
                  <a:schemeClr val="tx1"/>
                </a:solidFill>
                <a:effectLst/>
                <a:latin typeface="+mn-lt"/>
                <a:ea typeface="+mn-ea"/>
                <a:cs typeface="+mn-cs"/>
              </a:rPr>
              <a:t>），而且活性很高。虽然</a:t>
            </a:r>
            <a:r>
              <a:rPr lang="en-US" altLang="zh-CN" sz="1200" b="0" i="0" kern="1200" dirty="0" err="1">
                <a:solidFill>
                  <a:schemeClr val="tx1"/>
                </a:solidFill>
                <a:effectLst/>
                <a:latin typeface="+mn-lt"/>
                <a:ea typeface="+mn-ea"/>
                <a:cs typeface="+mn-cs"/>
              </a:rPr>
              <a:t>MⅠ</a:t>
            </a:r>
            <a:r>
              <a:rPr lang="zh-CN" altLang="en-US" sz="1200" b="0" i="0" kern="1200" dirty="0">
                <a:solidFill>
                  <a:schemeClr val="tx1"/>
                </a:solidFill>
                <a:effectLst/>
                <a:latin typeface="+mn-lt"/>
                <a:ea typeface="+mn-ea"/>
                <a:cs typeface="+mn-cs"/>
              </a:rPr>
              <a:t>期卵母细胞制也有活性较高的</a:t>
            </a:r>
            <a:r>
              <a:rPr lang="en-US" altLang="zh-CN" sz="1200" b="0" i="0" kern="1200" dirty="0">
                <a:solidFill>
                  <a:schemeClr val="tx1"/>
                </a:solidFill>
                <a:effectLst/>
                <a:latin typeface="+mn-lt"/>
                <a:ea typeface="+mn-ea"/>
                <a:cs typeface="+mn-cs"/>
              </a:rPr>
              <a:t>MPF</a:t>
            </a:r>
            <a:r>
              <a:rPr lang="zh-CN" altLang="en-US" sz="1200" b="0" i="0" kern="1200" dirty="0">
                <a:solidFill>
                  <a:schemeClr val="tx1"/>
                </a:solidFill>
                <a:effectLst/>
                <a:latin typeface="+mn-lt"/>
                <a:ea typeface="+mn-ea"/>
                <a:cs typeface="+mn-cs"/>
              </a:rPr>
              <a:t>，但</a:t>
            </a:r>
            <a:r>
              <a:rPr lang="en-US" altLang="zh-CN" sz="1200" b="0" i="0" kern="1200" dirty="0" err="1">
                <a:solidFill>
                  <a:schemeClr val="tx1"/>
                </a:solidFill>
                <a:effectLst/>
                <a:latin typeface="+mn-lt"/>
                <a:ea typeface="+mn-ea"/>
                <a:cs typeface="+mn-cs"/>
              </a:rPr>
              <a:t>MⅠ</a:t>
            </a:r>
            <a:r>
              <a:rPr lang="zh-CN" altLang="en-US" sz="1200" b="0" i="0" kern="1200" dirty="0">
                <a:solidFill>
                  <a:schemeClr val="tx1"/>
                </a:solidFill>
                <a:effectLst/>
                <a:latin typeface="+mn-lt"/>
                <a:ea typeface="+mn-ea"/>
                <a:cs typeface="+mn-cs"/>
              </a:rPr>
              <a:t>期卵母细胞的细胞核、细胞质尚未成熟，其细胞质不能支持胚胎的全程发育。所以不能作为受体卵母细胞。早期核移植技术中常用受精卵作为</a:t>
            </a:r>
            <a:r>
              <a:rPr lang="zh-CN" altLang="en-US" sz="1200" b="0" i="0" u="none" strike="noStrike" kern="1200" dirty="0">
                <a:solidFill>
                  <a:schemeClr val="tx1"/>
                </a:solidFill>
                <a:effectLst/>
                <a:latin typeface="+mn-lt"/>
                <a:ea typeface="+mn-ea"/>
                <a:cs typeface="+mn-cs"/>
                <a:hlinkClick r:id="rId3"/>
              </a:rPr>
              <a:t>受体细胞</a:t>
            </a:r>
            <a:r>
              <a:rPr lang="zh-CN" altLang="en-US" sz="1200" b="0" i="0" kern="1200" dirty="0">
                <a:solidFill>
                  <a:schemeClr val="tx1"/>
                </a:solidFill>
                <a:effectLst/>
                <a:latin typeface="+mn-lt"/>
                <a:ea typeface="+mn-ea"/>
                <a:cs typeface="+mn-cs"/>
              </a:rPr>
              <a:t>。但作为卵母细胞细胞质中重要的胞质</a:t>
            </a:r>
            <a:r>
              <a:rPr lang="zh-CN" altLang="en-US" sz="1200" b="0" i="0" u="none" strike="noStrike" kern="1200" dirty="0">
                <a:solidFill>
                  <a:schemeClr val="tx1"/>
                </a:solidFill>
                <a:effectLst/>
                <a:latin typeface="+mn-lt"/>
                <a:ea typeface="+mn-ea"/>
                <a:cs typeface="+mn-cs"/>
                <a:hlinkClick r:id="rId4"/>
              </a:rPr>
              <a:t>影响因子</a:t>
            </a:r>
            <a:r>
              <a:rPr lang="en-US" altLang="zh-CN" sz="1200" b="0" i="0" kern="1200" dirty="0">
                <a:solidFill>
                  <a:schemeClr val="tx1"/>
                </a:solidFill>
                <a:effectLst/>
                <a:latin typeface="+mn-lt"/>
                <a:ea typeface="+mn-ea"/>
                <a:cs typeface="+mn-cs"/>
              </a:rPr>
              <a:t>MPF</a:t>
            </a:r>
            <a:r>
              <a:rPr lang="zh-CN" altLang="en-US" sz="1200" b="0" i="0" kern="1200" dirty="0">
                <a:solidFill>
                  <a:schemeClr val="tx1"/>
                </a:solidFill>
                <a:effectLst/>
                <a:latin typeface="+mn-lt"/>
                <a:ea typeface="+mn-ea"/>
                <a:cs typeface="+mn-cs"/>
              </a:rPr>
              <a:t>，其活性在卵母细胞减数分裂的</a:t>
            </a:r>
            <a:r>
              <a:rPr lang="en-US" altLang="zh-CN" sz="1200" b="0" i="0" kern="1200" dirty="0" err="1">
                <a:solidFill>
                  <a:schemeClr val="tx1"/>
                </a:solidFill>
                <a:effectLst/>
                <a:latin typeface="+mn-lt"/>
                <a:ea typeface="+mn-ea"/>
                <a:cs typeface="+mn-cs"/>
              </a:rPr>
              <a:t>MⅠ</a:t>
            </a:r>
            <a:r>
              <a:rPr lang="zh-CN" altLang="en-US" sz="1200" b="0" i="0" kern="1200" dirty="0">
                <a:solidFill>
                  <a:schemeClr val="tx1"/>
                </a:solidFill>
                <a:effectLst/>
                <a:latin typeface="+mn-lt"/>
                <a:ea typeface="+mn-ea"/>
                <a:cs typeface="+mn-cs"/>
              </a:rPr>
              <a:t>期和</a:t>
            </a:r>
            <a:r>
              <a:rPr lang="en-US" altLang="zh-CN" sz="1200" b="0" i="0" kern="1200" dirty="0" err="1">
                <a:solidFill>
                  <a:schemeClr val="tx1"/>
                </a:solidFill>
                <a:effectLst/>
                <a:latin typeface="+mn-lt"/>
                <a:ea typeface="+mn-ea"/>
                <a:cs typeface="+mn-cs"/>
              </a:rPr>
              <a:t>MⅡ</a:t>
            </a:r>
            <a:r>
              <a:rPr lang="zh-CN" altLang="en-US" sz="1200" b="0" i="0" kern="1200" dirty="0">
                <a:solidFill>
                  <a:schemeClr val="tx1"/>
                </a:solidFill>
                <a:effectLst/>
                <a:latin typeface="+mn-lt"/>
                <a:ea typeface="+mn-ea"/>
                <a:cs typeface="+mn-cs"/>
              </a:rPr>
              <a:t>期达到最高，受精或激活后，</a:t>
            </a:r>
            <a:r>
              <a:rPr lang="en-US" altLang="zh-CN" sz="1200" b="0" i="0" kern="1200" dirty="0">
                <a:solidFill>
                  <a:schemeClr val="tx1"/>
                </a:solidFill>
                <a:effectLst/>
                <a:latin typeface="+mn-lt"/>
                <a:ea typeface="+mn-ea"/>
                <a:cs typeface="+mn-cs"/>
              </a:rPr>
              <a:t>MPF</a:t>
            </a:r>
            <a:r>
              <a:rPr lang="zh-CN" altLang="en-US" sz="1200" b="0" i="0" kern="1200" dirty="0">
                <a:solidFill>
                  <a:schemeClr val="tx1"/>
                </a:solidFill>
                <a:effectLst/>
                <a:latin typeface="+mn-lt"/>
                <a:ea typeface="+mn-ea"/>
                <a:cs typeface="+mn-cs"/>
              </a:rPr>
              <a:t>迅速灭活，所以不再用受精卵作为</a:t>
            </a:r>
            <a:r>
              <a:rPr lang="zh-CN" altLang="en-US" sz="1200" b="0" i="0" u="none" strike="noStrike" kern="1200" dirty="0">
                <a:solidFill>
                  <a:schemeClr val="tx1"/>
                </a:solidFill>
                <a:effectLst/>
                <a:latin typeface="+mn-lt"/>
                <a:ea typeface="+mn-ea"/>
                <a:cs typeface="+mn-cs"/>
                <a:hlinkClick r:id="rId3"/>
              </a:rPr>
              <a:t>受体细胞</a:t>
            </a:r>
            <a:r>
              <a:rPr lang="zh-CN" altLang="en-US" sz="1200" b="0" i="0" kern="1200" dirty="0">
                <a:solidFill>
                  <a:schemeClr val="tx1"/>
                </a:solidFill>
                <a:effectLst/>
                <a:latin typeface="+mn-lt"/>
                <a:ea typeface="+mn-ea"/>
                <a:cs typeface="+mn-cs"/>
              </a:rPr>
              <a:t>。 </a:t>
            </a:r>
            <a:r>
              <a:rPr lang="en-US" altLang="zh-CN" sz="1200" b="0" i="0" kern="1200" dirty="0" err="1">
                <a:solidFill>
                  <a:schemeClr val="tx1"/>
                </a:solidFill>
                <a:effectLst/>
                <a:latin typeface="+mn-lt"/>
                <a:ea typeface="+mn-ea"/>
                <a:cs typeface="+mn-cs"/>
              </a:rPr>
              <a:t>MⅡ</a:t>
            </a:r>
            <a:r>
              <a:rPr lang="zh-CN" altLang="en-US" sz="1200" b="0" i="0" kern="1200" dirty="0">
                <a:solidFill>
                  <a:schemeClr val="tx1"/>
                </a:solidFill>
                <a:effectLst/>
                <a:latin typeface="+mn-lt"/>
                <a:ea typeface="+mn-ea"/>
                <a:cs typeface="+mn-cs"/>
              </a:rPr>
              <a:t>期卵母细胞在作为核</a:t>
            </a:r>
            <a:r>
              <a:rPr lang="zh-CN" altLang="en-US" sz="1200" b="0" i="0" u="none" strike="noStrike" kern="1200" dirty="0">
                <a:solidFill>
                  <a:schemeClr val="tx1"/>
                </a:solidFill>
                <a:effectLst/>
                <a:latin typeface="+mn-lt"/>
                <a:ea typeface="+mn-ea"/>
                <a:cs typeface="+mn-cs"/>
                <a:hlinkClick r:id="rId3"/>
              </a:rPr>
              <a:t>受体细胞</a:t>
            </a:r>
            <a:r>
              <a:rPr lang="zh-CN" altLang="en-US" sz="1200" b="0" i="0" kern="1200" dirty="0">
                <a:solidFill>
                  <a:schemeClr val="tx1"/>
                </a:solidFill>
                <a:effectLst/>
                <a:latin typeface="+mn-lt"/>
                <a:ea typeface="+mn-ea"/>
                <a:cs typeface="+mn-cs"/>
              </a:rPr>
              <a:t>时要去核，主要是为了使核移植的胚胎或动物的遗传物质全部来自有重要价值的动物提供的体细胞。</a:t>
            </a:r>
            <a:endParaRPr lang="zh-CN" altLang="en-US" dirty="0"/>
          </a:p>
        </p:txBody>
      </p:sp>
      <p:sp>
        <p:nvSpPr>
          <p:cNvPr id="4" name="灯片编号占位符 3"/>
          <p:cNvSpPr>
            <a:spLocks noGrp="1"/>
          </p:cNvSpPr>
          <p:nvPr>
            <p:ph type="sldNum" sz="quarter" idx="5"/>
          </p:nvPr>
        </p:nvSpPr>
        <p:spPr/>
        <p:txBody>
          <a:bodyPr/>
          <a:lstStyle/>
          <a:p>
            <a:fld id="{6EB7CBD4-F75C-44C8-8766-B860E7599AAA}" type="slidenum">
              <a:rPr lang="zh-CN" altLang="en-US" smtClean="0"/>
              <a:t>64</a:t>
            </a:fld>
            <a:endParaRPr lang="zh-CN" altLang="en-US"/>
          </a:p>
        </p:txBody>
      </p:sp>
    </p:spTree>
    <p:extLst>
      <p:ext uri="{BB962C8B-B14F-4D97-AF65-F5344CB8AC3E}">
        <p14:creationId xmlns:p14="http://schemas.microsoft.com/office/powerpoint/2010/main" val="170100002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2.gif"/><Relationship Id="rId4" Type="http://schemas.openxmlformats.org/officeDocument/2006/relationships/image" Target="../media/image7.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gif"/><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jpe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2.gif"/><Relationship Id="rId4" Type="http://schemas.openxmlformats.org/officeDocument/2006/relationships/image" Target="../media/image7.jpe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gif"/><Relationship Id="rId1" Type="http://schemas.openxmlformats.org/officeDocument/2006/relationships/slideMaster" Target="../slideMasters/slideMaster3.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jpe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2.gif"/><Relationship Id="rId4" Type="http://schemas.openxmlformats.org/officeDocument/2006/relationships/image" Target="../media/image7.jpe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bwMode="gray">
      <p:bgPr>
        <a:solidFill>
          <a:srgbClr val="FFFFFF"/>
        </a:solidFill>
        <a:effectLst/>
      </p:bgPr>
    </p:bg>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EC8986B6-422E-492B-900C-D1B3169A34EB}"/>
              </a:ext>
            </a:extLst>
          </p:cNvPr>
          <p:cNvPicPr preferRelativeResize="0">
            <a:picLocks noChangeArrowheads="1"/>
          </p:cNvPicPr>
          <p:nvPr userDrawn="1"/>
        </p:nvPicPr>
        <p:blipFill>
          <a:blip r:embed="rId2">
            <a:extLst>
              <a:ext uri="{28A0092B-C50C-407E-A947-70E740481C1C}">
                <a14:useLocalDpi xmlns:a14="http://schemas.microsoft.com/office/drawing/2010/main" val="0"/>
              </a:ext>
            </a:extLst>
          </a:blip>
          <a:srcRect l="8949" t="12260" r="6953" b="16786"/>
          <a:stretch>
            <a:fillRect/>
          </a:stretch>
        </p:blipFill>
        <p:spPr bwMode="auto">
          <a:xfrm>
            <a:off x="3810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2">
            <a:extLst>
              <a:ext uri="{FF2B5EF4-FFF2-40B4-BE49-F238E27FC236}">
                <a16:creationId xmlns:a16="http://schemas.microsoft.com/office/drawing/2014/main" id="{7D1D4537-2579-4477-81A6-C0800DB41E1F}"/>
              </a:ext>
            </a:extLst>
          </p:cNvPr>
          <p:cNvSpPr>
            <a:spLocks noChangeArrowheads="1"/>
          </p:cNvSpPr>
          <p:nvPr userDrawn="1"/>
        </p:nvSpPr>
        <p:spPr bwMode="gray">
          <a:xfrm>
            <a:off x="0" y="6096000"/>
            <a:ext cx="12192000" cy="76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6" name="Line 273">
            <a:extLst>
              <a:ext uri="{FF2B5EF4-FFF2-40B4-BE49-F238E27FC236}">
                <a16:creationId xmlns:a16="http://schemas.microsoft.com/office/drawing/2014/main" id="{A04381C7-A10F-445C-9DD2-14797EC94E26}"/>
              </a:ext>
            </a:extLst>
          </p:cNvPr>
          <p:cNvSpPr>
            <a:spLocks noChangeShapeType="1"/>
          </p:cNvSpPr>
          <p:nvPr/>
        </p:nvSpPr>
        <p:spPr bwMode="gray">
          <a:xfrm flipV="1">
            <a:off x="6637338" y="21907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274">
            <a:extLst>
              <a:ext uri="{FF2B5EF4-FFF2-40B4-BE49-F238E27FC236}">
                <a16:creationId xmlns:a16="http://schemas.microsoft.com/office/drawing/2014/main" id="{C25D641F-A758-46FD-83A0-B8DD4FA62A84}"/>
              </a:ext>
            </a:extLst>
          </p:cNvPr>
          <p:cNvSpPr>
            <a:spLocks noChangeShapeType="1"/>
          </p:cNvSpPr>
          <p:nvPr/>
        </p:nvSpPr>
        <p:spPr bwMode="gray">
          <a:xfrm flipV="1">
            <a:off x="6637338" y="55689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Rectangle 271">
            <a:extLst>
              <a:ext uri="{FF2B5EF4-FFF2-40B4-BE49-F238E27FC236}">
                <a16:creationId xmlns:a16="http://schemas.microsoft.com/office/drawing/2014/main" id="{D1C09DFD-D5E8-4A0C-B0DF-2E8D70A39A51}"/>
              </a:ext>
            </a:extLst>
          </p:cNvPr>
          <p:cNvSpPr>
            <a:spLocks noChangeArrowheads="1"/>
          </p:cNvSpPr>
          <p:nvPr/>
        </p:nvSpPr>
        <p:spPr bwMode="gray">
          <a:xfrm>
            <a:off x="0" y="0"/>
            <a:ext cx="12192000" cy="8905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dirty="0">
              <a:latin typeface="黑体" panose="02010609060101010101" pitchFamily="49" charset="-122"/>
              <a:ea typeface="黑体" panose="02010609060101010101" pitchFamily="49" charset="-122"/>
            </a:endParaRPr>
          </a:p>
        </p:txBody>
      </p:sp>
      <p:sp>
        <p:nvSpPr>
          <p:cNvPr id="9" name="Rectangle 281">
            <a:extLst>
              <a:ext uri="{FF2B5EF4-FFF2-40B4-BE49-F238E27FC236}">
                <a16:creationId xmlns:a16="http://schemas.microsoft.com/office/drawing/2014/main" id="{BE792932-67BB-421B-A509-9FE4690EFB8C}"/>
              </a:ext>
            </a:extLst>
          </p:cNvPr>
          <p:cNvSpPr>
            <a:spLocks noChangeArrowheads="1"/>
          </p:cNvSpPr>
          <p:nvPr/>
        </p:nvSpPr>
        <p:spPr bwMode="gray">
          <a:xfrm>
            <a:off x="7010400" y="914400"/>
            <a:ext cx="5226050" cy="5181600"/>
          </a:xfrm>
          <a:prstGeom prst="rect">
            <a:avLst/>
          </a:prstGeom>
          <a:solidFill>
            <a:srgbClr val="FFFFFF"/>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10" name="Picture 1">
            <a:extLst>
              <a:ext uri="{FF2B5EF4-FFF2-40B4-BE49-F238E27FC236}">
                <a16:creationId xmlns:a16="http://schemas.microsoft.com/office/drawing/2014/main" id="{2A46D449-F8CE-4D68-AD68-3AA5D6454D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0925" y="955675"/>
            <a:ext cx="2214563"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8404471E-27A9-4613-A89F-FC5E7C87276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4929" r="5846"/>
          <a:stretch>
            <a:fillRect/>
          </a:stretch>
        </p:blipFill>
        <p:spPr bwMode="auto">
          <a:xfrm>
            <a:off x="41275" y="955675"/>
            <a:ext cx="22145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a:extLst>
              <a:ext uri="{FF2B5EF4-FFF2-40B4-BE49-F238E27FC236}">
                <a16:creationId xmlns:a16="http://schemas.microsoft.com/office/drawing/2014/main" id="{C0F96258-D3F0-4E08-B116-C4BC0179B1A2}"/>
              </a:ext>
            </a:extLst>
          </p:cNvPr>
          <p:cNvPicPr>
            <a:picLocks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95813" y="955675"/>
            <a:ext cx="22145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4E4B7A8-268C-4527-85E3-4979113BA977}"/>
              </a:ext>
            </a:extLst>
          </p:cNvPr>
          <p:cNvPicPr preferRelativeResize="0">
            <a:picLocks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31775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9853226201446645823668.jpg">
            <a:extLst>
              <a:ext uri="{FF2B5EF4-FFF2-40B4-BE49-F238E27FC236}">
                <a16:creationId xmlns:a16="http://schemas.microsoft.com/office/drawing/2014/main" id="{603E073D-1525-43F0-A8CD-6F3941C4CAB2}"/>
              </a:ext>
            </a:extLst>
          </p:cNvPr>
          <p:cNvPicPr preferRelativeResize="0">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595813" y="4405313"/>
            <a:ext cx="2214562"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文本框 3">
            <a:extLst>
              <a:ext uri="{FF2B5EF4-FFF2-40B4-BE49-F238E27FC236}">
                <a16:creationId xmlns:a16="http://schemas.microsoft.com/office/drawing/2014/main" id="{D6F1066A-7082-438F-9E7C-15F579E0D662}"/>
              </a:ext>
            </a:extLst>
          </p:cNvPr>
          <p:cNvSpPr txBox="1">
            <a:spLocks noChangeArrowheads="1"/>
          </p:cNvSpPr>
          <p:nvPr userDrawn="1"/>
        </p:nvSpPr>
        <p:spPr bwMode="auto">
          <a:xfrm flipH="1">
            <a:off x="7989888" y="160338"/>
            <a:ext cx="3222625" cy="58420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zh-CN" altLang="en-US" sz="3200" b="1" dirty="0">
                <a:latin typeface="微软雅黑" panose="020B0503020204020204" pitchFamily="34" charset="-122"/>
                <a:ea typeface="微软雅黑" panose="020B0503020204020204" pitchFamily="34" charset="-122"/>
              </a:rPr>
              <a:t>生物</a:t>
            </a:r>
            <a:r>
              <a:rPr lang="en-US" altLang="zh-CN" sz="3200" b="1" dirty="0">
                <a:latin typeface="微软雅黑" panose="020B0503020204020204" pitchFamily="34" charset="-122"/>
                <a:ea typeface="微软雅黑" panose="020B0503020204020204" pitchFamily="34" charset="-122"/>
              </a:rPr>
              <a:t>2</a:t>
            </a:r>
            <a:endParaRPr lang="zh-CN" altLang="en-US" sz="3200" b="1" dirty="0">
              <a:latin typeface="微软雅黑" panose="020B0503020204020204" pitchFamily="34" charset="-122"/>
              <a:ea typeface="微软雅黑" panose="020B0503020204020204" pitchFamily="34" charset="-122"/>
            </a:endParaRPr>
          </a:p>
        </p:txBody>
      </p:sp>
      <p:pic>
        <p:nvPicPr>
          <p:cNvPr id="20" name="图片 28">
            <a:extLst>
              <a:ext uri="{FF2B5EF4-FFF2-40B4-BE49-F238E27FC236}">
                <a16:creationId xmlns:a16="http://schemas.microsoft.com/office/drawing/2014/main" id="{0D2F9FAB-594C-4569-BF58-BC28EC627AE4}"/>
              </a:ext>
            </a:extLst>
          </p:cNvPr>
          <p:cNvPicPr>
            <a:picLocks noChangeAspect="1"/>
          </p:cNvPicPr>
          <p:nvPr userDrawn="1"/>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36513"/>
            <a:ext cx="292100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bwMode="gray">
          <a:xfrm>
            <a:off x="6723063" y="3486150"/>
            <a:ext cx="5486400" cy="381000"/>
          </a:xfrm>
        </p:spPr>
        <p:txBody>
          <a:bodyPr/>
          <a:lstStyle>
            <a:lvl1pPr marL="0" indent="0" algn="ctr">
              <a:buFont typeface="Wingdings" panose="05000000000000000000" pitchFamily="2" charset="2"/>
              <a:buNone/>
              <a:defRPr sz="3200">
                <a:latin typeface="微软雅黑" panose="020B0503020204020204" pitchFamily="34" charset="-122"/>
                <a:ea typeface="微软雅黑" panose="020B0503020204020204" pitchFamily="34" charset="-122"/>
              </a:defRPr>
            </a:lvl1pPr>
          </a:lstStyle>
          <a:p>
            <a:pPr lvl="0"/>
            <a:r>
              <a:rPr lang="zh-CN" altLang="en-US" noProof="0" dirty="0"/>
              <a:t>单击此处编辑母版副标题样式</a:t>
            </a:r>
            <a:endParaRPr lang="en-US" altLang="zh-CN" noProof="0" dirty="0"/>
          </a:p>
        </p:txBody>
      </p:sp>
      <p:sp>
        <p:nvSpPr>
          <p:cNvPr id="3074" name="Rectangle 2"/>
          <p:cNvSpPr>
            <a:spLocks noGrp="1" noChangeArrowheads="1"/>
          </p:cNvSpPr>
          <p:nvPr>
            <p:ph type="ctrTitle"/>
          </p:nvPr>
        </p:nvSpPr>
        <p:spPr>
          <a:xfrm>
            <a:off x="7010400" y="1905000"/>
            <a:ext cx="5181600" cy="457200"/>
          </a:xfrm>
          <a:effectLst>
            <a:outerShdw dist="17961" dir="2700000" algn="ctr" rotWithShape="0">
              <a:schemeClr val="bg2"/>
            </a:outerShdw>
          </a:effectLst>
        </p:spPr>
        <p:txBody>
          <a:bodyPr/>
          <a:lstStyle>
            <a:lvl1pPr algn="ctr">
              <a:defRPr sz="4800" b="1">
                <a:solidFill>
                  <a:schemeClr val="hlink"/>
                </a:solidFill>
                <a:latin typeface="微软雅黑" panose="020B0503020204020204" pitchFamily="34" charset="-122"/>
                <a:ea typeface="微软雅黑" panose="020B0503020204020204" pitchFamily="34" charset="-122"/>
              </a:defRPr>
            </a:lvl1pPr>
          </a:lstStyle>
          <a:p>
            <a:pPr lvl="0"/>
            <a:r>
              <a:rPr lang="zh-CN" altLang="en-US" noProof="0" dirty="0"/>
              <a:t>单击此处编辑母版标题样式</a:t>
            </a:r>
            <a:endParaRPr lang="en-US" altLang="zh-CN" noProof="0" dirty="0"/>
          </a:p>
        </p:txBody>
      </p:sp>
      <p:pic>
        <p:nvPicPr>
          <p:cNvPr id="26" name="Picture 9" descr="04Pluripotent">
            <a:extLst>
              <a:ext uri="{FF2B5EF4-FFF2-40B4-BE49-F238E27FC236}">
                <a16:creationId xmlns:a16="http://schemas.microsoft.com/office/drawing/2014/main" id="{C97E37C0-8182-4AF2-AA59-AA6F13D4DE89}"/>
              </a:ext>
            </a:extLst>
          </p:cNvPr>
          <p:cNvPicPr preferRelativeResize="0">
            <a:picLocks noChangeArrowheads="1"/>
          </p:cNvPicPr>
          <p:nvPr/>
        </p:nvPicPr>
        <p:blipFill>
          <a:blip r:embed="rId9" cstate="print">
            <a:lum bright="6000" contrast="30000"/>
            <a:extLst>
              <a:ext uri="{28A0092B-C50C-407E-A947-70E740481C1C}">
                <a14:useLocalDpi xmlns:a14="http://schemas.microsoft.com/office/drawing/2010/main" val="0"/>
              </a:ext>
            </a:extLst>
          </a:blip>
          <a:srcRect l="1950" t="16751" r="3514" b="4915"/>
          <a:stretch>
            <a:fillRect/>
          </a:stretch>
        </p:blipFill>
        <p:spPr bwMode="auto">
          <a:xfrm>
            <a:off x="37075" y="2669463"/>
            <a:ext cx="2214000" cy="16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0F9E1ED6-2CE6-4BAF-872E-72B426842DF1}"/>
              </a:ext>
            </a:extLst>
          </p:cNvPr>
          <p:cNvPicPr preferRelativeResize="0">
            <a:picLocks/>
          </p:cNvPicPr>
          <p:nvPr userDrawn="1"/>
        </p:nvPicPr>
        <p:blipFill rotWithShape="1">
          <a:blip r:embed="rId10">
            <a:extLst>
              <a:ext uri="{28A0092B-C50C-407E-A947-70E740481C1C}">
                <a14:useLocalDpi xmlns:a14="http://schemas.microsoft.com/office/drawing/2010/main" val="0"/>
              </a:ext>
            </a:extLst>
          </a:blip>
          <a:srcRect r="14920"/>
          <a:stretch/>
        </p:blipFill>
        <p:spPr>
          <a:xfrm>
            <a:off x="4592775" y="2689157"/>
            <a:ext cx="2214000" cy="1656000"/>
          </a:xfrm>
          <a:prstGeom prst="rect">
            <a:avLst/>
          </a:prstGeom>
        </p:spPr>
      </p:pic>
      <p:pic>
        <p:nvPicPr>
          <p:cNvPr id="17" name="图片 16">
            <a:extLst>
              <a:ext uri="{FF2B5EF4-FFF2-40B4-BE49-F238E27FC236}">
                <a16:creationId xmlns:a16="http://schemas.microsoft.com/office/drawing/2014/main" id="{F8F5863A-D744-4C93-8313-F3829A8ADF71}"/>
              </a:ext>
            </a:extLst>
          </p:cNvPr>
          <p:cNvPicPr preferRelativeResize="0">
            <a:picLocks/>
          </p:cNvPicPr>
          <p:nvPr userDrawn="1"/>
        </p:nvPicPr>
        <p:blipFill rotWithShape="1">
          <a:blip r:embed="rId11"/>
          <a:srcRect l="11985" t="25733" r="55262" b="28867"/>
          <a:stretch/>
        </p:blipFill>
        <p:spPr>
          <a:xfrm>
            <a:off x="2317750" y="2689157"/>
            <a:ext cx="2214000" cy="1656000"/>
          </a:xfrm>
          <a:prstGeom prst="rect">
            <a:avLst/>
          </a:prstGeom>
        </p:spPr>
      </p:pic>
      <p:pic>
        <p:nvPicPr>
          <p:cNvPr id="3072" name="图片 3071">
            <a:extLst>
              <a:ext uri="{FF2B5EF4-FFF2-40B4-BE49-F238E27FC236}">
                <a16:creationId xmlns:a16="http://schemas.microsoft.com/office/drawing/2014/main" id="{1249BAFD-CDE7-4CB5-A703-7061C6908188}"/>
              </a:ext>
            </a:extLst>
          </p:cNvPr>
          <p:cNvPicPr preferRelativeResize="0">
            <a:picLocks/>
          </p:cNvPicPr>
          <p:nvPr userDrawn="1"/>
        </p:nvPicPr>
        <p:blipFill rotWithShape="1">
          <a:blip r:embed="rId12" cstate="print">
            <a:extLst>
              <a:ext uri="{28A0092B-C50C-407E-A947-70E740481C1C}">
                <a14:useLocalDpi xmlns:a14="http://schemas.microsoft.com/office/drawing/2010/main" val="0"/>
              </a:ext>
            </a:extLst>
          </a:blip>
          <a:srcRect r="2958" b="5233"/>
          <a:stretch/>
        </p:blipFill>
        <p:spPr>
          <a:xfrm rot="5400000">
            <a:off x="4873575" y="676225"/>
            <a:ext cx="1656000" cy="2217600"/>
          </a:xfrm>
          <a:prstGeom prst="rect">
            <a:avLst/>
          </a:prstGeom>
        </p:spPr>
      </p:pic>
    </p:spTree>
    <p:extLst>
      <p:ext uri="{BB962C8B-B14F-4D97-AF65-F5344CB8AC3E}">
        <p14:creationId xmlns:p14="http://schemas.microsoft.com/office/powerpoint/2010/main" val="1461641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6">
            <a:extLst>
              <a:ext uri="{FF2B5EF4-FFF2-40B4-BE49-F238E27FC236}">
                <a16:creationId xmlns:a16="http://schemas.microsoft.com/office/drawing/2014/main" id="{F9CA14FD-45E6-445A-88EC-152A570DA8AC}"/>
              </a:ext>
            </a:extLst>
          </p:cNvPr>
          <p:cNvSpPr>
            <a:spLocks noGrp="1" noChangeArrowheads="1"/>
          </p:cNvSpPr>
          <p:nvPr>
            <p:ph type="sldNum" sz="quarter" idx="10"/>
          </p:nvPr>
        </p:nvSpPr>
        <p:spPr/>
        <p:txBody>
          <a:bodyPr/>
          <a:lstStyle>
            <a:lvl1pPr>
              <a:defRPr smtClean="0"/>
            </a:lvl1pPr>
          </a:lstStyle>
          <a:p>
            <a:pPr>
              <a:defRPr/>
            </a:pPr>
            <a:fld id="{BF97CFE9-2A54-4E2E-AA0C-A1BB8013392A}" type="slidenum">
              <a:rPr lang="en-US" altLang="zh-CN"/>
              <a:pPr>
                <a:defRPr/>
              </a:pPr>
              <a:t>‹#›</a:t>
            </a:fld>
            <a:endParaRPr lang="en-US" altLang="zh-CN"/>
          </a:p>
        </p:txBody>
      </p:sp>
      <p:sp>
        <p:nvSpPr>
          <p:cNvPr id="6" name="Rectangle 4">
            <a:extLst>
              <a:ext uri="{FF2B5EF4-FFF2-40B4-BE49-F238E27FC236}">
                <a16:creationId xmlns:a16="http://schemas.microsoft.com/office/drawing/2014/main" id="{7C385EBD-61F2-4E23-A7E8-CC9EE78A218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39823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85103D3-C316-42D9-9FF5-FBAE328AA59D}"/>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竖排标题 1"/>
          <p:cNvSpPr>
            <a:spLocks noGrp="1"/>
          </p:cNvSpPr>
          <p:nvPr>
            <p:ph type="title" orient="vert"/>
          </p:nvPr>
        </p:nvSpPr>
        <p:spPr>
          <a:xfrm>
            <a:off x="8839200" y="171450"/>
            <a:ext cx="2641600" cy="62293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71450"/>
            <a:ext cx="7721600" cy="62293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5F8542FB-452B-415F-AB3D-E7501DEFB98B}"/>
              </a:ext>
            </a:extLst>
          </p:cNvPr>
          <p:cNvSpPr>
            <a:spLocks noGrp="1" noChangeArrowheads="1"/>
          </p:cNvSpPr>
          <p:nvPr>
            <p:ph type="sldNum" sz="quarter" idx="10"/>
          </p:nvPr>
        </p:nvSpPr>
        <p:spPr/>
        <p:txBody>
          <a:bodyPr/>
          <a:lstStyle>
            <a:lvl1pPr>
              <a:defRPr smtClean="0"/>
            </a:lvl1pPr>
          </a:lstStyle>
          <a:p>
            <a:pPr>
              <a:defRPr/>
            </a:pPr>
            <a:fld id="{C844EBCE-B93E-471A-85F5-139E9D48B84B}" type="slidenum">
              <a:rPr lang="en-US" altLang="zh-CN"/>
              <a:pPr>
                <a:defRPr/>
              </a:pPr>
              <a:t>‹#›</a:t>
            </a:fld>
            <a:endParaRPr lang="en-US" altLang="zh-CN"/>
          </a:p>
        </p:txBody>
      </p:sp>
      <p:sp>
        <p:nvSpPr>
          <p:cNvPr id="7" name="Rectangle 4">
            <a:extLst>
              <a:ext uri="{FF2B5EF4-FFF2-40B4-BE49-F238E27FC236}">
                <a16:creationId xmlns:a16="http://schemas.microsoft.com/office/drawing/2014/main" id="{F0412D25-B3CD-49CD-BE1A-43D3752F5714}"/>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182812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D19C8C3A-EB84-4BDE-A081-617EEE5B0E75}"/>
              </a:ext>
            </a:extLst>
          </p:cNvPr>
          <p:cNvSpPr>
            <a:spLocks noGrp="1"/>
          </p:cNvSpPr>
          <p:nvPr>
            <p:ph type="sldNum" sz="quarter" idx="10"/>
          </p:nvPr>
        </p:nvSpPr>
        <p:spPr>
          <a:xfrm>
            <a:off x="9017000" y="6448425"/>
            <a:ext cx="2743200" cy="365125"/>
          </a:xfrm>
        </p:spPr>
        <p:txBody>
          <a:bodyPr rtlCol="0" anchor="ctr"/>
          <a:lstStyle>
            <a:lvl1pPr algn="r">
              <a:defRPr sz="1200" smtClean="0">
                <a:solidFill>
                  <a:schemeClr val="tx1">
                    <a:tint val="75000"/>
                  </a:schemeClr>
                </a:solidFill>
              </a:defRPr>
            </a:lvl1pPr>
          </a:lstStyle>
          <a:p>
            <a:pPr>
              <a:defRPr/>
            </a:pPr>
            <a:fld id="{580F1E90-8401-4A4E-BF83-A179F7DEF592}" type="slidenum">
              <a:rPr lang="zh-CN" altLang="en-US"/>
              <a:pPr>
                <a:defRPr/>
              </a:pPr>
              <a:t>‹#›</a:t>
            </a:fld>
            <a:endParaRPr lang="zh-CN" altLang="en-US"/>
          </a:p>
        </p:txBody>
      </p:sp>
    </p:spTree>
    <p:extLst>
      <p:ext uri="{BB962C8B-B14F-4D97-AF65-F5344CB8AC3E}">
        <p14:creationId xmlns:p14="http://schemas.microsoft.com/office/powerpoint/2010/main" val="1873860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Rectangle 272">
            <a:extLst>
              <a:ext uri="{FF2B5EF4-FFF2-40B4-BE49-F238E27FC236}">
                <a16:creationId xmlns:a16="http://schemas.microsoft.com/office/drawing/2014/main" id="{4E1F33F7-BB6A-4719-B1F3-7ACF777D138D}"/>
              </a:ext>
            </a:extLst>
          </p:cNvPr>
          <p:cNvSpPr>
            <a:spLocks noChangeArrowheads="1"/>
          </p:cNvSpPr>
          <p:nvPr userDrawn="1"/>
        </p:nvSpPr>
        <p:spPr bwMode="gray">
          <a:xfrm>
            <a:off x="0" y="6105525"/>
            <a:ext cx="12192000" cy="762000"/>
          </a:xfrm>
          <a:prstGeom prst="rect">
            <a:avLst/>
          </a:prstGeom>
          <a:solidFill>
            <a:srgbClr val="89CA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3" name="Rectangle 271">
            <a:extLst>
              <a:ext uri="{FF2B5EF4-FFF2-40B4-BE49-F238E27FC236}">
                <a16:creationId xmlns:a16="http://schemas.microsoft.com/office/drawing/2014/main" id="{2381378E-FAE1-4616-AE65-2A8F3814DE1A}"/>
              </a:ext>
            </a:extLst>
          </p:cNvPr>
          <p:cNvSpPr>
            <a:spLocks noChangeArrowheads="1"/>
          </p:cNvSpPr>
          <p:nvPr userDrawn="1"/>
        </p:nvSpPr>
        <p:spPr bwMode="gray">
          <a:xfrm>
            <a:off x="0" y="0"/>
            <a:ext cx="12192000" cy="890588"/>
          </a:xfrm>
          <a:prstGeom prst="rect">
            <a:avLst/>
          </a:prstGeom>
          <a:solidFill>
            <a:srgbClr val="D9C21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4" name="Rectangle 281">
            <a:extLst>
              <a:ext uri="{FF2B5EF4-FFF2-40B4-BE49-F238E27FC236}">
                <a16:creationId xmlns:a16="http://schemas.microsoft.com/office/drawing/2014/main" id="{5C2E3983-E015-4567-AA7B-63B9E4401980}"/>
              </a:ext>
            </a:extLst>
          </p:cNvPr>
          <p:cNvSpPr>
            <a:spLocks noChangeArrowheads="1"/>
          </p:cNvSpPr>
          <p:nvPr userDrawn="1"/>
        </p:nvSpPr>
        <p:spPr bwMode="gray">
          <a:xfrm>
            <a:off x="8481484" y="1028700"/>
            <a:ext cx="3649133" cy="50609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pic>
        <p:nvPicPr>
          <p:cNvPr id="5" name="图片 9">
            <a:extLst>
              <a:ext uri="{FF2B5EF4-FFF2-40B4-BE49-F238E27FC236}">
                <a16:creationId xmlns:a16="http://schemas.microsoft.com/office/drawing/2014/main" id="{43042E52-CD2A-42B6-89E9-48D7C29A1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584" y="1028700"/>
            <a:ext cx="7145867"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F3845B3A-BE04-4A04-B8A4-194E6F005F5D}"/>
              </a:ext>
            </a:extLst>
          </p:cNvPr>
          <p:cNvPicPr preferRelativeResize="0">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9633" y="4337050"/>
            <a:ext cx="2305051"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9853226201446645823668.jpg">
            <a:extLst>
              <a:ext uri="{FF2B5EF4-FFF2-40B4-BE49-F238E27FC236}">
                <a16:creationId xmlns:a16="http://schemas.microsoft.com/office/drawing/2014/main" id="{346916E3-2D1D-4300-A738-A8795101E1FD}"/>
              </a:ext>
            </a:extLst>
          </p:cNvPr>
          <p:cNvPicPr preferRelativeResize="0">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53001" y="4346575"/>
            <a:ext cx="2351617"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图片 9">
            <a:extLst>
              <a:ext uri="{FF2B5EF4-FFF2-40B4-BE49-F238E27FC236}">
                <a16:creationId xmlns:a16="http://schemas.microsoft.com/office/drawing/2014/main" id="{4F9EC5DE-61F5-4B72-8CBB-C9D63A5474D0}"/>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l="8949" t="12260" r="6953" b="16786"/>
          <a:stretch>
            <a:fillRect/>
          </a:stretch>
        </p:blipFill>
        <p:spPr bwMode="auto">
          <a:xfrm>
            <a:off x="137584" y="4346575"/>
            <a:ext cx="235373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
            <a:extLst>
              <a:ext uri="{FF2B5EF4-FFF2-40B4-BE49-F238E27FC236}">
                <a16:creationId xmlns:a16="http://schemas.microsoft.com/office/drawing/2014/main" id="{3DC743E7-0BDA-4EB2-A00F-2D298BEA7CD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t="38869" r="51445" b="34410"/>
          <a:stretch>
            <a:fillRect/>
          </a:stretch>
        </p:blipFill>
        <p:spPr bwMode="auto">
          <a:xfrm>
            <a:off x="304801" y="158751"/>
            <a:ext cx="34163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6192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390651" y="349251"/>
            <a:ext cx="10464800" cy="792163"/>
          </a:xfrm>
        </p:spPr>
        <p:txBody>
          <a:bodyPr/>
          <a:lstStyle/>
          <a:p>
            <a:r>
              <a:rPr lang="zh-CN" altLang="en-US"/>
              <a:t>单击此处编辑母版标题样式</a:t>
            </a:r>
          </a:p>
        </p:txBody>
      </p:sp>
      <p:sp>
        <p:nvSpPr>
          <p:cNvPr id="3" name="表格占位符 2"/>
          <p:cNvSpPr>
            <a:spLocks noGrp="1"/>
          </p:cNvSpPr>
          <p:nvPr>
            <p:ph type="tbl" idx="1"/>
          </p:nvPr>
        </p:nvSpPr>
        <p:spPr>
          <a:xfrm>
            <a:off x="609600" y="1628776"/>
            <a:ext cx="10972800" cy="4695825"/>
          </a:xfrm>
        </p:spPr>
        <p:txBody>
          <a:bodyPr>
            <a:normAutofit/>
          </a:bodyPr>
          <a:lstStyle/>
          <a:p>
            <a:pPr lvl="0"/>
            <a:endParaRPr lang="zh-CN" altLang="en-US" noProof="0"/>
          </a:p>
        </p:txBody>
      </p:sp>
      <p:sp>
        <p:nvSpPr>
          <p:cNvPr id="4" name="Rectangle 24">
            <a:extLst>
              <a:ext uri="{FF2B5EF4-FFF2-40B4-BE49-F238E27FC236}">
                <a16:creationId xmlns:a16="http://schemas.microsoft.com/office/drawing/2014/main" id="{09057A5F-B37B-4594-9C4A-8317A9EDE4F8}"/>
              </a:ext>
            </a:extLst>
          </p:cNvPr>
          <p:cNvSpPr>
            <a:spLocks noGrp="1" noChangeArrowheads="1"/>
          </p:cNvSpPr>
          <p:nvPr>
            <p:ph type="ftr" sz="quarter" idx="10"/>
          </p:nvPr>
        </p:nvSpPr>
        <p:spPr>
          <a:xfrm>
            <a:off x="1219200" y="6172200"/>
            <a:ext cx="5283200" cy="457200"/>
          </a:xfrm>
        </p:spPr>
        <p:txBody>
          <a:bodyPr/>
          <a:lstStyle>
            <a:lvl1pPr>
              <a:defRPr>
                <a:ea typeface="华文新魏" panose="02010800040101010101" pitchFamily="2" charset="-122"/>
              </a:defRPr>
            </a:lvl1pPr>
          </a:lstStyle>
          <a:p>
            <a:pPr>
              <a:defRPr/>
            </a:pPr>
            <a:endParaRPr lang="en-US" altLang="ko-KR">
              <a:ea typeface="Malgun Gothic" panose="020B0503020000020004" pitchFamily="34" charset="-127"/>
            </a:endParaRPr>
          </a:p>
        </p:txBody>
      </p:sp>
      <p:sp>
        <p:nvSpPr>
          <p:cNvPr id="5" name="Rectangle 25">
            <a:extLst>
              <a:ext uri="{FF2B5EF4-FFF2-40B4-BE49-F238E27FC236}">
                <a16:creationId xmlns:a16="http://schemas.microsoft.com/office/drawing/2014/main" id="{7EDD5A07-7BFD-4A4E-A9EF-A0FA9AF76A91}"/>
              </a:ext>
            </a:extLst>
          </p:cNvPr>
          <p:cNvSpPr>
            <a:spLocks noGrp="1" noChangeArrowheads="1"/>
          </p:cNvSpPr>
          <p:nvPr>
            <p:ph type="sldNum" sz="quarter" idx="11"/>
          </p:nvPr>
        </p:nvSpPr>
        <p:spPr/>
        <p:txBody>
          <a:bodyPr/>
          <a:lstStyle>
            <a:lvl1pPr>
              <a:defRPr/>
            </a:lvl1pPr>
          </a:lstStyle>
          <a:p>
            <a:fld id="{1C27986C-E022-48E2-875E-2CCE2E2D4CB0}" type="slidenum">
              <a:rPr lang="ko-KR" altLang="en-US"/>
              <a:pPr/>
              <a:t>‹#›</a:t>
            </a:fld>
            <a:endParaRPr lang="en-US" altLang="ko-KR"/>
          </a:p>
        </p:txBody>
      </p:sp>
    </p:spTree>
    <p:extLst>
      <p:ext uri="{BB962C8B-B14F-4D97-AF65-F5344CB8AC3E}">
        <p14:creationId xmlns:p14="http://schemas.microsoft.com/office/powerpoint/2010/main" val="1776249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图表占位符 2"/>
          <p:cNvSpPr>
            <a:spLocks noGrp="1"/>
          </p:cNvSpPr>
          <p:nvPr>
            <p:ph type="chart" idx="1"/>
          </p:nvPr>
        </p:nvSpPr>
        <p:spPr>
          <a:xfrm>
            <a:off x="914400" y="2147888"/>
            <a:ext cx="10363200" cy="4114800"/>
          </a:xfrm>
        </p:spPr>
        <p:txBody>
          <a:bodyPr/>
          <a:lstStyle/>
          <a:p>
            <a:pPr lvl="0"/>
            <a:endParaRPr lang="zh-CN" altLang="en-US" noProof="0"/>
          </a:p>
        </p:txBody>
      </p:sp>
      <p:sp>
        <p:nvSpPr>
          <p:cNvPr id="4" name="Rectangle 4">
            <a:extLst>
              <a:ext uri="{FF2B5EF4-FFF2-40B4-BE49-F238E27FC236}">
                <a16:creationId xmlns:a16="http://schemas.microsoft.com/office/drawing/2014/main" id="{4FD5D612-3EC0-401B-9A49-E445AB60640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99B77E42-CD53-4F63-B418-E352CE9F6D5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867CC993-AA76-4109-A24F-D7346F388D9B}"/>
              </a:ext>
            </a:extLst>
          </p:cNvPr>
          <p:cNvSpPr>
            <a:spLocks noGrp="1" noChangeArrowheads="1"/>
          </p:cNvSpPr>
          <p:nvPr>
            <p:ph type="sldNum" sz="quarter" idx="12"/>
          </p:nvPr>
        </p:nvSpPr>
        <p:spPr>
          <a:ln/>
        </p:spPr>
        <p:txBody>
          <a:bodyPr/>
          <a:lstStyle>
            <a:lvl1pPr>
              <a:defRPr/>
            </a:lvl1pPr>
          </a:lstStyle>
          <a:p>
            <a:fld id="{62AED0CB-711A-4C47-B8E9-F04B01BF8171}" type="slidenum">
              <a:rPr lang="en-US" altLang="zh-CN"/>
              <a:pPr/>
              <a:t>‹#›</a:t>
            </a:fld>
            <a:endParaRPr lang="en-US" altLang="zh-CN"/>
          </a:p>
        </p:txBody>
      </p:sp>
    </p:spTree>
    <p:extLst>
      <p:ext uri="{BB962C8B-B14F-4D97-AF65-F5344CB8AC3E}">
        <p14:creationId xmlns:p14="http://schemas.microsoft.com/office/powerpoint/2010/main" val="357793869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1930400" y="304800"/>
            <a:ext cx="9753600" cy="533400"/>
          </a:xfrm>
        </p:spPr>
        <p:txBody>
          <a:bodyPr/>
          <a:lstStyle/>
          <a:p>
            <a:r>
              <a:rPr lang="zh-CN" altLang="en-US"/>
              <a:t>单击此处编辑母版标题样式</a:t>
            </a:r>
          </a:p>
        </p:txBody>
      </p:sp>
      <p:sp>
        <p:nvSpPr>
          <p:cNvPr id="3" name="内容占位符 2"/>
          <p:cNvSpPr>
            <a:spLocks noGrp="1"/>
          </p:cNvSpPr>
          <p:nvPr>
            <p:ph sz="quarter" idx="1"/>
          </p:nvPr>
        </p:nvSpPr>
        <p:spPr>
          <a:xfrm>
            <a:off x="9144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976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9144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61976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a:extLst>
              <a:ext uri="{FF2B5EF4-FFF2-40B4-BE49-F238E27FC236}">
                <a16:creationId xmlns:a16="http://schemas.microsoft.com/office/drawing/2014/main" id="{B77CA8B2-F04B-4468-926D-C8491B34885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7AFEE78A-CD97-488D-85FB-2E1D458BC7C5}"/>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2D8B2EC8-047D-4557-87C2-D06FBD3C4352}"/>
              </a:ext>
            </a:extLst>
          </p:cNvPr>
          <p:cNvSpPr>
            <a:spLocks noGrp="1" noChangeArrowheads="1"/>
          </p:cNvSpPr>
          <p:nvPr>
            <p:ph type="sldNum" sz="quarter" idx="12"/>
          </p:nvPr>
        </p:nvSpPr>
        <p:spPr>
          <a:ln/>
        </p:spPr>
        <p:txBody>
          <a:bodyPr/>
          <a:lstStyle>
            <a:lvl1pPr>
              <a:defRPr/>
            </a:lvl1pPr>
          </a:lstStyle>
          <a:p>
            <a:fld id="{7F8C5434-7639-41E3-A985-6C99EDD69C78}" type="slidenum">
              <a:rPr lang="en-US" altLang="zh-CN"/>
              <a:pPr/>
              <a:t>‹#›</a:t>
            </a:fld>
            <a:endParaRPr lang="en-US" altLang="zh-CN"/>
          </a:p>
        </p:txBody>
      </p:sp>
    </p:spTree>
    <p:extLst>
      <p:ext uri="{BB962C8B-B14F-4D97-AF65-F5344CB8AC3E}">
        <p14:creationId xmlns:p14="http://schemas.microsoft.com/office/powerpoint/2010/main" val="419965200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文本占位符 2"/>
          <p:cNvSpPr>
            <a:spLocks noGrp="1"/>
          </p:cNvSpPr>
          <p:nvPr>
            <p:ph type="body" sz="half" idx="1"/>
          </p:nvPr>
        </p:nvSpPr>
        <p:spPr>
          <a:xfrm>
            <a:off x="9144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a:extLst>
              <a:ext uri="{FF2B5EF4-FFF2-40B4-BE49-F238E27FC236}">
                <a16:creationId xmlns:a16="http://schemas.microsoft.com/office/drawing/2014/main" id="{C01AEB52-B7AF-47C2-A757-9A9E1CA3469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9C7C1F16-A369-46B7-87A6-BAC8D3AA6CF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A9B6C66F-DB20-4E65-AE78-B7F09E3A5711}"/>
              </a:ext>
            </a:extLst>
          </p:cNvPr>
          <p:cNvSpPr>
            <a:spLocks noGrp="1" noChangeArrowheads="1"/>
          </p:cNvSpPr>
          <p:nvPr>
            <p:ph type="sldNum" sz="quarter" idx="12"/>
          </p:nvPr>
        </p:nvSpPr>
        <p:spPr>
          <a:ln/>
        </p:spPr>
        <p:txBody>
          <a:bodyPr/>
          <a:lstStyle>
            <a:lvl1pPr>
              <a:defRPr/>
            </a:lvl1pPr>
          </a:lstStyle>
          <a:p>
            <a:fld id="{2DBEDD43-1D16-493A-AD9F-806EFF91D1CA}" type="slidenum">
              <a:rPr lang="en-US" altLang="zh-CN"/>
              <a:pPr/>
              <a:t>‹#›</a:t>
            </a:fld>
            <a:endParaRPr lang="en-US" altLang="zh-CN"/>
          </a:p>
        </p:txBody>
      </p:sp>
    </p:spTree>
    <p:extLst>
      <p:ext uri="{BB962C8B-B14F-4D97-AF65-F5344CB8AC3E}">
        <p14:creationId xmlns:p14="http://schemas.microsoft.com/office/powerpoint/2010/main" val="10200432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bwMode="gray">
      <p:bgPr>
        <a:solidFill>
          <a:srgbClr val="FFFFFF"/>
        </a:solidFill>
        <a:effectLst/>
      </p:bgPr>
    </p:bg>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EC8986B6-422E-492B-900C-D1B3169A34EB}"/>
              </a:ext>
            </a:extLst>
          </p:cNvPr>
          <p:cNvPicPr preferRelativeResize="0">
            <a:picLocks noChangeArrowheads="1"/>
          </p:cNvPicPr>
          <p:nvPr userDrawn="1"/>
        </p:nvPicPr>
        <p:blipFill>
          <a:blip r:embed="rId2">
            <a:extLst>
              <a:ext uri="{28A0092B-C50C-407E-A947-70E740481C1C}">
                <a14:useLocalDpi xmlns:a14="http://schemas.microsoft.com/office/drawing/2010/main" val="0"/>
              </a:ext>
            </a:extLst>
          </a:blip>
          <a:srcRect l="8949" t="12260" r="6953" b="16786"/>
          <a:stretch>
            <a:fillRect/>
          </a:stretch>
        </p:blipFill>
        <p:spPr bwMode="auto">
          <a:xfrm>
            <a:off x="3810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2">
            <a:extLst>
              <a:ext uri="{FF2B5EF4-FFF2-40B4-BE49-F238E27FC236}">
                <a16:creationId xmlns:a16="http://schemas.microsoft.com/office/drawing/2014/main" id="{7D1D4537-2579-4477-81A6-C0800DB41E1F}"/>
              </a:ext>
            </a:extLst>
          </p:cNvPr>
          <p:cNvSpPr>
            <a:spLocks noChangeArrowheads="1"/>
          </p:cNvSpPr>
          <p:nvPr userDrawn="1"/>
        </p:nvSpPr>
        <p:spPr bwMode="gray">
          <a:xfrm>
            <a:off x="0" y="6096000"/>
            <a:ext cx="12192000" cy="76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6" name="Line 273">
            <a:extLst>
              <a:ext uri="{FF2B5EF4-FFF2-40B4-BE49-F238E27FC236}">
                <a16:creationId xmlns:a16="http://schemas.microsoft.com/office/drawing/2014/main" id="{A04381C7-A10F-445C-9DD2-14797EC94E26}"/>
              </a:ext>
            </a:extLst>
          </p:cNvPr>
          <p:cNvSpPr>
            <a:spLocks noChangeShapeType="1"/>
          </p:cNvSpPr>
          <p:nvPr/>
        </p:nvSpPr>
        <p:spPr bwMode="gray">
          <a:xfrm flipV="1">
            <a:off x="6637338" y="21907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274">
            <a:extLst>
              <a:ext uri="{FF2B5EF4-FFF2-40B4-BE49-F238E27FC236}">
                <a16:creationId xmlns:a16="http://schemas.microsoft.com/office/drawing/2014/main" id="{C25D641F-A758-46FD-83A0-B8DD4FA62A84}"/>
              </a:ext>
            </a:extLst>
          </p:cNvPr>
          <p:cNvSpPr>
            <a:spLocks noChangeShapeType="1"/>
          </p:cNvSpPr>
          <p:nvPr/>
        </p:nvSpPr>
        <p:spPr bwMode="gray">
          <a:xfrm flipV="1">
            <a:off x="6637338" y="55689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Rectangle 271">
            <a:extLst>
              <a:ext uri="{FF2B5EF4-FFF2-40B4-BE49-F238E27FC236}">
                <a16:creationId xmlns:a16="http://schemas.microsoft.com/office/drawing/2014/main" id="{D1C09DFD-D5E8-4A0C-B0DF-2E8D70A39A51}"/>
              </a:ext>
            </a:extLst>
          </p:cNvPr>
          <p:cNvSpPr>
            <a:spLocks noChangeArrowheads="1"/>
          </p:cNvSpPr>
          <p:nvPr/>
        </p:nvSpPr>
        <p:spPr bwMode="gray">
          <a:xfrm>
            <a:off x="0" y="0"/>
            <a:ext cx="12192000" cy="8905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dirty="0">
              <a:latin typeface="黑体" panose="02010609060101010101" pitchFamily="49" charset="-122"/>
              <a:ea typeface="黑体" panose="02010609060101010101" pitchFamily="49" charset="-122"/>
            </a:endParaRPr>
          </a:p>
        </p:txBody>
      </p:sp>
      <p:sp>
        <p:nvSpPr>
          <p:cNvPr id="9" name="Rectangle 281">
            <a:extLst>
              <a:ext uri="{FF2B5EF4-FFF2-40B4-BE49-F238E27FC236}">
                <a16:creationId xmlns:a16="http://schemas.microsoft.com/office/drawing/2014/main" id="{BE792932-67BB-421B-A509-9FE4690EFB8C}"/>
              </a:ext>
            </a:extLst>
          </p:cNvPr>
          <p:cNvSpPr>
            <a:spLocks noChangeArrowheads="1"/>
          </p:cNvSpPr>
          <p:nvPr/>
        </p:nvSpPr>
        <p:spPr bwMode="gray">
          <a:xfrm>
            <a:off x="7010400" y="914400"/>
            <a:ext cx="5226050" cy="5181600"/>
          </a:xfrm>
          <a:prstGeom prst="rect">
            <a:avLst/>
          </a:prstGeom>
          <a:solidFill>
            <a:srgbClr val="FFFFFF"/>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10" name="Picture 1">
            <a:extLst>
              <a:ext uri="{FF2B5EF4-FFF2-40B4-BE49-F238E27FC236}">
                <a16:creationId xmlns:a16="http://schemas.microsoft.com/office/drawing/2014/main" id="{2A46D449-F8CE-4D68-AD68-3AA5D6454D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0925" y="955675"/>
            <a:ext cx="2214563"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8404471E-27A9-4613-A89F-FC5E7C87276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4929" r="5846"/>
          <a:stretch>
            <a:fillRect/>
          </a:stretch>
        </p:blipFill>
        <p:spPr bwMode="auto">
          <a:xfrm>
            <a:off x="41275" y="955675"/>
            <a:ext cx="22145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a:extLst>
              <a:ext uri="{FF2B5EF4-FFF2-40B4-BE49-F238E27FC236}">
                <a16:creationId xmlns:a16="http://schemas.microsoft.com/office/drawing/2014/main" id="{C0F96258-D3F0-4E08-B116-C4BC0179B1A2}"/>
              </a:ext>
            </a:extLst>
          </p:cNvPr>
          <p:cNvPicPr>
            <a:picLocks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95813" y="955675"/>
            <a:ext cx="22145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4E4B7A8-268C-4527-85E3-4979113BA977}"/>
              </a:ext>
            </a:extLst>
          </p:cNvPr>
          <p:cNvPicPr preferRelativeResize="0">
            <a:picLocks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31775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9853226201446645823668.jpg">
            <a:extLst>
              <a:ext uri="{FF2B5EF4-FFF2-40B4-BE49-F238E27FC236}">
                <a16:creationId xmlns:a16="http://schemas.microsoft.com/office/drawing/2014/main" id="{603E073D-1525-43F0-A8CD-6F3941C4CAB2}"/>
              </a:ext>
            </a:extLst>
          </p:cNvPr>
          <p:cNvPicPr preferRelativeResize="0">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595813" y="4405313"/>
            <a:ext cx="2214562"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文本框 3">
            <a:extLst>
              <a:ext uri="{FF2B5EF4-FFF2-40B4-BE49-F238E27FC236}">
                <a16:creationId xmlns:a16="http://schemas.microsoft.com/office/drawing/2014/main" id="{D6F1066A-7082-438F-9E7C-15F579E0D662}"/>
              </a:ext>
            </a:extLst>
          </p:cNvPr>
          <p:cNvSpPr txBox="1">
            <a:spLocks noChangeArrowheads="1"/>
          </p:cNvSpPr>
          <p:nvPr userDrawn="1"/>
        </p:nvSpPr>
        <p:spPr bwMode="auto">
          <a:xfrm flipH="1">
            <a:off x="7989888" y="160338"/>
            <a:ext cx="3222625" cy="58420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zh-CN" altLang="en-US" sz="3200" b="1" dirty="0">
                <a:latin typeface="微软雅黑" panose="020B0503020204020204" pitchFamily="34" charset="-122"/>
                <a:ea typeface="微软雅黑" panose="020B0503020204020204" pitchFamily="34" charset="-122"/>
              </a:rPr>
              <a:t>生物</a:t>
            </a:r>
            <a:r>
              <a:rPr lang="en-US" altLang="zh-CN" sz="3200" b="1" dirty="0">
                <a:latin typeface="微软雅黑" panose="020B0503020204020204" pitchFamily="34" charset="-122"/>
                <a:ea typeface="微软雅黑" panose="020B0503020204020204" pitchFamily="34" charset="-122"/>
              </a:rPr>
              <a:t>2</a:t>
            </a:r>
            <a:endParaRPr lang="zh-CN" altLang="en-US" sz="3200" b="1" dirty="0">
              <a:latin typeface="微软雅黑" panose="020B0503020204020204" pitchFamily="34" charset="-122"/>
              <a:ea typeface="微软雅黑" panose="020B0503020204020204" pitchFamily="34" charset="-122"/>
            </a:endParaRPr>
          </a:p>
        </p:txBody>
      </p:sp>
      <p:pic>
        <p:nvPicPr>
          <p:cNvPr id="20" name="图片 28">
            <a:extLst>
              <a:ext uri="{FF2B5EF4-FFF2-40B4-BE49-F238E27FC236}">
                <a16:creationId xmlns:a16="http://schemas.microsoft.com/office/drawing/2014/main" id="{0D2F9FAB-594C-4569-BF58-BC28EC627AE4}"/>
              </a:ext>
            </a:extLst>
          </p:cNvPr>
          <p:cNvPicPr>
            <a:picLocks noChangeAspect="1"/>
          </p:cNvPicPr>
          <p:nvPr userDrawn="1"/>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36513"/>
            <a:ext cx="292100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bwMode="gray">
          <a:xfrm>
            <a:off x="6723063" y="3486150"/>
            <a:ext cx="5486400" cy="381000"/>
          </a:xfrm>
        </p:spPr>
        <p:txBody>
          <a:bodyPr/>
          <a:lstStyle>
            <a:lvl1pPr marL="0" indent="0" algn="ctr">
              <a:buFont typeface="Wingdings" panose="05000000000000000000" pitchFamily="2" charset="2"/>
              <a:buNone/>
              <a:defRPr sz="3200">
                <a:latin typeface="微软雅黑" panose="020B0503020204020204" pitchFamily="34" charset="-122"/>
                <a:ea typeface="微软雅黑" panose="020B0503020204020204" pitchFamily="34" charset="-122"/>
              </a:defRPr>
            </a:lvl1pPr>
          </a:lstStyle>
          <a:p>
            <a:pPr lvl="0"/>
            <a:r>
              <a:rPr lang="zh-CN" altLang="en-US" noProof="0" dirty="0"/>
              <a:t>单击此处编辑母版副标题样式</a:t>
            </a:r>
            <a:endParaRPr lang="en-US" altLang="zh-CN" noProof="0" dirty="0"/>
          </a:p>
        </p:txBody>
      </p:sp>
      <p:sp>
        <p:nvSpPr>
          <p:cNvPr id="3074" name="Rectangle 2"/>
          <p:cNvSpPr>
            <a:spLocks noGrp="1" noChangeArrowheads="1"/>
          </p:cNvSpPr>
          <p:nvPr>
            <p:ph type="ctrTitle"/>
          </p:nvPr>
        </p:nvSpPr>
        <p:spPr>
          <a:xfrm>
            <a:off x="7010400" y="1905000"/>
            <a:ext cx="5181600" cy="457200"/>
          </a:xfrm>
          <a:effectLst>
            <a:outerShdw dist="17961" dir="2700000" algn="ctr" rotWithShape="0">
              <a:schemeClr val="bg2"/>
            </a:outerShdw>
          </a:effectLst>
        </p:spPr>
        <p:txBody>
          <a:bodyPr/>
          <a:lstStyle>
            <a:lvl1pPr algn="ctr">
              <a:defRPr sz="4800" b="1">
                <a:solidFill>
                  <a:schemeClr val="hlink"/>
                </a:solidFill>
                <a:latin typeface="微软雅黑" panose="020B0503020204020204" pitchFamily="34" charset="-122"/>
                <a:ea typeface="微软雅黑" panose="020B0503020204020204" pitchFamily="34" charset="-122"/>
              </a:defRPr>
            </a:lvl1pPr>
          </a:lstStyle>
          <a:p>
            <a:pPr lvl="0"/>
            <a:r>
              <a:rPr lang="zh-CN" altLang="en-US" noProof="0" dirty="0"/>
              <a:t>单击此处编辑母版标题样式</a:t>
            </a:r>
            <a:endParaRPr lang="en-US" altLang="zh-CN" noProof="0" dirty="0"/>
          </a:p>
        </p:txBody>
      </p:sp>
      <p:pic>
        <p:nvPicPr>
          <p:cNvPr id="26" name="Picture 9" descr="04Pluripotent">
            <a:extLst>
              <a:ext uri="{FF2B5EF4-FFF2-40B4-BE49-F238E27FC236}">
                <a16:creationId xmlns:a16="http://schemas.microsoft.com/office/drawing/2014/main" id="{C97E37C0-8182-4AF2-AA59-AA6F13D4DE89}"/>
              </a:ext>
            </a:extLst>
          </p:cNvPr>
          <p:cNvPicPr preferRelativeResize="0">
            <a:picLocks noChangeArrowheads="1"/>
          </p:cNvPicPr>
          <p:nvPr/>
        </p:nvPicPr>
        <p:blipFill>
          <a:blip r:embed="rId9" cstate="print">
            <a:lum bright="6000" contrast="30000"/>
            <a:extLst>
              <a:ext uri="{28A0092B-C50C-407E-A947-70E740481C1C}">
                <a14:useLocalDpi xmlns:a14="http://schemas.microsoft.com/office/drawing/2010/main" val="0"/>
              </a:ext>
            </a:extLst>
          </a:blip>
          <a:srcRect l="1950" t="16751" r="3514" b="4915"/>
          <a:stretch>
            <a:fillRect/>
          </a:stretch>
        </p:blipFill>
        <p:spPr bwMode="auto">
          <a:xfrm>
            <a:off x="37075" y="2669463"/>
            <a:ext cx="2214000" cy="16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0F9E1ED6-2CE6-4BAF-872E-72B426842DF1}"/>
              </a:ext>
            </a:extLst>
          </p:cNvPr>
          <p:cNvPicPr preferRelativeResize="0">
            <a:picLocks/>
          </p:cNvPicPr>
          <p:nvPr userDrawn="1"/>
        </p:nvPicPr>
        <p:blipFill rotWithShape="1">
          <a:blip r:embed="rId10">
            <a:extLst>
              <a:ext uri="{28A0092B-C50C-407E-A947-70E740481C1C}">
                <a14:useLocalDpi xmlns:a14="http://schemas.microsoft.com/office/drawing/2010/main" val="0"/>
              </a:ext>
            </a:extLst>
          </a:blip>
          <a:srcRect r="14920"/>
          <a:stretch/>
        </p:blipFill>
        <p:spPr>
          <a:xfrm>
            <a:off x="4592775" y="2689157"/>
            <a:ext cx="2214000" cy="1656000"/>
          </a:xfrm>
          <a:prstGeom prst="rect">
            <a:avLst/>
          </a:prstGeom>
        </p:spPr>
      </p:pic>
      <p:pic>
        <p:nvPicPr>
          <p:cNvPr id="17" name="图片 16">
            <a:extLst>
              <a:ext uri="{FF2B5EF4-FFF2-40B4-BE49-F238E27FC236}">
                <a16:creationId xmlns:a16="http://schemas.microsoft.com/office/drawing/2014/main" id="{F8F5863A-D744-4C93-8313-F3829A8ADF71}"/>
              </a:ext>
            </a:extLst>
          </p:cNvPr>
          <p:cNvPicPr preferRelativeResize="0">
            <a:picLocks/>
          </p:cNvPicPr>
          <p:nvPr userDrawn="1"/>
        </p:nvPicPr>
        <p:blipFill rotWithShape="1">
          <a:blip r:embed="rId11"/>
          <a:srcRect l="11985" t="25733" r="55262" b="28867"/>
          <a:stretch/>
        </p:blipFill>
        <p:spPr>
          <a:xfrm>
            <a:off x="2317750" y="2689157"/>
            <a:ext cx="2214000" cy="1656000"/>
          </a:xfrm>
          <a:prstGeom prst="rect">
            <a:avLst/>
          </a:prstGeom>
        </p:spPr>
      </p:pic>
      <p:pic>
        <p:nvPicPr>
          <p:cNvPr id="3072" name="图片 3071">
            <a:extLst>
              <a:ext uri="{FF2B5EF4-FFF2-40B4-BE49-F238E27FC236}">
                <a16:creationId xmlns:a16="http://schemas.microsoft.com/office/drawing/2014/main" id="{1249BAFD-CDE7-4CB5-A703-7061C6908188}"/>
              </a:ext>
            </a:extLst>
          </p:cNvPr>
          <p:cNvPicPr preferRelativeResize="0">
            <a:picLocks/>
          </p:cNvPicPr>
          <p:nvPr userDrawn="1"/>
        </p:nvPicPr>
        <p:blipFill rotWithShape="1">
          <a:blip r:embed="rId12" cstate="print">
            <a:extLst>
              <a:ext uri="{28A0092B-C50C-407E-A947-70E740481C1C}">
                <a14:useLocalDpi xmlns:a14="http://schemas.microsoft.com/office/drawing/2010/main" val="0"/>
              </a:ext>
            </a:extLst>
          </a:blip>
          <a:srcRect r="2958" b="5233"/>
          <a:stretch/>
        </p:blipFill>
        <p:spPr>
          <a:xfrm rot="5400000">
            <a:off x="4873575" y="676225"/>
            <a:ext cx="1656000" cy="2217600"/>
          </a:xfrm>
          <a:prstGeom prst="rect">
            <a:avLst/>
          </a:prstGeom>
        </p:spPr>
      </p:pic>
    </p:spTree>
    <p:extLst>
      <p:ext uri="{BB962C8B-B14F-4D97-AF65-F5344CB8AC3E}">
        <p14:creationId xmlns:p14="http://schemas.microsoft.com/office/powerpoint/2010/main" val="1956502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a:xfrm>
            <a:off x="920537" y="1295400"/>
            <a:ext cx="10566400" cy="5105400"/>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Rectangle 6">
            <a:extLst>
              <a:ext uri="{FF2B5EF4-FFF2-40B4-BE49-F238E27FC236}">
                <a16:creationId xmlns:a16="http://schemas.microsoft.com/office/drawing/2014/main" id="{89D36508-BA56-4187-A57D-6A072538CB4E}"/>
              </a:ext>
            </a:extLst>
          </p:cNvPr>
          <p:cNvSpPr>
            <a:spLocks noGrp="1" noChangeArrowheads="1"/>
          </p:cNvSpPr>
          <p:nvPr>
            <p:ph type="sldNum" sz="quarter" idx="10"/>
          </p:nvPr>
        </p:nvSpPr>
        <p:spPr/>
        <p:txBody>
          <a:bodyPr/>
          <a:lstStyle>
            <a:lvl1pPr>
              <a:defRPr smtClean="0"/>
            </a:lvl1pPr>
          </a:lstStyle>
          <a:p>
            <a:pPr>
              <a:defRPr/>
            </a:pPr>
            <a:fld id="{CB104A84-5955-4F7E-89A5-E8CA42F49DD4}" type="slidenum">
              <a:rPr lang="en-US" altLang="zh-CN"/>
              <a:pPr>
                <a:defRPr/>
              </a:pPr>
              <a:t>‹#›</a:t>
            </a:fld>
            <a:endParaRPr lang="en-US" altLang="zh-CN"/>
          </a:p>
        </p:txBody>
      </p:sp>
      <p:sp>
        <p:nvSpPr>
          <p:cNvPr id="6" name="Rectangle 4">
            <a:extLst>
              <a:ext uri="{FF2B5EF4-FFF2-40B4-BE49-F238E27FC236}">
                <a16:creationId xmlns:a16="http://schemas.microsoft.com/office/drawing/2014/main" id="{FBCB523E-9D49-4FF3-9759-0E28AB2C896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710438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a:xfrm>
            <a:off x="920537" y="1295400"/>
            <a:ext cx="10566400" cy="5105400"/>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Rectangle 6">
            <a:extLst>
              <a:ext uri="{FF2B5EF4-FFF2-40B4-BE49-F238E27FC236}">
                <a16:creationId xmlns:a16="http://schemas.microsoft.com/office/drawing/2014/main" id="{89D36508-BA56-4187-A57D-6A072538CB4E}"/>
              </a:ext>
            </a:extLst>
          </p:cNvPr>
          <p:cNvSpPr>
            <a:spLocks noGrp="1" noChangeArrowheads="1"/>
          </p:cNvSpPr>
          <p:nvPr>
            <p:ph type="sldNum" sz="quarter" idx="10"/>
          </p:nvPr>
        </p:nvSpPr>
        <p:spPr/>
        <p:txBody>
          <a:bodyPr/>
          <a:lstStyle>
            <a:lvl1pPr>
              <a:defRPr smtClean="0"/>
            </a:lvl1pPr>
          </a:lstStyle>
          <a:p>
            <a:pPr>
              <a:defRPr/>
            </a:pPr>
            <a:fld id="{CB104A84-5955-4F7E-89A5-E8CA42F49DD4}" type="slidenum">
              <a:rPr lang="en-US" altLang="zh-CN"/>
              <a:pPr>
                <a:defRPr/>
              </a:pPr>
              <a:t>‹#›</a:t>
            </a:fld>
            <a:endParaRPr lang="en-US" altLang="zh-CN"/>
          </a:p>
        </p:txBody>
      </p:sp>
      <p:sp>
        <p:nvSpPr>
          <p:cNvPr id="6" name="Rectangle 4">
            <a:extLst>
              <a:ext uri="{FF2B5EF4-FFF2-40B4-BE49-F238E27FC236}">
                <a16:creationId xmlns:a16="http://schemas.microsoft.com/office/drawing/2014/main" id="{FBCB523E-9D49-4FF3-9759-0E28AB2C896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36411392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C8D99C2D-56EE-4C75-A7F0-2B3D72781D07}"/>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6" name="Rectangle 6">
            <a:extLst>
              <a:ext uri="{FF2B5EF4-FFF2-40B4-BE49-F238E27FC236}">
                <a16:creationId xmlns:a16="http://schemas.microsoft.com/office/drawing/2014/main" id="{2D5C5391-54E3-4F90-B18A-F2CB0B71EEAC}"/>
              </a:ext>
            </a:extLst>
          </p:cNvPr>
          <p:cNvSpPr>
            <a:spLocks noGrp="1" noChangeArrowheads="1"/>
          </p:cNvSpPr>
          <p:nvPr>
            <p:ph type="sldNum" sz="quarter" idx="10"/>
          </p:nvPr>
        </p:nvSpPr>
        <p:spPr/>
        <p:txBody>
          <a:bodyPr/>
          <a:lstStyle>
            <a:lvl1pPr>
              <a:defRPr smtClean="0"/>
            </a:lvl1pPr>
          </a:lstStyle>
          <a:p>
            <a:pPr>
              <a:defRPr/>
            </a:pPr>
            <a:fld id="{062E7731-BDF4-4CDF-956B-986C0F0FED02}" type="slidenum">
              <a:rPr lang="en-US" altLang="zh-CN"/>
              <a:pPr>
                <a:defRPr/>
              </a:pPr>
              <a:t>‹#›</a:t>
            </a:fld>
            <a:endParaRPr lang="en-US" altLang="zh-CN"/>
          </a:p>
        </p:txBody>
      </p:sp>
      <p:sp>
        <p:nvSpPr>
          <p:cNvPr id="7" name="Rectangle 4">
            <a:extLst>
              <a:ext uri="{FF2B5EF4-FFF2-40B4-BE49-F238E27FC236}">
                <a16:creationId xmlns:a16="http://schemas.microsoft.com/office/drawing/2014/main" id="{44F32B1F-17A9-4ABD-A8BE-6A6EDF94888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294833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9144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2992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92D15D41-2F97-4336-8C27-E0520AB94061}"/>
              </a:ext>
            </a:extLst>
          </p:cNvPr>
          <p:cNvSpPr>
            <a:spLocks noGrp="1" noChangeArrowheads="1"/>
          </p:cNvSpPr>
          <p:nvPr>
            <p:ph type="sldNum" sz="quarter" idx="10"/>
          </p:nvPr>
        </p:nvSpPr>
        <p:spPr/>
        <p:txBody>
          <a:bodyPr/>
          <a:lstStyle>
            <a:lvl1pPr>
              <a:defRPr smtClean="0"/>
            </a:lvl1pPr>
          </a:lstStyle>
          <a:p>
            <a:pPr>
              <a:defRPr/>
            </a:pPr>
            <a:fld id="{D78C4456-10F8-438D-9ECD-3E63227D17BC}" type="slidenum">
              <a:rPr lang="en-US" altLang="zh-CN"/>
              <a:pPr>
                <a:defRPr/>
              </a:pPr>
              <a:t>‹#›</a:t>
            </a:fld>
            <a:endParaRPr lang="en-US" altLang="zh-CN"/>
          </a:p>
        </p:txBody>
      </p:sp>
      <p:sp>
        <p:nvSpPr>
          <p:cNvPr id="7" name="Rectangle 4">
            <a:extLst>
              <a:ext uri="{FF2B5EF4-FFF2-40B4-BE49-F238E27FC236}">
                <a16:creationId xmlns:a16="http://schemas.microsoft.com/office/drawing/2014/main" id="{536375C6-51ED-4732-937C-00558264633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6203520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FBBC3585-138A-4AA3-BE00-22AA915EA8E9}"/>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t>单击此处编辑母版标题样式</a:t>
            </a:r>
          </a:p>
        </p:txBody>
      </p:sp>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Rectangle 6">
            <a:extLst>
              <a:ext uri="{FF2B5EF4-FFF2-40B4-BE49-F238E27FC236}">
                <a16:creationId xmlns:a16="http://schemas.microsoft.com/office/drawing/2014/main" id="{115F85C1-759F-4000-BA68-5EE44879DE04}"/>
              </a:ext>
            </a:extLst>
          </p:cNvPr>
          <p:cNvSpPr>
            <a:spLocks noGrp="1" noChangeArrowheads="1"/>
          </p:cNvSpPr>
          <p:nvPr>
            <p:ph type="sldNum" sz="quarter" idx="10"/>
          </p:nvPr>
        </p:nvSpPr>
        <p:spPr/>
        <p:txBody>
          <a:bodyPr/>
          <a:lstStyle>
            <a:lvl1pPr>
              <a:defRPr smtClean="0"/>
            </a:lvl1pPr>
          </a:lstStyle>
          <a:p>
            <a:pPr>
              <a:defRPr/>
            </a:pPr>
            <a:fld id="{D46781AE-9D7A-4A3A-A965-634B17790057}" type="slidenum">
              <a:rPr lang="en-US" altLang="zh-CN"/>
              <a:pPr>
                <a:defRPr/>
              </a:pPr>
              <a:t>‹#›</a:t>
            </a:fld>
            <a:endParaRPr lang="en-US" altLang="zh-CN"/>
          </a:p>
        </p:txBody>
      </p:sp>
      <p:sp>
        <p:nvSpPr>
          <p:cNvPr id="10" name="Rectangle 4">
            <a:extLst>
              <a:ext uri="{FF2B5EF4-FFF2-40B4-BE49-F238E27FC236}">
                <a16:creationId xmlns:a16="http://schemas.microsoft.com/office/drawing/2014/main" id="{1711FDA9-5605-4CC3-9136-98144388D26F}"/>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784765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Rectangle 6">
            <a:extLst>
              <a:ext uri="{FF2B5EF4-FFF2-40B4-BE49-F238E27FC236}">
                <a16:creationId xmlns:a16="http://schemas.microsoft.com/office/drawing/2014/main" id="{15E47997-9DDB-4295-81BE-E941D75EF733}"/>
              </a:ext>
            </a:extLst>
          </p:cNvPr>
          <p:cNvSpPr>
            <a:spLocks noGrp="1" noChangeArrowheads="1"/>
          </p:cNvSpPr>
          <p:nvPr>
            <p:ph type="sldNum" sz="quarter" idx="10"/>
          </p:nvPr>
        </p:nvSpPr>
        <p:spPr/>
        <p:txBody>
          <a:bodyPr/>
          <a:lstStyle>
            <a:lvl1pPr>
              <a:defRPr smtClean="0"/>
            </a:lvl1pPr>
          </a:lstStyle>
          <a:p>
            <a:pPr>
              <a:defRPr/>
            </a:pPr>
            <a:fld id="{322E2876-3440-44F1-BF19-68575476F43C}" type="slidenum">
              <a:rPr lang="en-US" altLang="zh-CN"/>
              <a:pPr>
                <a:defRPr/>
              </a:pPr>
              <a:t>‹#›</a:t>
            </a:fld>
            <a:endParaRPr lang="en-US" altLang="zh-CN"/>
          </a:p>
        </p:txBody>
      </p:sp>
      <p:sp>
        <p:nvSpPr>
          <p:cNvPr id="5" name="Rectangle 4">
            <a:extLst>
              <a:ext uri="{FF2B5EF4-FFF2-40B4-BE49-F238E27FC236}">
                <a16:creationId xmlns:a16="http://schemas.microsoft.com/office/drawing/2014/main" id="{0EF1AC13-017E-4FD4-874C-2B0081F9B801}"/>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8128097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 1"/>
          <p:cNvSpPr>
            <a:spLocks noGrp="1"/>
          </p:cNvSpPr>
          <p:nvPr>
            <p:ph type="title"/>
          </p:nvPr>
        </p:nvSpPr>
        <p:spPr>
          <a:xfrm>
            <a:off x="1828800" y="171450"/>
            <a:ext cx="9448800" cy="487363"/>
          </a:xfrm>
        </p:spPr>
        <p:txBody>
          <a:bodyPr/>
          <a:lstStyle/>
          <a:p>
            <a:r>
              <a:rPr lang="zh-CN" altLang="en-US"/>
              <a:t>单击此处编辑母版标题样式</a:t>
            </a:r>
          </a:p>
        </p:txBody>
      </p:sp>
      <p:sp>
        <p:nvSpPr>
          <p:cNvPr id="5" name="Rectangle 6">
            <a:extLst>
              <a:ext uri="{FF2B5EF4-FFF2-40B4-BE49-F238E27FC236}">
                <a16:creationId xmlns:a16="http://schemas.microsoft.com/office/drawing/2014/main" id="{27EBDE47-BBA9-4D58-8C42-1FCCAAAF3CC1}"/>
              </a:ext>
            </a:extLst>
          </p:cNvPr>
          <p:cNvSpPr>
            <a:spLocks noGrp="1" noChangeArrowheads="1"/>
          </p:cNvSpPr>
          <p:nvPr>
            <p:ph type="sldNum" sz="quarter" idx="10"/>
          </p:nvPr>
        </p:nvSpPr>
        <p:spPr/>
        <p:txBody>
          <a:bodyPr/>
          <a:lstStyle>
            <a:lvl1pPr>
              <a:defRPr smtClean="0"/>
            </a:lvl1pPr>
          </a:lstStyle>
          <a:p>
            <a:pPr>
              <a:defRPr/>
            </a:pPr>
            <a:fld id="{7AE64243-DDB2-45F0-AE7E-3121FB12EF5C}" type="slidenum">
              <a:rPr lang="en-US" altLang="zh-CN"/>
              <a:pPr>
                <a:defRPr/>
              </a:pPr>
              <a:t>‹#›</a:t>
            </a:fld>
            <a:endParaRPr lang="en-US" altLang="zh-CN"/>
          </a:p>
        </p:txBody>
      </p:sp>
      <p:sp>
        <p:nvSpPr>
          <p:cNvPr id="6" name="Rectangle 4">
            <a:extLst>
              <a:ext uri="{FF2B5EF4-FFF2-40B4-BE49-F238E27FC236}">
                <a16:creationId xmlns:a16="http://schemas.microsoft.com/office/drawing/2014/main" id="{120C2A59-9E6A-4C8B-8FF3-5B265F490348}"/>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17061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FDAD377D-96FB-41C3-AD23-FB8D72F9F854}"/>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E30A55D8-DF1D-4BFB-A2EB-772EA84A9CC0}"/>
              </a:ext>
            </a:extLst>
          </p:cNvPr>
          <p:cNvSpPr>
            <a:spLocks noGrp="1" noChangeArrowheads="1"/>
          </p:cNvSpPr>
          <p:nvPr>
            <p:ph type="sldNum" sz="quarter" idx="10"/>
          </p:nvPr>
        </p:nvSpPr>
        <p:spPr/>
        <p:txBody>
          <a:bodyPr/>
          <a:lstStyle>
            <a:lvl1pPr>
              <a:defRPr smtClean="0"/>
            </a:lvl1pPr>
          </a:lstStyle>
          <a:p>
            <a:pPr>
              <a:defRPr/>
            </a:pPr>
            <a:fld id="{CAC96849-E0B2-4C64-B818-A14D1BEF297F}" type="slidenum">
              <a:rPr lang="en-US" altLang="zh-CN"/>
              <a:pPr>
                <a:defRPr/>
              </a:pPr>
              <a:t>‹#›</a:t>
            </a:fld>
            <a:endParaRPr lang="en-US" altLang="zh-CN"/>
          </a:p>
        </p:txBody>
      </p:sp>
      <p:sp>
        <p:nvSpPr>
          <p:cNvPr id="8" name="Rectangle 4">
            <a:extLst>
              <a:ext uri="{FF2B5EF4-FFF2-40B4-BE49-F238E27FC236}">
                <a16:creationId xmlns:a16="http://schemas.microsoft.com/office/drawing/2014/main" id="{8061B746-8FB0-4C2F-AB54-9853C4ACE56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982700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9C702097-52F7-4478-A173-9272A119025E}"/>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874DC0D5-8BDD-45E7-BCE5-BE029C464F21}"/>
              </a:ext>
            </a:extLst>
          </p:cNvPr>
          <p:cNvSpPr>
            <a:spLocks noGrp="1" noChangeArrowheads="1"/>
          </p:cNvSpPr>
          <p:nvPr>
            <p:ph type="sldNum" sz="quarter" idx="10"/>
          </p:nvPr>
        </p:nvSpPr>
        <p:spPr/>
        <p:txBody>
          <a:bodyPr/>
          <a:lstStyle>
            <a:lvl1pPr>
              <a:defRPr smtClean="0"/>
            </a:lvl1pPr>
          </a:lstStyle>
          <a:p>
            <a:pPr>
              <a:defRPr/>
            </a:pPr>
            <a:fld id="{84D49FE5-E243-405D-A422-B9CE2A1AF734}" type="slidenum">
              <a:rPr lang="en-US" altLang="zh-CN"/>
              <a:pPr>
                <a:defRPr/>
              </a:pPr>
              <a:t>‹#›</a:t>
            </a:fld>
            <a:endParaRPr lang="en-US" altLang="zh-CN"/>
          </a:p>
        </p:txBody>
      </p:sp>
      <p:sp>
        <p:nvSpPr>
          <p:cNvPr id="8" name="Rectangle 4">
            <a:extLst>
              <a:ext uri="{FF2B5EF4-FFF2-40B4-BE49-F238E27FC236}">
                <a16:creationId xmlns:a16="http://schemas.microsoft.com/office/drawing/2014/main" id="{5C4CB5F2-2B55-4937-ACF8-11B1785DD67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6297436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6">
            <a:extLst>
              <a:ext uri="{FF2B5EF4-FFF2-40B4-BE49-F238E27FC236}">
                <a16:creationId xmlns:a16="http://schemas.microsoft.com/office/drawing/2014/main" id="{F9CA14FD-45E6-445A-88EC-152A570DA8AC}"/>
              </a:ext>
            </a:extLst>
          </p:cNvPr>
          <p:cNvSpPr>
            <a:spLocks noGrp="1" noChangeArrowheads="1"/>
          </p:cNvSpPr>
          <p:nvPr>
            <p:ph type="sldNum" sz="quarter" idx="10"/>
          </p:nvPr>
        </p:nvSpPr>
        <p:spPr/>
        <p:txBody>
          <a:bodyPr/>
          <a:lstStyle>
            <a:lvl1pPr>
              <a:defRPr smtClean="0"/>
            </a:lvl1pPr>
          </a:lstStyle>
          <a:p>
            <a:pPr>
              <a:defRPr/>
            </a:pPr>
            <a:fld id="{BF97CFE9-2A54-4E2E-AA0C-A1BB8013392A}" type="slidenum">
              <a:rPr lang="en-US" altLang="zh-CN"/>
              <a:pPr>
                <a:defRPr/>
              </a:pPr>
              <a:t>‹#›</a:t>
            </a:fld>
            <a:endParaRPr lang="en-US" altLang="zh-CN"/>
          </a:p>
        </p:txBody>
      </p:sp>
      <p:sp>
        <p:nvSpPr>
          <p:cNvPr id="6" name="Rectangle 4">
            <a:extLst>
              <a:ext uri="{FF2B5EF4-FFF2-40B4-BE49-F238E27FC236}">
                <a16:creationId xmlns:a16="http://schemas.microsoft.com/office/drawing/2014/main" id="{7C385EBD-61F2-4E23-A7E8-CC9EE78A218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8056673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85103D3-C316-42D9-9FF5-FBAE328AA59D}"/>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竖排标题 1"/>
          <p:cNvSpPr>
            <a:spLocks noGrp="1"/>
          </p:cNvSpPr>
          <p:nvPr>
            <p:ph type="title" orient="vert"/>
          </p:nvPr>
        </p:nvSpPr>
        <p:spPr>
          <a:xfrm>
            <a:off x="8839200" y="171450"/>
            <a:ext cx="2641600" cy="62293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71450"/>
            <a:ext cx="7721600" cy="62293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5F8542FB-452B-415F-AB3D-E7501DEFB98B}"/>
              </a:ext>
            </a:extLst>
          </p:cNvPr>
          <p:cNvSpPr>
            <a:spLocks noGrp="1" noChangeArrowheads="1"/>
          </p:cNvSpPr>
          <p:nvPr>
            <p:ph type="sldNum" sz="quarter" idx="10"/>
          </p:nvPr>
        </p:nvSpPr>
        <p:spPr/>
        <p:txBody>
          <a:bodyPr/>
          <a:lstStyle>
            <a:lvl1pPr>
              <a:defRPr smtClean="0"/>
            </a:lvl1pPr>
          </a:lstStyle>
          <a:p>
            <a:pPr>
              <a:defRPr/>
            </a:pPr>
            <a:fld id="{C844EBCE-B93E-471A-85F5-139E9D48B84B}" type="slidenum">
              <a:rPr lang="en-US" altLang="zh-CN"/>
              <a:pPr>
                <a:defRPr/>
              </a:pPr>
              <a:t>‹#›</a:t>
            </a:fld>
            <a:endParaRPr lang="en-US" altLang="zh-CN"/>
          </a:p>
        </p:txBody>
      </p:sp>
      <p:sp>
        <p:nvSpPr>
          <p:cNvPr id="7" name="Rectangle 4">
            <a:extLst>
              <a:ext uri="{FF2B5EF4-FFF2-40B4-BE49-F238E27FC236}">
                <a16:creationId xmlns:a16="http://schemas.microsoft.com/office/drawing/2014/main" id="{F0412D25-B3CD-49CD-BE1A-43D3752F5714}"/>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509446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D19C8C3A-EB84-4BDE-A081-617EEE5B0E75}"/>
              </a:ext>
            </a:extLst>
          </p:cNvPr>
          <p:cNvSpPr>
            <a:spLocks noGrp="1"/>
          </p:cNvSpPr>
          <p:nvPr>
            <p:ph type="sldNum" sz="quarter" idx="10"/>
          </p:nvPr>
        </p:nvSpPr>
        <p:spPr>
          <a:xfrm>
            <a:off x="9017000" y="6448425"/>
            <a:ext cx="2743200" cy="365125"/>
          </a:xfrm>
        </p:spPr>
        <p:txBody>
          <a:bodyPr rtlCol="0" anchor="ctr"/>
          <a:lstStyle>
            <a:lvl1pPr algn="r">
              <a:defRPr sz="1200" smtClean="0">
                <a:solidFill>
                  <a:schemeClr val="tx1">
                    <a:tint val="75000"/>
                  </a:schemeClr>
                </a:solidFill>
              </a:defRPr>
            </a:lvl1pPr>
          </a:lstStyle>
          <a:p>
            <a:pPr>
              <a:defRPr/>
            </a:pPr>
            <a:fld id="{580F1E90-8401-4A4E-BF83-A179F7DEF592}" type="slidenum">
              <a:rPr lang="zh-CN" altLang="en-US"/>
              <a:pPr>
                <a:defRPr/>
              </a:pPr>
              <a:t>‹#›</a:t>
            </a:fld>
            <a:endParaRPr lang="zh-CN" altLang="en-US"/>
          </a:p>
        </p:txBody>
      </p:sp>
    </p:spTree>
    <p:extLst>
      <p:ext uri="{BB962C8B-B14F-4D97-AF65-F5344CB8AC3E}">
        <p14:creationId xmlns:p14="http://schemas.microsoft.com/office/powerpoint/2010/main" val="140810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C8D99C2D-56EE-4C75-A7F0-2B3D72781D07}"/>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6" name="Rectangle 6">
            <a:extLst>
              <a:ext uri="{FF2B5EF4-FFF2-40B4-BE49-F238E27FC236}">
                <a16:creationId xmlns:a16="http://schemas.microsoft.com/office/drawing/2014/main" id="{2D5C5391-54E3-4F90-B18A-F2CB0B71EEAC}"/>
              </a:ext>
            </a:extLst>
          </p:cNvPr>
          <p:cNvSpPr>
            <a:spLocks noGrp="1" noChangeArrowheads="1"/>
          </p:cNvSpPr>
          <p:nvPr>
            <p:ph type="sldNum" sz="quarter" idx="10"/>
          </p:nvPr>
        </p:nvSpPr>
        <p:spPr/>
        <p:txBody>
          <a:bodyPr/>
          <a:lstStyle>
            <a:lvl1pPr>
              <a:defRPr smtClean="0"/>
            </a:lvl1pPr>
          </a:lstStyle>
          <a:p>
            <a:pPr>
              <a:defRPr/>
            </a:pPr>
            <a:fld id="{062E7731-BDF4-4CDF-956B-986C0F0FED02}" type="slidenum">
              <a:rPr lang="en-US" altLang="zh-CN"/>
              <a:pPr>
                <a:defRPr/>
              </a:pPr>
              <a:t>‹#›</a:t>
            </a:fld>
            <a:endParaRPr lang="en-US" altLang="zh-CN"/>
          </a:p>
        </p:txBody>
      </p:sp>
      <p:sp>
        <p:nvSpPr>
          <p:cNvPr id="7" name="Rectangle 4">
            <a:extLst>
              <a:ext uri="{FF2B5EF4-FFF2-40B4-BE49-F238E27FC236}">
                <a16:creationId xmlns:a16="http://schemas.microsoft.com/office/drawing/2014/main" id="{44F32B1F-17A9-4ABD-A8BE-6A6EDF94888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1467352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Rectangle 272">
            <a:extLst>
              <a:ext uri="{FF2B5EF4-FFF2-40B4-BE49-F238E27FC236}">
                <a16:creationId xmlns:a16="http://schemas.microsoft.com/office/drawing/2014/main" id="{4E1F33F7-BB6A-4719-B1F3-7ACF777D138D}"/>
              </a:ext>
            </a:extLst>
          </p:cNvPr>
          <p:cNvSpPr>
            <a:spLocks noChangeArrowheads="1"/>
          </p:cNvSpPr>
          <p:nvPr userDrawn="1"/>
        </p:nvSpPr>
        <p:spPr bwMode="gray">
          <a:xfrm>
            <a:off x="0" y="6105525"/>
            <a:ext cx="12192000" cy="762000"/>
          </a:xfrm>
          <a:prstGeom prst="rect">
            <a:avLst/>
          </a:prstGeom>
          <a:solidFill>
            <a:srgbClr val="89CA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3" name="Rectangle 271">
            <a:extLst>
              <a:ext uri="{FF2B5EF4-FFF2-40B4-BE49-F238E27FC236}">
                <a16:creationId xmlns:a16="http://schemas.microsoft.com/office/drawing/2014/main" id="{2381378E-FAE1-4616-AE65-2A8F3814DE1A}"/>
              </a:ext>
            </a:extLst>
          </p:cNvPr>
          <p:cNvSpPr>
            <a:spLocks noChangeArrowheads="1"/>
          </p:cNvSpPr>
          <p:nvPr userDrawn="1"/>
        </p:nvSpPr>
        <p:spPr bwMode="gray">
          <a:xfrm>
            <a:off x="0" y="0"/>
            <a:ext cx="12192000" cy="890588"/>
          </a:xfrm>
          <a:prstGeom prst="rect">
            <a:avLst/>
          </a:prstGeom>
          <a:solidFill>
            <a:srgbClr val="D9C21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4" name="Rectangle 281">
            <a:extLst>
              <a:ext uri="{FF2B5EF4-FFF2-40B4-BE49-F238E27FC236}">
                <a16:creationId xmlns:a16="http://schemas.microsoft.com/office/drawing/2014/main" id="{5C2E3983-E015-4567-AA7B-63B9E4401980}"/>
              </a:ext>
            </a:extLst>
          </p:cNvPr>
          <p:cNvSpPr>
            <a:spLocks noChangeArrowheads="1"/>
          </p:cNvSpPr>
          <p:nvPr userDrawn="1"/>
        </p:nvSpPr>
        <p:spPr bwMode="gray">
          <a:xfrm>
            <a:off x="8481484" y="1028700"/>
            <a:ext cx="3649133" cy="50609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pic>
        <p:nvPicPr>
          <p:cNvPr id="5" name="图片 9">
            <a:extLst>
              <a:ext uri="{FF2B5EF4-FFF2-40B4-BE49-F238E27FC236}">
                <a16:creationId xmlns:a16="http://schemas.microsoft.com/office/drawing/2014/main" id="{43042E52-CD2A-42B6-89E9-48D7C29A1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584" y="1028700"/>
            <a:ext cx="7145867"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F3845B3A-BE04-4A04-B8A4-194E6F005F5D}"/>
              </a:ext>
            </a:extLst>
          </p:cNvPr>
          <p:cNvPicPr preferRelativeResize="0">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9633" y="4337050"/>
            <a:ext cx="2305051"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9853226201446645823668.jpg">
            <a:extLst>
              <a:ext uri="{FF2B5EF4-FFF2-40B4-BE49-F238E27FC236}">
                <a16:creationId xmlns:a16="http://schemas.microsoft.com/office/drawing/2014/main" id="{346916E3-2D1D-4300-A738-A8795101E1FD}"/>
              </a:ext>
            </a:extLst>
          </p:cNvPr>
          <p:cNvPicPr preferRelativeResize="0">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53001" y="4346575"/>
            <a:ext cx="2351617"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图片 9">
            <a:extLst>
              <a:ext uri="{FF2B5EF4-FFF2-40B4-BE49-F238E27FC236}">
                <a16:creationId xmlns:a16="http://schemas.microsoft.com/office/drawing/2014/main" id="{4F9EC5DE-61F5-4B72-8CBB-C9D63A5474D0}"/>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l="8949" t="12260" r="6953" b="16786"/>
          <a:stretch>
            <a:fillRect/>
          </a:stretch>
        </p:blipFill>
        <p:spPr bwMode="auto">
          <a:xfrm>
            <a:off x="137584" y="4346575"/>
            <a:ext cx="235373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
            <a:extLst>
              <a:ext uri="{FF2B5EF4-FFF2-40B4-BE49-F238E27FC236}">
                <a16:creationId xmlns:a16="http://schemas.microsoft.com/office/drawing/2014/main" id="{3DC743E7-0BDA-4EB2-A00F-2D298BEA7CD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t="38869" r="51445" b="34410"/>
          <a:stretch>
            <a:fillRect/>
          </a:stretch>
        </p:blipFill>
        <p:spPr bwMode="auto">
          <a:xfrm>
            <a:off x="304801" y="158751"/>
            <a:ext cx="34163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15989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390651" y="349251"/>
            <a:ext cx="10464800" cy="792163"/>
          </a:xfrm>
        </p:spPr>
        <p:txBody>
          <a:bodyPr/>
          <a:lstStyle/>
          <a:p>
            <a:r>
              <a:rPr lang="zh-CN" altLang="en-US"/>
              <a:t>单击此处编辑母版标题样式</a:t>
            </a:r>
          </a:p>
        </p:txBody>
      </p:sp>
      <p:sp>
        <p:nvSpPr>
          <p:cNvPr id="3" name="表格占位符 2"/>
          <p:cNvSpPr>
            <a:spLocks noGrp="1"/>
          </p:cNvSpPr>
          <p:nvPr>
            <p:ph type="tbl" idx="1"/>
          </p:nvPr>
        </p:nvSpPr>
        <p:spPr>
          <a:xfrm>
            <a:off x="609600" y="1628776"/>
            <a:ext cx="10972800" cy="4695825"/>
          </a:xfrm>
        </p:spPr>
        <p:txBody>
          <a:bodyPr>
            <a:normAutofit/>
          </a:bodyPr>
          <a:lstStyle/>
          <a:p>
            <a:pPr lvl="0"/>
            <a:endParaRPr lang="zh-CN" altLang="en-US" noProof="0"/>
          </a:p>
        </p:txBody>
      </p:sp>
      <p:sp>
        <p:nvSpPr>
          <p:cNvPr id="4" name="Rectangle 24">
            <a:extLst>
              <a:ext uri="{FF2B5EF4-FFF2-40B4-BE49-F238E27FC236}">
                <a16:creationId xmlns:a16="http://schemas.microsoft.com/office/drawing/2014/main" id="{09057A5F-B37B-4594-9C4A-8317A9EDE4F8}"/>
              </a:ext>
            </a:extLst>
          </p:cNvPr>
          <p:cNvSpPr>
            <a:spLocks noGrp="1" noChangeArrowheads="1"/>
          </p:cNvSpPr>
          <p:nvPr>
            <p:ph type="ftr" sz="quarter" idx="10"/>
          </p:nvPr>
        </p:nvSpPr>
        <p:spPr>
          <a:xfrm>
            <a:off x="1219200" y="6172200"/>
            <a:ext cx="5283200" cy="457200"/>
          </a:xfrm>
        </p:spPr>
        <p:txBody>
          <a:bodyPr/>
          <a:lstStyle>
            <a:lvl1pPr>
              <a:defRPr>
                <a:ea typeface="华文新魏" panose="02010800040101010101" pitchFamily="2" charset="-122"/>
              </a:defRPr>
            </a:lvl1pPr>
          </a:lstStyle>
          <a:p>
            <a:pPr>
              <a:defRPr/>
            </a:pPr>
            <a:endParaRPr lang="en-US" altLang="ko-KR">
              <a:ea typeface="Malgun Gothic" panose="020B0503020000020004" pitchFamily="34" charset="-127"/>
            </a:endParaRPr>
          </a:p>
        </p:txBody>
      </p:sp>
      <p:sp>
        <p:nvSpPr>
          <p:cNvPr id="5" name="Rectangle 25">
            <a:extLst>
              <a:ext uri="{FF2B5EF4-FFF2-40B4-BE49-F238E27FC236}">
                <a16:creationId xmlns:a16="http://schemas.microsoft.com/office/drawing/2014/main" id="{7EDD5A07-7BFD-4A4E-A9EF-A0FA9AF76A91}"/>
              </a:ext>
            </a:extLst>
          </p:cNvPr>
          <p:cNvSpPr>
            <a:spLocks noGrp="1" noChangeArrowheads="1"/>
          </p:cNvSpPr>
          <p:nvPr>
            <p:ph type="sldNum" sz="quarter" idx="11"/>
          </p:nvPr>
        </p:nvSpPr>
        <p:spPr/>
        <p:txBody>
          <a:bodyPr/>
          <a:lstStyle>
            <a:lvl1pPr>
              <a:defRPr/>
            </a:lvl1pPr>
          </a:lstStyle>
          <a:p>
            <a:fld id="{1C27986C-E022-48E2-875E-2CCE2E2D4CB0}" type="slidenum">
              <a:rPr lang="ko-KR" altLang="en-US"/>
              <a:pPr/>
              <a:t>‹#›</a:t>
            </a:fld>
            <a:endParaRPr lang="en-US" altLang="ko-KR"/>
          </a:p>
        </p:txBody>
      </p:sp>
    </p:spTree>
    <p:extLst>
      <p:ext uri="{BB962C8B-B14F-4D97-AF65-F5344CB8AC3E}">
        <p14:creationId xmlns:p14="http://schemas.microsoft.com/office/powerpoint/2010/main" val="31760439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图表占位符 2"/>
          <p:cNvSpPr>
            <a:spLocks noGrp="1"/>
          </p:cNvSpPr>
          <p:nvPr>
            <p:ph type="chart" idx="1"/>
          </p:nvPr>
        </p:nvSpPr>
        <p:spPr>
          <a:xfrm>
            <a:off x="914400" y="2147888"/>
            <a:ext cx="10363200" cy="4114800"/>
          </a:xfrm>
        </p:spPr>
        <p:txBody>
          <a:bodyPr/>
          <a:lstStyle/>
          <a:p>
            <a:pPr lvl="0"/>
            <a:endParaRPr lang="zh-CN" altLang="en-US" noProof="0"/>
          </a:p>
        </p:txBody>
      </p:sp>
      <p:sp>
        <p:nvSpPr>
          <p:cNvPr id="4" name="Rectangle 4">
            <a:extLst>
              <a:ext uri="{FF2B5EF4-FFF2-40B4-BE49-F238E27FC236}">
                <a16:creationId xmlns:a16="http://schemas.microsoft.com/office/drawing/2014/main" id="{4FD5D612-3EC0-401B-9A49-E445AB60640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99B77E42-CD53-4F63-B418-E352CE9F6D5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867CC993-AA76-4109-A24F-D7346F388D9B}"/>
              </a:ext>
            </a:extLst>
          </p:cNvPr>
          <p:cNvSpPr>
            <a:spLocks noGrp="1" noChangeArrowheads="1"/>
          </p:cNvSpPr>
          <p:nvPr>
            <p:ph type="sldNum" sz="quarter" idx="12"/>
          </p:nvPr>
        </p:nvSpPr>
        <p:spPr>
          <a:ln/>
        </p:spPr>
        <p:txBody>
          <a:bodyPr/>
          <a:lstStyle>
            <a:lvl1pPr>
              <a:defRPr/>
            </a:lvl1pPr>
          </a:lstStyle>
          <a:p>
            <a:fld id="{62AED0CB-711A-4C47-B8E9-F04B01BF8171}" type="slidenum">
              <a:rPr lang="en-US" altLang="zh-CN"/>
              <a:pPr/>
              <a:t>‹#›</a:t>
            </a:fld>
            <a:endParaRPr lang="en-US" altLang="zh-CN"/>
          </a:p>
        </p:txBody>
      </p:sp>
    </p:spTree>
    <p:extLst>
      <p:ext uri="{BB962C8B-B14F-4D97-AF65-F5344CB8AC3E}">
        <p14:creationId xmlns:p14="http://schemas.microsoft.com/office/powerpoint/2010/main" val="400600200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1930400" y="304800"/>
            <a:ext cx="9753600" cy="533400"/>
          </a:xfrm>
        </p:spPr>
        <p:txBody>
          <a:bodyPr/>
          <a:lstStyle/>
          <a:p>
            <a:r>
              <a:rPr lang="zh-CN" altLang="en-US"/>
              <a:t>单击此处编辑母版标题样式</a:t>
            </a:r>
          </a:p>
        </p:txBody>
      </p:sp>
      <p:sp>
        <p:nvSpPr>
          <p:cNvPr id="3" name="内容占位符 2"/>
          <p:cNvSpPr>
            <a:spLocks noGrp="1"/>
          </p:cNvSpPr>
          <p:nvPr>
            <p:ph sz="quarter" idx="1"/>
          </p:nvPr>
        </p:nvSpPr>
        <p:spPr>
          <a:xfrm>
            <a:off x="9144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976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9144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61976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a:extLst>
              <a:ext uri="{FF2B5EF4-FFF2-40B4-BE49-F238E27FC236}">
                <a16:creationId xmlns:a16="http://schemas.microsoft.com/office/drawing/2014/main" id="{B77CA8B2-F04B-4468-926D-C8491B34885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7AFEE78A-CD97-488D-85FB-2E1D458BC7C5}"/>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2D8B2EC8-047D-4557-87C2-D06FBD3C4352}"/>
              </a:ext>
            </a:extLst>
          </p:cNvPr>
          <p:cNvSpPr>
            <a:spLocks noGrp="1" noChangeArrowheads="1"/>
          </p:cNvSpPr>
          <p:nvPr>
            <p:ph type="sldNum" sz="quarter" idx="12"/>
          </p:nvPr>
        </p:nvSpPr>
        <p:spPr>
          <a:ln/>
        </p:spPr>
        <p:txBody>
          <a:bodyPr/>
          <a:lstStyle>
            <a:lvl1pPr>
              <a:defRPr/>
            </a:lvl1pPr>
          </a:lstStyle>
          <a:p>
            <a:fld id="{7F8C5434-7639-41E3-A985-6C99EDD69C78}" type="slidenum">
              <a:rPr lang="en-US" altLang="zh-CN"/>
              <a:pPr/>
              <a:t>‹#›</a:t>
            </a:fld>
            <a:endParaRPr lang="en-US" altLang="zh-CN"/>
          </a:p>
        </p:txBody>
      </p:sp>
    </p:spTree>
    <p:extLst>
      <p:ext uri="{BB962C8B-B14F-4D97-AF65-F5344CB8AC3E}">
        <p14:creationId xmlns:p14="http://schemas.microsoft.com/office/powerpoint/2010/main" val="189808490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文本占位符 2"/>
          <p:cNvSpPr>
            <a:spLocks noGrp="1"/>
          </p:cNvSpPr>
          <p:nvPr>
            <p:ph type="body" sz="half" idx="1"/>
          </p:nvPr>
        </p:nvSpPr>
        <p:spPr>
          <a:xfrm>
            <a:off x="9144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a:extLst>
              <a:ext uri="{FF2B5EF4-FFF2-40B4-BE49-F238E27FC236}">
                <a16:creationId xmlns:a16="http://schemas.microsoft.com/office/drawing/2014/main" id="{C01AEB52-B7AF-47C2-A757-9A9E1CA3469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9C7C1F16-A369-46B7-87A6-BAC8D3AA6CF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A9B6C66F-DB20-4E65-AE78-B7F09E3A5711}"/>
              </a:ext>
            </a:extLst>
          </p:cNvPr>
          <p:cNvSpPr>
            <a:spLocks noGrp="1" noChangeArrowheads="1"/>
          </p:cNvSpPr>
          <p:nvPr>
            <p:ph type="sldNum" sz="quarter" idx="12"/>
          </p:nvPr>
        </p:nvSpPr>
        <p:spPr>
          <a:ln/>
        </p:spPr>
        <p:txBody>
          <a:bodyPr/>
          <a:lstStyle>
            <a:lvl1pPr>
              <a:defRPr/>
            </a:lvl1pPr>
          </a:lstStyle>
          <a:p>
            <a:fld id="{2DBEDD43-1D16-493A-AD9F-806EFF91D1CA}" type="slidenum">
              <a:rPr lang="en-US" altLang="zh-CN"/>
              <a:pPr/>
              <a:t>‹#›</a:t>
            </a:fld>
            <a:endParaRPr lang="en-US" altLang="zh-CN"/>
          </a:p>
        </p:txBody>
      </p:sp>
    </p:spTree>
    <p:extLst>
      <p:ext uri="{BB962C8B-B14F-4D97-AF65-F5344CB8AC3E}">
        <p14:creationId xmlns:p14="http://schemas.microsoft.com/office/powerpoint/2010/main" val="4135654180"/>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bwMode="gray">
      <p:bgPr>
        <a:solidFill>
          <a:srgbClr val="FFFFFF"/>
        </a:solidFill>
        <a:effectLst/>
      </p:bgPr>
    </p:bg>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EC8986B6-422E-492B-900C-D1B3169A34EB}"/>
              </a:ext>
            </a:extLst>
          </p:cNvPr>
          <p:cNvPicPr preferRelativeResize="0">
            <a:picLocks noChangeArrowheads="1"/>
          </p:cNvPicPr>
          <p:nvPr userDrawn="1"/>
        </p:nvPicPr>
        <p:blipFill>
          <a:blip r:embed="rId2">
            <a:extLst>
              <a:ext uri="{28A0092B-C50C-407E-A947-70E740481C1C}">
                <a14:useLocalDpi xmlns:a14="http://schemas.microsoft.com/office/drawing/2010/main" val="0"/>
              </a:ext>
            </a:extLst>
          </a:blip>
          <a:srcRect l="8949" t="12260" r="6953" b="16786"/>
          <a:stretch>
            <a:fillRect/>
          </a:stretch>
        </p:blipFill>
        <p:spPr bwMode="auto">
          <a:xfrm>
            <a:off x="3810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2">
            <a:extLst>
              <a:ext uri="{FF2B5EF4-FFF2-40B4-BE49-F238E27FC236}">
                <a16:creationId xmlns:a16="http://schemas.microsoft.com/office/drawing/2014/main" id="{7D1D4537-2579-4477-81A6-C0800DB41E1F}"/>
              </a:ext>
            </a:extLst>
          </p:cNvPr>
          <p:cNvSpPr>
            <a:spLocks noChangeArrowheads="1"/>
          </p:cNvSpPr>
          <p:nvPr userDrawn="1"/>
        </p:nvSpPr>
        <p:spPr bwMode="gray">
          <a:xfrm>
            <a:off x="0" y="6096000"/>
            <a:ext cx="12192000" cy="76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6" name="Line 273">
            <a:extLst>
              <a:ext uri="{FF2B5EF4-FFF2-40B4-BE49-F238E27FC236}">
                <a16:creationId xmlns:a16="http://schemas.microsoft.com/office/drawing/2014/main" id="{A04381C7-A10F-445C-9DD2-14797EC94E26}"/>
              </a:ext>
            </a:extLst>
          </p:cNvPr>
          <p:cNvSpPr>
            <a:spLocks noChangeShapeType="1"/>
          </p:cNvSpPr>
          <p:nvPr/>
        </p:nvSpPr>
        <p:spPr bwMode="gray">
          <a:xfrm flipV="1">
            <a:off x="6637338" y="21907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274">
            <a:extLst>
              <a:ext uri="{FF2B5EF4-FFF2-40B4-BE49-F238E27FC236}">
                <a16:creationId xmlns:a16="http://schemas.microsoft.com/office/drawing/2014/main" id="{C25D641F-A758-46FD-83A0-B8DD4FA62A84}"/>
              </a:ext>
            </a:extLst>
          </p:cNvPr>
          <p:cNvSpPr>
            <a:spLocks noChangeShapeType="1"/>
          </p:cNvSpPr>
          <p:nvPr/>
        </p:nvSpPr>
        <p:spPr bwMode="gray">
          <a:xfrm flipV="1">
            <a:off x="6637338" y="55689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Rectangle 271">
            <a:extLst>
              <a:ext uri="{FF2B5EF4-FFF2-40B4-BE49-F238E27FC236}">
                <a16:creationId xmlns:a16="http://schemas.microsoft.com/office/drawing/2014/main" id="{D1C09DFD-D5E8-4A0C-B0DF-2E8D70A39A51}"/>
              </a:ext>
            </a:extLst>
          </p:cNvPr>
          <p:cNvSpPr>
            <a:spLocks noChangeArrowheads="1"/>
          </p:cNvSpPr>
          <p:nvPr/>
        </p:nvSpPr>
        <p:spPr bwMode="gray">
          <a:xfrm>
            <a:off x="0" y="0"/>
            <a:ext cx="12192000" cy="8905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dirty="0">
              <a:latin typeface="黑体" panose="02010609060101010101" pitchFamily="49" charset="-122"/>
              <a:ea typeface="黑体" panose="02010609060101010101" pitchFamily="49" charset="-122"/>
            </a:endParaRPr>
          </a:p>
        </p:txBody>
      </p:sp>
      <p:sp>
        <p:nvSpPr>
          <p:cNvPr id="9" name="Rectangle 281">
            <a:extLst>
              <a:ext uri="{FF2B5EF4-FFF2-40B4-BE49-F238E27FC236}">
                <a16:creationId xmlns:a16="http://schemas.microsoft.com/office/drawing/2014/main" id="{BE792932-67BB-421B-A509-9FE4690EFB8C}"/>
              </a:ext>
            </a:extLst>
          </p:cNvPr>
          <p:cNvSpPr>
            <a:spLocks noChangeArrowheads="1"/>
          </p:cNvSpPr>
          <p:nvPr/>
        </p:nvSpPr>
        <p:spPr bwMode="gray">
          <a:xfrm>
            <a:off x="7010400" y="914400"/>
            <a:ext cx="5226050" cy="5181600"/>
          </a:xfrm>
          <a:prstGeom prst="rect">
            <a:avLst/>
          </a:prstGeom>
          <a:solidFill>
            <a:srgbClr val="FFFFFF"/>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10" name="Picture 1">
            <a:extLst>
              <a:ext uri="{FF2B5EF4-FFF2-40B4-BE49-F238E27FC236}">
                <a16:creationId xmlns:a16="http://schemas.microsoft.com/office/drawing/2014/main" id="{2A46D449-F8CE-4D68-AD68-3AA5D6454D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0925" y="955675"/>
            <a:ext cx="2214563"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8404471E-27A9-4613-A89F-FC5E7C87276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4929" r="5846"/>
          <a:stretch>
            <a:fillRect/>
          </a:stretch>
        </p:blipFill>
        <p:spPr bwMode="auto">
          <a:xfrm>
            <a:off x="41275" y="955675"/>
            <a:ext cx="22145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a:extLst>
              <a:ext uri="{FF2B5EF4-FFF2-40B4-BE49-F238E27FC236}">
                <a16:creationId xmlns:a16="http://schemas.microsoft.com/office/drawing/2014/main" id="{C0F96258-D3F0-4E08-B116-C4BC0179B1A2}"/>
              </a:ext>
            </a:extLst>
          </p:cNvPr>
          <p:cNvPicPr>
            <a:picLocks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95813" y="955675"/>
            <a:ext cx="22145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4E4B7A8-268C-4527-85E3-4979113BA977}"/>
              </a:ext>
            </a:extLst>
          </p:cNvPr>
          <p:cNvPicPr preferRelativeResize="0">
            <a:picLocks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31775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9853226201446645823668.jpg">
            <a:extLst>
              <a:ext uri="{FF2B5EF4-FFF2-40B4-BE49-F238E27FC236}">
                <a16:creationId xmlns:a16="http://schemas.microsoft.com/office/drawing/2014/main" id="{603E073D-1525-43F0-A8CD-6F3941C4CAB2}"/>
              </a:ext>
            </a:extLst>
          </p:cNvPr>
          <p:cNvPicPr preferRelativeResize="0">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595813" y="4405313"/>
            <a:ext cx="2214562"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文本框 3">
            <a:extLst>
              <a:ext uri="{FF2B5EF4-FFF2-40B4-BE49-F238E27FC236}">
                <a16:creationId xmlns:a16="http://schemas.microsoft.com/office/drawing/2014/main" id="{D6F1066A-7082-438F-9E7C-15F579E0D662}"/>
              </a:ext>
            </a:extLst>
          </p:cNvPr>
          <p:cNvSpPr txBox="1">
            <a:spLocks noChangeArrowheads="1"/>
          </p:cNvSpPr>
          <p:nvPr userDrawn="1"/>
        </p:nvSpPr>
        <p:spPr bwMode="auto">
          <a:xfrm flipH="1">
            <a:off x="7989888" y="160338"/>
            <a:ext cx="3222625" cy="58420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zh-CN" altLang="en-US" sz="3200" b="1" dirty="0">
                <a:latin typeface="微软雅黑" panose="020B0503020204020204" pitchFamily="34" charset="-122"/>
                <a:ea typeface="微软雅黑" panose="020B0503020204020204" pitchFamily="34" charset="-122"/>
              </a:rPr>
              <a:t>生物</a:t>
            </a:r>
            <a:r>
              <a:rPr lang="en-US" altLang="zh-CN" sz="3200" b="1" dirty="0">
                <a:latin typeface="微软雅黑" panose="020B0503020204020204" pitchFamily="34" charset="-122"/>
                <a:ea typeface="微软雅黑" panose="020B0503020204020204" pitchFamily="34" charset="-122"/>
              </a:rPr>
              <a:t>2</a:t>
            </a:r>
            <a:endParaRPr lang="zh-CN" altLang="en-US" sz="3200" b="1" dirty="0">
              <a:latin typeface="微软雅黑" panose="020B0503020204020204" pitchFamily="34" charset="-122"/>
              <a:ea typeface="微软雅黑" panose="020B0503020204020204" pitchFamily="34" charset="-122"/>
            </a:endParaRPr>
          </a:p>
        </p:txBody>
      </p:sp>
      <p:pic>
        <p:nvPicPr>
          <p:cNvPr id="20" name="图片 28">
            <a:extLst>
              <a:ext uri="{FF2B5EF4-FFF2-40B4-BE49-F238E27FC236}">
                <a16:creationId xmlns:a16="http://schemas.microsoft.com/office/drawing/2014/main" id="{0D2F9FAB-594C-4569-BF58-BC28EC627AE4}"/>
              </a:ext>
            </a:extLst>
          </p:cNvPr>
          <p:cNvPicPr>
            <a:picLocks noChangeAspect="1"/>
          </p:cNvPicPr>
          <p:nvPr userDrawn="1"/>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36513"/>
            <a:ext cx="292100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bwMode="gray">
          <a:xfrm>
            <a:off x="6723063" y="3486150"/>
            <a:ext cx="5486400" cy="381000"/>
          </a:xfrm>
        </p:spPr>
        <p:txBody>
          <a:bodyPr/>
          <a:lstStyle>
            <a:lvl1pPr marL="0" indent="0" algn="ctr">
              <a:buFont typeface="Wingdings" panose="05000000000000000000" pitchFamily="2" charset="2"/>
              <a:buNone/>
              <a:defRPr sz="3200">
                <a:latin typeface="微软雅黑" panose="020B0503020204020204" pitchFamily="34" charset="-122"/>
                <a:ea typeface="微软雅黑" panose="020B0503020204020204" pitchFamily="34" charset="-122"/>
              </a:defRPr>
            </a:lvl1pPr>
          </a:lstStyle>
          <a:p>
            <a:pPr lvl="0"/>
            <a:r>
              <a:rPr lang="zh-CN" altLang="en-US" noProof="0" dirty="0"/>
              <a:t>单击此处编辑母版副标题样式</a:t>
            </a:r>
            <a:endParaRPr lang="en-US" altLang="zh-CN" noProof="0" dirty="0"/>
          </a:p>
        </p:txBody>
      </p:sp>
      <p:sp>
        <p:nvSpPr>
          <p:cNvPr id="3074" name="Rectangle 2"/>
          <p:cNvSpPr>
            <a:spLocks noGrp="1" noChangeArrowheads="1"/>
          </p:cNvSpPr>
          <p:nvPr>
            <p:ph type="ctrTitle"/>
          </p:nvPr>
        </p:nvSpPr>
        <p:spPr>
          <a:xfrm>
            <a:off x="7010400" y="1905000"/>
            <a:ext cx="5181600" cy="457200"/>
          </a:xfrm>
          <a:effectLst>
            <a:outerShdw dist="17961" dir="2700000" algn="ctr" rotWithShape="0">
              <a:schemeClr val="bg2"/>
            </a:outerShdw>
          </a:effectLst>
        </p:spPr>
        <p:txBody>
          <a:bodyPr/>
          <a:lstStyle>
            <a:lvl1pPr algn="ctr">
              <a:defRPr sz="4800" b="1">
                <a:solidFill>
                  <a:schemeClr val="hlink"/>
                </a:solidFill>
                <a:latin typeface="微软雅黑" panose="020B0503020204020204" pitchFamily="34" charset="-122"/>
                <a:ea typeface="微软雅黑" panose="020B0503020204020204" pitchFamily="34" charset="-122"/>
              </a:defRPr>
            </a:lvl1pPr>
          </a:lstStyle>
          <a:p>
            <a:pPr lvl="0"/>
            <a:r>
              <a:rPr lang="zh-CN" altLang="en-US" noProof="0" dirty="0"/>
              <a:t>单击此处编辑母版标题样式</a:t>
            </a:r>
            <a:endParaRPr lang="en-US" altLang="zh-CN" noProof="0" dirty="0"/>
          </a:p>
        </p:txBody>
      </p:sp>
      <p:pic>
        <p:nvPicPr>
          <p:cNvPr id="26" name="Picture 9" descr="04Pluripotent">
            <a:extLst>
              <a:ext uri="{FF2B5EF4-FFF2-40B4-BE49-F238E27FC236}">
                <a16:creationId xmlns:a16="http://schemas.microsoft.com/office/drawing/2014/main" id="{C97E37C0-8182-4AF2-AA59-AA6F13D4DE89}"/>
              </a:ext>
            </a:extLst>
          </p:cNvPr>
          <p:cNvPicPr preferRelativeResize="0">
            <a:picLocks noChangeArrowheads="1"/>
          </p:cNvPicPr>
          <p:nvPr/>
        </p:nvPicPr>
        <p:blipFill>
          <a:blip r:embed="rId9" cstate="print">
            <a:lum bright="6000" contrast="30000"/>
            <a:extLst>
              <a:ext uri="{28A0092B-C50C-407E-A947-70E740481C1C}">
                <a14:useLocalDpi xmlns:a14="http://schemas.microsoft.com/office/drawing/2010/main" val="0"/>
              </a:ext>
            </a:extLst>
          </a:blip>
          <a:srcRect l="1950" t="16751" r="3514" b="4915"/>
          <a:stretch>
            <a:fillRect/>
          </a:stretch>
        </p:blipFill>
        <p:spPr bwMode="auto">
          <a:xfrm>
            <a:off x="37075" y="2669463"/>
            <a:ext cx="2214000" cy="16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0F9E1ED6-2CE6-4BAF-872E-72B426842DF1}"/>
              </a:ext>
            </a:extLst>
          </p:cNvPr>
          <p:cNvPicPr preferRelativeResize="0">
            <a:picLocks/>
          </p:cNvPicPr>
          <p:nvPr userDrawn="1"/>
        </p:nvPicPr>
        <p:blipFill rotWithShape="1">
          <a:blip r:embed="rId10">
            <a:extLst>
              <a:ext uri="{28A0092B-C50C-407E-A947-70E740481C1C}">
                <a14:useLocalDpi xmlns:a14="http://schemas.microsoft.com/office/drawing/2010/main" val="0"/>
              </a:ext>
            </a:extLst>
          </a:blip>
          <a:srcRect r="14920"/>
          <a:stretch/>
        </p:blipFill>
        <p:spPr>
          <a:xfrm>
            <a:off x="4592775" y="2689157"/>
            <a:ext cx="2214000" cy="1656000"/>
          </a:xfrm>
          <a:prstGeom prst="rect">
            <a:avLst/>
          </a:prstGeom>
        </p:spPr>
      </p:pic>
      <p:pic>
        <p:nvPicPr>
          <p:cNvPr id="17" name="图片 16">
            <a:extLst>
              <a:ext uri="{FF2B5EF4-FFF2-40B4-BE49-F238E27FC236}">
                <a16:creationId xmlns:a16="http://schemas.microsoft.com/office/drawing/2014/main" id="{F8F5863A-D744-4C93-8313-F3829A8ADF71}"/>
              </a:ext>
            </a:extLst>
          </p:cNvPr>
          <p:cNvPicPr preferRelativeResize="0">
            <a:picLocks/>
          </p:cNvPicPr>
          <p:nvPr userDrawn="1"/>
        </p:nvPicPr>
        <p:blipFill rotWithShape="1">
          <a:blip r:embed="rId11"/>
          <a:srcRect l="11985" t="25733" r="55262" b="28867"/>
          <a:stretch/>
        </p:blipFill>
        <p:spPr>
          <a:xfrm>
            <a:off x="2317750" y="2689157"/>
            <a:ext cx="2214000" cy="1656000"/>
          </a:xfrm>
          <a:prstGeom prst="rect">
            <a:avLst/>
          </a:prstGeom>
        </p:spPr>
      </p:pic>
      <p:pic>
        <p:nvPicPr>
          <p:cNvPr id="3072" name="图片 3071">
            <a:extLst>
              <a:ext uri="{FF2B5EF4-FFF2-40B4-BE49-F238E27FC236}">
                <a16:creationId xmlns:a16="http://schemas.microsoft.com/office/drawing/2014/main" id="{1249BAFD-CDE7-4CB5-A703-7061C6908188}"/>
              </a:ext>
            </a:extLst>
          </p:cNvPr>
          <p:cNvPicPr preferRelativeResize="0">
            <a:picLocks/>
          </p:cNvPicPr>
          <p:nvPr userDrawn="1"/>
        </p:nvPicPr>
        <p:blipFill rotWithShape="1">
          <a:blip r:embed="rId12" cstate="print">
            <a:extLst>
              <a:ext uri="{28A0092B-C50C-407E-A947-70E740481C1C}">
                <a14:useLocalDpi xmlns:a14="http://schemas.microsoft.com/office/drawing/2010/main" val="0"/>
              </a:ext>
            </a:extLst>
          </a:blip>
          <a:srcRect r="2958" b="5233"/>
          <a:stretch/>
        </p:blipFill>
        <p:spPr>
          <a:xfrm rot="5400000">
            <a:off x="4873575" y="676225"/>
            <a:ext cx="1656000" cy="2217600"/>
          </a:xfrm>
          <a:prstGeom prst="rect">
            <a:avLst/>
          </a:prstGeom>
        </p:spPr>
      </p:pic>
    </p:spTree>
    <p:extLst>
      <p:ext uri="{BB962C8B-B14F-4D97-AF65-F5344CB8AC3E}">
        <p14:creationId xmlns:p14="http://schemas.microsoft.com/office/powerpoint/2010/main" val="38598052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a:xfrm>
            <a:off x="920537" y="1295400"/>
            <a:ext cx="10566400" cy="5105400"/>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Rectangle 6">
            <a:extLst>
              <a:ext uri="{FF2B5EF4-FFF2-40B4-BE49-F238E27FC236}">
                <a16:creationId xmlns:a16="http://schemas.microsoft.com/office/drawing/2014/main" id="{89D36508-BA56-4187-A57D-6A072538CB4E}"/>
              </a:ext>
            </a:extLst>
          </p:cNvPr>
          <p:cNvSpPr>
            <a:spLocks noGrp="1" noChangeArrowheads="1"/>
          </p:cNvSpPr>
          <p:nvPr>
            <p:ph type="sldNum" sz="quarter" idx="10"/>
          </p:nvPr>
        </p:nvSpPr>
        <p:spPr/>
        <p:txBody>
          <a:bodyPr/>
          <a:lstStyle>
            <a:lvl1pPr>
              <a:defRPr smtClean="0"/>
            </a:lvl1pPr>
          </a:lstStyle>
          <a:p>
            <a:pPr>
              <a:defRPr/>
            </a:pPr>
            <a:fld id="{CB104A84-5955-4F7E-89A5-E8CA42F49DD4}" type="slidenum">
              <a:rPr lang="en-US" altLang="zh-CN"/>
              <a:pPr>
                <a:defRPr/>
              </a:pPr>
              <a:t>‹#›</a:t>
            </a:fld>
            <a:endParaRPr lang="en-US" altLang="zh-CN"/>
          </a:p>
        </p:txBody>
      </p:sp>
      <p:sp>
        <p:nvSpPr>
          <p:cNvPr id="6" name="Rectangle 4">
            <a:extLst>
              <a:ext uri="{FF2B5EF4-FFF2-40B4-BE49-F238E27FC236}">
                <a16:creationId xmlns:a16="http://schemas.microsoft.com/office/drawing/2014/main" id="{FBCB523E-9D49-4FF3-9759-0E28AB2C896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0907122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C8D99C2D-56EE-4C75-A7F0-2B3D72781D07}"/>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6" name="Rectangle 6">
            <a:extLst>
              <a:ext uri="{FF2B5EF4-FFF2-40B4-BE49-F238E27FC236}">
                <a16:creationId xmlns:a16="http://schemas.microsoft.com/office/drawing/2014/main" id="{2D5C5391-54E3-4F90-B18A-F2CB0B71EEAC}"/>
              </a:ext>
            </a:extLst>
          </p:cNvPr>
          <p:cNvSpPr>
            <a:spLocks noGrp="1" noChangeArrowheads="1"/>
          </p:cNvSpPr>
          <p:nvPr>
            <p:ph type="sldNum" sz="quarter" idx="10"/>
          </p:nvPr>
        </p:nvSpPr>
        <p:spPr/>
        <p:txBody>
          <a:bodyPr/>
          <a:lstStyle>
            <a:lvl1pPr>
              <a:defRPr smtClean="0"/>
            </a:lvl1pPr>
          </a:lstStyle>
          <a:p>
            <a:pPr>
              <a:defRPr/>
            </a:pPr>
            <a:fld id="{062E7731-BDF4-4CDF-956B-986C0F0FED02}" type="slidenum">
              <a:rPr lang="en-US" altLang="zh-CN"/>
              <a:pPr>
                <a:defRPr/>
              </a:pPr>
              <a:t>‹#›</a:t>
            </a:fld>
            <a:endParaRPr lang="en-US" altLang="zh-CN"/>
          </a:p>
        </p:txBody>
      </p:sp>
      <p:sp>
        <p:nvSpPr>
          <p:cNvPr id="7" name="Rectangle 4">
            <a:extLst>
              <a:ext uri="{FF2B5EF4-FFF2-40B4-BE49-F238E27FC236}">
                <a16:creationId xmlns:a16="http://schemas.microsoft.com/office/drawing/2014/main" id="{44F32B1F-17A9-4ABD-A8BE-6A6EDF94888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977029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9144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2992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92D15D41-2F97-4336-8C27-E0520AB94061}"/>
              </a:ext>
            </a:extLst>
          </p:cNvPr>
          <p:cNvSpPr>
            <a:spLocks noGrp="1" noChangeArrowheads="1"/>
          </p:cNvSpPr>
          <p:nvPr>
            <p:ph type="sldNum" sz="quarter" idx="10"/>
          </p:nvPr>
        </p:nvSpPr>
        <p:spPr/>
        <p:txBody>
          <a:bodyPr/>
          <a:lstStyle>
            <a:lvl1pPr>
              <a:defRPr smtClean="0"/>
            </a:lvl1pPr>
          </a:lstStyle>
          <a:p>
            <a:pPr>
              <a:defRPr/>
            </a:pPr>
            <a:fld id="{D78C4456-10F8-438D-9ECD-3E63227D17BC}" type="slidenum">
              <a:rPr lang="en-US" altLang="zh-CN"/>
              <a:pPr>
                <a:defRPr/>
              </a:pPr>
              <a:t>‹#›</a:t>
            </a:fld>
            <a:endParaRPr lang="en-US" altLang="zh-CN"/>
          </a:p>
        </p:txBody>
      </p:sp>
      <p:sp>
        <p:nvSpPr>
          <p:cNvPr id="7" name="Rectangle 4">
            <a:extLst>
              <a:ext uri="{FF2B5EF4-FFF2-40B4-BE49-F238E27FC236}">
                <a16:creationId xmlns:a16="http://schemas.microsoft.com/office/drawing/2014/main" id="{536375C6-51ED-4732-937C-00558264633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34490394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FBBC3585-138A-4AA3-BE00-22AA915EA8E9}"/>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t>单击此处编辑母版标题样式</a:t>
            </a:r>
          </a:p>
        </p:txBody>
      </p:sp>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Rectangle 6">
            <a:extLst>
              <a:ext uri="{FF2B5EF4-FFF2-40B4-BE49-F238E27FC236}">
                <a16:creationId xmlns:a16="http://schemas.microsoft.com/office/drawing/2014/main" id="{115F85C1-759F-4000-BA68-5EE44879DE04}"/>
              </a:ext>
            </a:extLst>
          </p:cNvPr>
          <p:cNvSpPr>
            <a:spLocks noGrp="1" noChangeArrowheads="1"/>
          </p:cNvSpPr>
          <p:nvPr>
            <p:ph type="sldNum" sz="quarter" idx="10"/>
          </p:nvPr>
        </p:nvSpPr>
        <p:spPr/>
        <p:txBody>
          <a:bodyPr/>
          <a:lstStyle>
            <a:lvl1pPr>
              <a:defRPr smtClean="0"/>
            </a:lvl1pPr>
          </a:lstStyle>
          <a:p>
            <a:pPr>
              <a:defRPr/>
            </a:pPr>
            <a:fld id="{D46781AE-9D7A-4A3A-A965-634B17790057}" type="slidenum">
              <a:rPr lang="en-US" altLang="zh-CN"/>
              <a:pPr>
                <a:defRPr/>
              </a:pPr>
              <a:t>‹#›</a:t>
            </a:fld>
            <a:endParaRPr lang="en-US" altLang="zh-CN"/>
          </a:p>
        </p:txBody>
      </p:sp>
      <p:sp>
        <p:nvSpPr>
          <p:cNvPr id="10" name="Rectangle 4">
            <a:extLst>
              <a:ext uri="{FF2B5EF4-FFF2-40B4-BE49-F238E27FC236}">
                <a16:creationId xmlns:a16="http://schemas.microsoft.com/office/drawing/2014/main" id="{1711FDA9-5605-4CC3-9136-98144388D26F}"/>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589196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9144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2992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92D15D41-2F97-4336-8C27-E0520AB94061}"/>
              </a:ext>
            </a:extLst>
          </p:cNvPr>
          <p:cNvSpPr>
            <a:spLocks noGrp="1" noChangeArrowheads="1"/>
          </p:cNvSpPr>
          <p:nvPr>
            <p:ph type="sldNum" sz="quarter" idx="10"/>
          </p:nvPr>
        </p:nvSpPr>
        <p:spPr/>
        <p:txBody>
          <a:bodyPr/>
          <a:lstStyle>
            <a:lvl1pPr>
              <a:defRPr smtClean="0"/>
            </a:lvl1pPr>
          </a:lstStyle>
          <a:p>
            <a:pPr>
              <a:defRPr/>
            </a:pPr>
            <a:fld id="{D78C4456-10F8-438D-9ECD-3E63227D17BC}" type="slidenum">
              <a:rPr lang="en-US" altLang="zh-CN"/>
              <a:pPr>
                <a:defRPr/>
              </a:pPr>
              <a:t>‹#›</a:t>
            </a:fld>
            <a:endParaRPr lang="en-US" altLang="zh-CN"/>
          </a:p>
        </p:txBody>
      </p:sp>
      <p:sp>
        <p:nvSpPr>
          <p:cNvPr id="7" name="Rectangle 4">
            <a:extLst>
              <a:ext uri="{FF2B5EF4-FFF2-40B4-BE49-F238E27FC236}">
                <a16:creationId xmlns:a16="http://schemas.microsoft.com/office/drawing/2014/main" id="{536375C6-51ED-4732-937C-00558264633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4835835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Rectangle 6">
            <a:extLst>
              <a:ext uri="{FF2B5EF4-FFF2-40B4-BE49-F238E27FC236}">
                <a16:creationId xmlns:a16="http://schemas.microsoft.com/office/drawing/2014/main" id="{15E47997-9DDB-4295-81BE-E941D75EF733}"/>
              </a:ext>
            </a:extLst>
          </p:cNvPr>
          <p:cNvSpPr>
            <a:spLocks noGrp="1" noChangeArrowheads="1"/>
          </p:cNvSpPr>
          <p:nvPr>
            <p:ph type="sldNum" sz="quarter" idx="10"/>
          </p:nvPr>
        </p:nvSpPr>
        <p:spPr/>
        <p:txBody>
          <a:bodyPr/>
          <a:lstStyle>
            <a:lvl1pPr>
              <a:defRPr smtClean="0"/>
            </a:lvl1pPr>
          </a:lstStyle>
          <a:p>
            <a:pPr>
              <a:defRPr/>
            </a:pPr>
            <a:fld id="{322E2876-3440-44F1-BF19-68575476F43C}" type="slidenum">
              <a:rPr lang="en-US" altLang="zh-CN"/>
              <a:pPr>
                <a:defRPr/>
              </a:pPr>
              <a:t>‹#›</a:t>
            </a:fld>
            <a:endParaRPr lang="en-US" altLang="zh-CN"/>
          </a:p>
        </p:txBody>
      </p:sp>
      <p:sp>
        <p:nvSpPr>
          <p:cNvPr id="5" name="Rectangle 4">
            <a:extLst>
              <a:ext uri="{FF2B5EF4-FFF2-40B4-BE49-F238E27FC236}">
                <a16:creationId xmlns:a16="http://schemas.microsoft.com/office/drawing/2014/main" id="{0EF1AC13-017E-4FD4-874C-2B0081F9B801}"/>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700680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 1"/>
          <p:cNvSpPr>
            <a:spLocks noGrp="1"/>
          </p:cNvSpPr>
          <p:nvPr>
            <p:ph type="title"/>
          </p:nvPr>
        </p:nvSpPr>
        <p:spPr>
          <a:xfrm>
            <a:off x="1828800" y="171450"/>
            <a:ext cx="9448800" cy="487363"/>
          </a:xfrm>
        </p:spPr>
        <p:txBody>
          <a:bodyPr/>
          <a:lstStyle/>
          <a:p>
            <a:r>
              <a:rPr lang="zh-CN" altLang="en-US"/>
              <a:t>单击此处编辑母版标题样式</a:t>
            </a:r>
          </a:p>
        </p:txBody>
      </p:sp>
      <p:sp>
        <p:nvSpPr>
          <p:cNvPr id="5" name="Rectangle 6">
            <a:extLst>
              <a:ext uri="{FF2B5EF4-FFF2-40B4-BE49-F238E27FC236}">
                <a16:creationId xmlns:a16="http://schemas.microsoft.com/office/drawing/2014/main" id="{27EBDE47-BBA9-4D58-8C42-1FCCAAAF3CC1}"/>
              </a:ext>
            </a:extLst>
          </p:cNvPr>
          <p:cNvSpPr>
            <a:spLocks noGrp="1" noChangeArrowheads="1"/>
          </p:cNvSpPr>
          <p:nvPr>
            <p:ph type="sldNum" sz="quarter" idx="10"/>
          </p:nvPr>
        </p:nvSpPr>
        <p:spPr/>
        <p:txBody>
          <a:bodyPr/>
          <a:lstStyle>
            <a:lvl1pPr>
              <a:defRPr smtClean="0"/>
            </a:lvl1pPr>
          </a:lstStyle>
          <a:p>
            <a:pPr>
              <a:defRPr/>
            </a:pPr>
            <a:fld id="{7AE64243-DDB2-45F0-AE7E-3121FB12EF5C}" type="slidenum">
              <a:rPr lang="en-US" altLang="zh-CN"/>
              <a:pPr>
                <a:defRPr/>
              </a:pPr>
              <a:t>‹#›</a:t>
            </a:fld>
            <a:endParaRPr lang="en-US" altLang="zh-CN"/>
          </a:p>
        </p:txBody>
      </p:sp>
      <p:sp>
        <p:nvSpPr>
          <p:cNvPr id="6" name="Rectangle 4">
            <a:extLst>
              <a:ext uri="{FF2B5EF4-FFF2-40B4-BE49-F238E27FC236}">
                <a16:creationId xmlns:a16="http://schemas.microsoft.com/office/drawing/2014/main" id="{120C2A59-9E6A-4C8B-8FF3-5B265F490348}"/>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5876039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FDAD377D-96FB-41C3-AD23-FB8D72F9F854}"/>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E30A55D8-DF1D-4BFB-A2EB-772EA84A9CC0}"/>
              </a:ext>
            </a:extLst>
          </p:cNvPr>
          <p:cNvSpPr>
            <a:spLocks noGrp="1" noChangeArrowheads="1"/>
          </p:cNvSpPr>
          <p:nvPr>
            <p:ph type="sldNum" sz="quarter" idx="10"/>
          </p:nvPr>
        </p:nvSpPr>
        <p:spPr/>
        <p:txBody>
          <a:bodyPr/>
          <a:lstStyle>
            <a:lvl1pPr>
              <a:defRPr smtClean="0"/>
            </a:lvl1pPr>
          </a:lstStyle>
          <a:p>
            <a:pPr>
              <a:defRPr/>
            </a:pPr>
            <a:fld id="{CAC96849-E0B2-4C64-B818-A14D1BEF297F}" type="slidenum">
              <a:rPr lang="en-US" altLang="zh-CN"/>
              <a:pPr>
                <a:defRPr/>
              </a:pPr>
              <a:t>‹#›</a:t>
            </a:fld>
            <a:endParaRPr lang="en-US" altLang="zh-CN"/>
          </a:p>
        </p:txBody>
      </p:sp>
      <p:sp>
        <p:nvSpPr>
          <p:cNvPr id="8" name="Rectangle 4">
            <a:extLst>
              <a:ext uri="{FF2B5EF4-FFF2-40B4-BE49-F238E27FC236}">
                <a16:creationId xmlns:a16="http://schemas.microsoft.com/office/drawing/2014/main" id="{8061B746-8FB0-4C2F-AB54-9853C4ACE56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508206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9C702097-52F7-4478-A173-9272A119025E}"/>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874DC0D5-8BDD-45E7-BCE5-BE029C464F21}"/>
              </a:ext>
            </a:extLst>
          </p:cNvPr>
          <p:cNvSpPr>
            <a:spLocks noGrp="1" noChangeArrowheads="1"/>
          </p:cNvSpPr>
          <p:nvPr>
            <p:ph type="sldNum" sz="quarter" idx="10"/>
          </p:nvPr>
        </p:nvSpPr>
        <p:spPr/>
        <p:txBody>
          <a:bodyPr/>
          <a:lstStyle>
            <a:lvl1pPr>
              <a:defRPr smtClean="0"/>
            </a:lvl1pPr>
          </a:lstStyle>
          <a:p>
            <a:pPr>
              <a:defRPr/>
            </a:pPr>
            <a:fld id="{84D49FE5-E243-405D-A422-B9CE2A1AF734}" type="slidenum">
              <a:rPr lang="en-US" altLang="zh-CN"/>
              <a:pPr>
                <a:defRPr/>
              </a:pPr>
              <a:t>‹#›</a:t>
            </a:fld>
            <a:endParaRPr lang="en-US" altLang="zh-CN"/>
          </a:p>
        </p:txBody>
      </p:sp>
      <p:sp>
        <p:nvSpPr>
          <p:cNvPr id="8" name="Rectangle 4">
            <a:extLst>
              <a:ext uri="{FF2B5EF4-FFF2-40B4-BE49-F238E27FC236}">
                <a16:creationId xmlns:a16="http://schemas.microsoft.com/office/drawing/2014/main" id="{5C4CB5F2-2B55-4937-ACF8-11B1785DD67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6052529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6">
            <a:extLst>
              <a:ext uri="{FF2B5EF4-FFF2-40B4-BE49-F238E27FC236}">
                <a16:creationId xmlns:a16="http://schemas.microsoft.com/office/drawing/2014/main" id="{F9CA14FD-45E6-445A-88EC-152A570DA8AC}"/>
              </a:ext>
            </a:extLst>
          </p:cNvPr>
          <p:cNvSpPr>
            <a:spLocks noGrp="1" noChangeArrowheads="1"/>
          </p:cNvSpPr>
          <p:nvPr>
            <p:ph type="sldNum" sz="quarter" idx="10"/>
          </p:nvPr>
        </p:nvSpPr>
        <p:spPr/>
        <p:txBody>
          <a:bodyPr/>
          <a:lstStyle>
            <a:lvl1pPr>
              <a:defRPr smtClean="0"/>
            </a:lvl1pPr>
          </a:lstStyle>
          <a:p>
            <a:pPr>
              <a:defRPr/>
            </a:pPr>
            <a:fld id="{BF97CFE9-2A54-4E2E-AA0C-A1BB8013392A}" type="slidenum">
              <a:rPr lang="en-US" altLang="zh-CN"/>
              <a:pPr>
                <a:defRPr/>
              </a:pPr>
              <a:t>‹#›</a:t>
            </a:fld>
            <a:endParaRPr lang="en-US" altLang="zh-CN"/>
          </a:p>
        </p:txBody>
      </p:sp>
      <p:sp>
        <p:nvSpPr>
          <p:cNvPr id="6" name="Rectangle 4">
            <a:extLst>
              <a:ext uri="{FF2B5EF4-FFF2-40B4-BE49-F238E27FC236}">
                <a16:creationId xmlns:a16="http://schemas.microsoft.com/office/drawing/2014/main" id="{7C385EBD-61F2-4E23-A7E8-CC9EE78A218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3794444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85103D3-C316-42D9-9FF5-FBAE328AA59D}"/>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竖排标题 1"/>
          <p:cNvSpPr>
            <a:spLocks noGrp="1"/>
          </p:cNvSpPr>
          <p:nvPr>
            <p:ph type="title" orient="vert"/>
          </p:nvPr>
        </p:nvSpPr>
        <p:spPr>
          <a:xfrm>
            <a:off x="8839200" y="171450"/>
            <a:ext cx="2641600" cy="62293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71450"/>
            <a:ext cx="7721600" cy="62293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5F8542FB-452B-415F-AB3D-E7501DEFB98B}"/>
              </a:ext>
            </a:extLst>
          </p:cNvPr>
          <p:cNvSpPr>
            <a:spLocks noGrp="1" noChangeArrowheads="1"/>
          </p:cNvSpPr>
          <p:nvPr>
            <p:ph type="sldNum" sz="quarter" idx="10"/>
          </p:nvPr>
        </p:nvSpPr>
        <p:spPr/>
        <p:txBody>
          <a:bodyPr/>
          <a:lstStyle>
            <a:lvl1pPr>
              <a:defRPr smtClean="0"/>
            </a:lvl1pPr>
          </a:lstStyle>
          <a:p>
            <a:pPr>
              <a:defRPr/>
            </a:pPr>
            <a:fld id="{C844EBCE-B93E-471A-85F5-139E9D48B84B}" type="slidenum">
              <a:rPr lang="en-US" altLang="zh-CN"/>
              <a:pPr>
                <a:defRPr/>
              </a:pPr>
              <a:t>‹#›</a:t>
            </a:fld>
            <a:endParaRPr lang="en-US" altLang="zh-CN"/>
          </a:p>
        </p:txBody>
      </p:sp>
      <p:sp>
        <p:nvSpPr>
          <p:cNvPr id="7" name="Rectangle 4">
            <a:extLst>
              <a:ext uri="{FF2B5EF4-FFF2-40B4-BE49-F238E27FC236}">
                <a16:creationId xmlns:a16="http://schemas.microsoft.com/office/drawing/2014/main" id="{F0412D25-B3CD-49CD-BE1A-43D3752F5714}"/>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1415005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D19C8C3A-EB84-4BDE-A081-617EEE5B0E75}"/>
              </a:ext>
            </a:extLst>
          </p:cNvPr>
          <p:cNvSpPr>
            <a:spLocks noGrp="1"/>
          </p:cNvSpPr>
          <p:nvPr>
            <p:ph type="sldNum" sz="quarter" idx="10"/>
          </p:nvPr>
        </p:nvSpPr>
        <p:spPr>
          <a:xfrm>
            <a:off x="9017000" y="6448425"/>
            <a:ext cx="2743200" cy="365125"/>
          </a:xfrm>
        </p:spPr>
        <p:txBody>
          <a:bodyPr rtlCol="0" anchor="ctr"/>
          <a:lstStyle>
            <a:lvl1pPr algn="r">
              <a:defRPr sz="1200" smtClean="0">
                <a:solidFill>
                  <a:schemeClr val="tx1">
                    <a:tint val="75000"/>
                  </a:schemeClr>
                </a:solidFill>
              </a:defRPr>
            </a:lvl1pPr>
          </a:lstStyle>
          <a:p>
            <a:pPr>
              <a:defRPr/>
            </a:pPr>
            <a:fld id="{580F1E90-8401-4A4E-BF83-A179F7DEF592}" type="slidenum">
              <a:rPr lang="zh-CN" altLang="en-US"/>
              <a:pPr>
                <a:defRPr/>
              </a:pPr>
              <a:t>‹#›</a:t>
            </a:fld>
            <a:endParaRPr lang="zh-CN" altLang="en-US"/>
          </a:p>
        </p:txBody>
      </p:sp>
    </p:spTree>
    <p:extLst>
      <p:ext uri="{BB962C8B-B14F-4D97-AF65-F5344CB8AC3E}">
        <p14:creationId xmlns:p14="http://schemas.microsoft.com/office/powerpoint/2010/main" val="4907418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Rectangle 272">
            <a:extLst>
              <a:ext uri="{FF2B5EF4-FFF2-40B4-BE49-F238E27FC236}">
                <a16:creationId xmlns:a16="http://schemas.microsoft.com/office/drawing/2014/main" id="{4E1F33F7-BB6A-4719-B1F3-7ACF777D138D}"/>
              </a:ext>
            </a:extLst>
          </p:cNvPr>
          <p:cNvSpPr>
            <a:spLocks noChangeArrowheads="1"/>
          </p:cNvSpPr>
          <p:nvPr userDrawn="1"/>
        </p:nvSpPr>
        <p:spPr bwMode="gray">
          <a:xfrm>
            <a:off x="0" y="6105525"/>
            <a:ext cx="12192000" cy="762000"/>
          </a:xfrm>
          <a:prstGeom prst="rect">
            <a:avLst/>
          </a:prstGeom>
          <a:solidFill>
            <a:srgbClr val="89CA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3" name="Rectangle 271">
            <a:extLst>
              <a:ext uri="{FF2B5EF4-FFF2-40B4-BE49-F238E27FC236}">
                <a16:creationId xmlns:a16="http://schemas.microsoft.com/office/drawing/2014/main" id="{2381378E-FAE1-4616-AE65-2A8F3814DE1A}"/>
              </a:ext>
            </a:extLst>
          </p:cNvPr>
          <p:cNvSpPr>
            <a:spLocks noChangeArrowheads="1"/>
          </p:cNvSpPr>
          <p:nvPr userDrawn="1"/>
        </p:nvSpPr>
        <p:spPr bwMode="gray">
          <a:xfrm>
            <a:off x="0" y="0"/>
            <a:ext cx="12192000" cy="890588"/>
          </a:xfrm>
          <a:prstGeom prst="rect">
            <a:avLst/>
          </a:prstGeom>
          <a:solidFill>
            <a:srgbClr val="D9C21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4" name="Rectangle 281">
            <a:extLst>
              <a:ext uri="{FF2B5EF4-FFF2-40B4-BE49-F238E27FC236}">
                <a16:creationId xmlns:a16="http://schemas.microsoft.com/office/drawing/2014/main" id="{5C2E3983-E015-4567-AA7B-63B9E4401980}"/>
              </a:ext>
            </a:extLst>
          </p:cNvPr>
          <p:cNvSpPr>
            <a:spLocks noChangeArrowheads="1"/>
          </p:cNvSpPr>
          <p:nvPr userDrawn="1"/>
        </p:nvSpPr>
        <p:spPr bwMode="gray">
          <a:xfrm>
            <a:off x="8481484" y="1028700"/>
            <a:ext cx="3649133" cy="50609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pic>
        <p:nvPicPr>
          <p:cNvPr id="5" name="图片 9">
            <a:extLst>
              <a:ext uri="{FF2B5EF4-FFF2-40B4-BE49-F238E27FC236}">
                <a16:creationId xmlns:a16="http://schemas.microsoft.com/office/drawing/2014/main" id="{43042E52-CD2A-42B6-89E9-48D7C29A1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584" y="1028700"/>
            <a:ext cx="7145867"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F3845B3A-BE04-4A04-B8A4-194E6F005F5D}"/>
              </a:ext>
            </a:extLst>
          </p:cNvPr>
          <p:cNvPicPr preferRelativeResize="0">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9633" y="4337050"/>
            <a:ext cx="2305051"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9853226201446645823668.jpg">
            <a:extLst>
              <a:ext uri="{FF2B5EF4-FFF2-40B4-BE49-F238E27FC236}">
                <a16:creationId xmlns:a16="http://schemas.microsoft.com/office/drawing/2014/main" id="{346916E3-2D1D-4300-A738-A8795101E1FD}"/>
              </a:ext>
            </a:extLst>
          </p:cNvPr>
          <p:cNvPicPr preferRelativeResize="0">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53001" y="4346575"/>
            <a:ext cx="2351617"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图片 9">
            <a:extLst>
              <a:ext uri="{FF2B5EF4-FFF2-40B4-BE49-F238E27FC236}">
                <a16:creationId xmlns:a16="http://schemas.microsoft.com/office/drawing/2014/main" id="{4F9EC5DE-61F5-4B72-8CBB-C9D63A5474D0}"/>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l="8949" t="12260" r="6953" b="16786"/>
          <a:stretch>
            <a:fillRect/>
          </a:stretch>
        </p:blipFill>
        <p:spPr bwMode="auto">
          <a:xfrm>
            <a:off x="137584" y="4346575"/>
            <a:ext cx="235373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
            <a:extLst>
              <a:ext uri="{FF2B5EF4-FFF2-40B4-BE49-F238E27FC236}">
                <a16:creationId xmlns:a16="http://schemas.microsoft.com/office/drawing/2014/main" id="{3DC743E7-0BDA-4EB2-A00F-2D298BEA7CD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t="38869" r="51445" b="34410"/>
          <a:stretch>
            <a:fillRect/>
          </a:stretch>
        </p:blipFill>
        <p:spPr bwMode="auto">
          <a:xfrm>
            <a:off x="304801" y="158751"/>
            <a:ext cx="34163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7103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390651" y="349251"/>
            <a:ext cx="10464800" cy="792163"/>
          </a:xfrm>
        </p:spPr>
        <p:txBody>
          <a:bodyPr/>
          <a:lstStyle/>
          <a:p>
            <a:r>
              <a:rPr lang="zh-CN" altLang="en-US"/>
              <a:t>单击此处编辑母版标题样式</a:t>
            </a:r>
          </a:p>
        </p:txBody>
      </p:sp>
      <p:sp>
        <p:nvSpPr>
          <p:cNvPr id="3" name="表格占位符 2"/>
          <p:cNvSpPr>
            <a:spLocks noGrp="1"/>
          </p:cNvSpPr>
          <p:nvPr>
            <p:ph type="tbl" idx="1"/>
          </p:nvPr>
        </p:nvSpPr>
        <p:spPr>
          <a:xfrm>
            <a:off x="609600" y="1628776"/>
            <a:ext cx="10972800" cy="4695825"/>
          </a:xfrm>
        </p:spPr>
        <p:txBody>
          <a:bodyPr>
            <a:normAutofit/>
          </a:bodyPr>
          <a:lstStyle/>
          <a:p>
            <a:pPr lvl="0"/>
            <a:endParaRPr lang="zh-CN" altLang="en-US" noProof="0"/>
          </a:p>
        </p:txBody>
      </p:sp>
      <p:sp>
        <p:nvSpPr>
          <p:cNvPr id="4" name="Rectangle 24">
            <a:extLst>
              <a:ext uri="{FF2B5EF4-FFF2-40B4-BE49-F238E27FC236}">
                <a16:creationId xmlns:a16="http://schemas.microsoft.com/office/drawing/2014/main" id="{09057A5F-B37B-4594-9C4A-8317A9EDE4F8}"/>
              </a:ext>
            </a:extLst>
          </p:cNvPr>
          <p:cNvSpPr>
            <a:spLocks noGrp="1" noChangeArrowheads="1"/>
          </p:cNvSpPr>
          <p:nvPr>
            <p:ph type="ftr" sz="quarter" idx="10"/>
          </p:nvPr>
        </p:nvSpPr>
        <p:spPr>
          <a:xfrm>
            <a:off x="1219200" y="6172200"/>
            <a:ext cx="5283200" cy="457200"/>
          </a:xfrm>
        </p:spPr>
        <p:txBody>
          <a:bodyPr/>
          <a:lstStyle>
            <a:lvl1pPr>
              <a:defRPr>
                <a:ea typeface="华文新魏" panose="02010800040101010101" pitchFamily="2" charset="-122"/>
              </a:defRPr>
            </a:lvl1pPr>
          </a:lstStyle>
          <a:p>
            <a:pPr>
              <a:defRPr/>
            </a:pPr>
            <a:endParaRPr lang="en-US" altLang="ko-KR">
              <a:ea typeface="Malgun Gothic" panose="020B0503020000020004" pitchFamily="34" charset="-127"/>
            </a:endParaRPr>
          </a:p>
        </p:txBody>
      </p:sp>
      <p:sp>
        <p:nvSpPr>
          <p:cNvPr id="5" name="Rectangle 25">
            <a:extLst>
              <a:ext uri="{FF2B5EF4-FFF2-40B4-BE49-F238E27FC236}">
                <a16:creationId xmlns:a16="http://schemas.microsoft.com/office/drawing/2014/main" id="{7EDD5A07-7BFD-4A4E-A9EF-A0FA9AF76A91}"/>
              </a:ext>
            </a:extLst>
          </p:cNvPr>
          <p:cNvSpPr>
            <a:spLocks noGrp="1" noChangeArrowheads="1"/>
          </p:cNvSpPr>
          <p:nvPr>
            <p:ph type="sldNum" sz="quarter" idx="11"/>
          </p:nvPr>
        </p:nvSpPr>
        <p:spPr/>
        <p:txBody>
          <a:bodyPr/>
          <a:lstStyle>
            <a:lvl1pPr>
              <a:defRPr/>
            </a:lvl1pPr>
          </a:lstStyle>
          <a:p>
            <a:fld id="{1C27986C-E022-48E2-875E-2CCE2E2D4CB0}" type="slidenum">
              <a:rPr lang="ko-KR" altLang="en-US"/>
              <a:pPr/>
              <a:t>‹#›</a:t>
            </a:fld>
            <a:endParaRPr lang="en-US" altLang="ko-KR"/>
          </a:p>
        </p:txBody>
      </p:sp>
    </p:spTree>
    <p:extLst>
      <p:ext uri="{BB962C8B-B14F-4D97-AF65-F5344CB8AC3E}">
        <p14:creationId xmlns:p14="http://schemas.microsoft.com/office/powerpoint/2010/main" val="14794333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图表占位符 2"/>
          <p:cNvSpPr>
            <a:spLocks noGrp="1"/>
          </p:cNvSpPr>
          <p:nvPr>
            <p:ph type="chart" idx="1"/>
          </p:nvPr>
        </p:nvSpPr>
        <p:spPr>
          <a:xfrm>
            <a:off x="914400" y="2147888"/>
            <a:ext cx="10363200" cy="4114800"/>
          </a:xfrm>
        </p:spPr>
        <p:txBody>
          <a:bodyPr/>
          <a:lstStyle/>
          <a:p>
            <a:pPr lvl="0"/>
            <a:endParaRPr lang="zh-CN" altLang="en-US" noProof="0"/>
          </a:p>
        </p:txBody>
      </p:sp>
      <p:sp>
        <p:nvSpPr>
          <p:cNvPr id="4" name="Rectangle 4">
            <a:extLst>
              <a:ext uri="{FF2B5EF4-FFF2-40B4-BE49-F238E27FC236}">
                <a16:creationId xmlns:a16="http://schemas.microsoft.com/office/drawing/2014/main" id="{4FD5D612-3EC0-401B-9A49-E445AB60640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99B77E42-CD53-4F63-B418-E352CE9F6D5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867CC993-AA76-4109-A24F-D7346F388D9B}"/>
              </a:ext>
            </a:extLst>
          </p:cNvPr>
          <p:cNvSpPr>
            <a:spLocks noGrp="1" noChangeArrowheads="1"/>
          </p:cNvSpPr>
          <p:nvPr>
            <p:ph type="sldNum" sz="quarter" idx="12"/>
          </p:nvPr>
        </p:nvSpPr>
        <p:spPr>
          <a:ln/>
        </p:spPr>
        <p:txBody>
          <a:bodyPr/>
          <a:lstStyle>
            <a:lvl1pPr>
              <a:defRPr/>
            </a:lvl1pPr>
          </a:lstStyle>
          <a:p>
            <a:fld id="{62AED0CB-711A-4C47-B8E9-F04B01BF8171}" type="slidenum">
              <a:rPr lang="en-US" altLang="zh-CN"/>
              <a:pPr/>
              <a:t>‹#›</a:t>
            </a:fld>
            <a:endParaRPr lang="en-US" altLang="zh-CN"/>
          </a:p>
        </p:txBody>
      </p:sp>
    </p:spTree>
    <p:extLst>
      <p:ext uri="{BB962C8B-B14F-4D97-AF65-F5344CB8AC3E}">
        <p14:creationId xmlns:p14="http://schemas.microsoft.com/office/powerpoint/2010/main" val="376659231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FBBC3585-138A-4AA3-BE00-22AA915EA8E9}"/>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t>单击此处编辑母版标题样式</a:t>
            </a:r>
          </a:p>
        </p:txBody>
      </p:sp>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Rectangle 6">
            <a:extLst>
              <a:ext uri="{FF2B5EF4-FFF2-40B4-BE49-F238E27FC236}">
                <a16:creationId xmlns:a16="http://schemas.microsoft.com/office/drawing/2014/main" id="{115F85C1-759F-4000-BA68-5EE44879DE04}"/>
              </a:ext>
            </a:extLst>
          </p:cNvPr>
          <p:cNvSpPr>
            <a:spLocks noGrp="1" noChangeArrowheads="1"/>
          </p:cNvSpPr>
          <p:nvPr>
            <p:ph type="sldNum" sz="quarter" idx="10"/>
          </p:nvPr>
        </p:nvSpPr>
        <p:spPr/>
        <p:txBody>
          <a:bodyPr/>
          <a:lstStyle>
            <a:lvl1pPr>
              <a:defRPr smtClean="0"/>
            </a:lvl1pPr>
          </a:lstStyle>
          <a:p>
            <a:pPr>
              <a:defRPr/>
            </a:pPr>
            <a:fld id="{D46781AE-9D7A-4A3A-A965-634B17790057}" type="slidenum">
              <a:rPr lang="en-US" altLang="zh-CN"/>
              <a:pPr>
                <a:defRPr/>
              </a:pPr>
              <a:t>‹#›</a:t>
            </a:fld>
            <a:endParaRPr lang="en-US" altLang="zh-CN"/>
          </a:p>
        </p:txBody>
      </p:sp>
      <p:sp>
        <p:nvSpPr>
          <p:cNvPr id="10" name="Rectangle 4">
            <a:extLst>
              <a:ext uri="{FF2B5EF4-FFF2-40B4-BE49-F238E27FC236}">
                <a16:creationId xmlns:a16="http://schemas.microsoft.com/office/drawing/2014/main" id="{1711FDA9-5605-4CC3-9136-98144388D26F}"/>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182750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1930400" y="304800"/>
            <a:ext cx="9753600" cy="533400"/>
          </a:xfrm>
        </p:spPr>
        <p:txBody>
          <a:bodyPr/>
          <a:lstStyle/>
          <a:p>
            <a:r>
              <a:rPr lang="zh-CN" altLang="en-US"/>
              <a:t>单击此处编辑母版标题样式</a:t>
            </a:r>
          </a:p>
        </p:txBody>
      </p:sp>
      <p:sp>
        <p:nvSpPr>
          <p:cNvPr id="3" name="内容占位符 2"/>
          <p:cNvSpPr>
            <a:spLocks noGrp="1"/>
          </p:cNvSpPr>
          <p:nvPr>
            <p:ph sz="quarter" idx="1"/>
          </p:nvPr>
        </p:nvSpPr>
        <p:spPr>
          <a:xfrm>
            <a:off x="9144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976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9144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61976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a:extLst>
              <a:ext uri="{FF2B5EF4-FFF2-40B4-BE49-F238E27FC236}">
                <a16:creationId xmlns:a16="http://schemas.microsoft.com/office/drawing/2014/main" id="{B77CA8B2-F04B-4468-926D-C8491B34885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7AFEE78A-CD97-488D-85FB-2E1D458BC7C5}"/>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2D8B2EC8-047D-4557-87C2-D06FBD3C4352}"/>
              </a:ext>
            </a:extLst>
          </p:cNvPr>
          <p:cNvSpPr>
            <a:spLocks noGrp="1" noChangeArrowheads="1"/>
          </p:cNvSpPr>
          <p:nvPr>
            <p:ph type="sldNum" sz="quarter" idx="12"/>
          </p:nvPr>
        </p:nvSpPr>
        <p:spPr>
          <a:ln/>
        </p:spPr>
        <p:txBody>
          <a:bodyPr/>
          <a:lstStyle>
            <a:lvl1pPr>
              <a:defRPr/>
            </a:lvl1pPr>
          </a:lstStyle>
          <a:p>
            <a:fld id="{7F8C5434-7639-41E3-A985-6C99EDD69C78}" type="slidenum">
              <a:rPr lang="en-US" altLang="zh-CN"/>
              <a:pPr/>
              <a:t>‹#›</a:t>
            </a:fld>
            <a:endParaRPr lang="en-US" altLang="zh-CN"/>
          </a:p>
        </p:txBody>
      </p:sp>
    </p:spTree>
    <p:extLst>
      <p:ext uri="{BB962C8B-B14F-4D97-AF65-F5344CB8AC3E}">
        <p14:creationId xmlns:p14="http://schemas.microsoft.com/office/powerpoint/2010/main" val="2518745368"/>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文本占位符 2"/>
          <p:cNvSpPr>
            <a:spLocks noGrp="1"/>
          </p:cNvSpPr>
          <p:nvPr>
            <p:ph type="body" sz="half" idx="1"/>
          </p:nvPr>
        </p:nvSpPr>
        <p:spPr>
          <a:xfrm>
            <a:off x="9144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a:extLst>
              <a:ext uri="{FF2B5EF4-FFF2-40B4-BE49-F238E27FC236}">
                <a16:creationId xmlns:a16="http://schemas.microsoft.com/office/drawing/2014/main" id="{C01AEB52-B7AF-47C2-A757-9A9E1CA3469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9C7C1F16-A369-46B7-87A6-BAC8D3AA6CF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A9B6C66F-DB20-4E65-AE78-B7F09E3A5711}"/>
              </a:ext>
            </a:extLst>
          </p:cNvPr>
          <p:cNvSpPr>
            <a:spLocks noGrp="1" noChangeArrowheads="1"/>
          </p:cNvSpPr>
          <p:nvPr>
            <p:ph type="sldNum" sz="quarter" idx="12"/>
          </p:nvPr>
        </p:nvSpPr>
        <p:spPr>
          <a:ln/>
        </p:spPr>
        <p:txBody>
          <a:bodyPr/>
          <a:lstStyle>
            <a:lvl1pPr>
              <a:defRPr/>
            </a:lvl1pPr>
          </a:lstStyle>
          <a:p>
            <a:fld id="{2DBEDD43-1D16-493A-AD9F-806EFF91D1CA}" type="slidenum">
              <a:rPr lang="en-US" altLang="zh-CN"/>
              <a:pPr/>
              <a:t>‹#›</a:t>
            </a:fld>
            <a:endParaRPr lang="en-US" altLang="zh-CN"/>
          </a:p>
        </p:txBody>
      </p:sp>
    </p:spTree>
    <p:extLst>
      <p:ext uri="{BB962C8B-B14F-4D97-AF65-F5344CB8AC3E}">
        <p14:creationId xmlns:p14="http://schemas.microsoft.com/office/powerpoint/2010/main" val="394214002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Rectangle 6">
            <a:extLst>
              <a:ext uri="{FF2B5EF4-FFF2-40B4-BE49-F238E27FC236}">
                <a16:creationId xmlns:a16="http://schemas.microsoft.com/office/drawing/2014/main" id="{15E47997-9DDB-4295-81BE-E941D75EF733}"/>
              </a:ext>
            </a:extLst>
          </p:cNvPr>
          <p:cNvSpPr>
            <a:spLocks noGrp="1" noChangeArrowheads="1"/>
          </p:cNvSpPr>
          <p:nvPr>
            <p:ph type="sldNum" sz="quarter" idx="10"/>
          </p:nvPr>
        </p:nvSpPr>
        <p:spPr/>
        <p:txBody>
          <a:bodyPr/>
          <a:lstStyle>
            <a:lvl1pPr>
              <a:defRPr smtClean="0"/>
            </a:lvl1pPr>
          </a:lstStyle>
          <a:p>
            <a:pPr>
              <a:defRPr/>
            </a:pPr>
            <a:fld id="{322E2876-3440-44F1-BF19-68575476F43C}" type="slidenum">
              <a:rPr lang="en-US" altLang="zh-CN"/>
              <a:pPr>
                <a:defRPr/>
              </a:pPr>
              <a:t>‹#›</a:t>
            </a:fld>
            <a:endParaRPr lang="en-US" altLang="zh-CN"/>
          </a:p>
        </p:txBody>
      </p:sp>
      <p:sp>
        <p:nvSpPr>
          <p:cNvPr id="5" name="Rectangle 4">
            <a:extLst>
              <a:ext uri="{FF2B5EF4-FFF2-40B4-BE49-F238E27FC236}">
                <a16:creationId xmlns:a16="http://schemas.microsoft.com/office/drawing/2014/main" id="{0EF1AC13-017E-4FD4-874C-2B0081F9B801}"/>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158359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 1"/>
          <p:cNvSpPr>
            <a:spLocks noGrp="1"/>
          </p:cNvSpPr>
          <p:nvPr>
            <p:ph type="title"/>
          </p:nvPr>
        </p:nvSpPr>
        <p:spPr>
          <a:xfrm>
            <a:off x="1828800" y="171450"/>
            <a:ext cx="9448800" cy="487363"/>
          </a:xfrm>
        </p:spPr>
        <p:txBody>
          <a:bodyPr/>
          <a:lstStyle/>
          <a:p>
            <a:r>
              <a:rPr lang="zh-CN" altLang="en-US"/>
              <a:t>单击此处编辑母版标题样式</a:t>
            </a:r>
          </a:p>
        </p:txBody>
      </p:sp>
      <p:sp>
        <p:nvSpPr>
          <p:cNvPr id="5" name="Rectangle 6">
            <a:extLst>
              <a:ext uri="{FF2B5EF4-FFF2-40B4-BE49-F238E27FC236}">
                <a16:creationId xmlns:a16="http://schemas.microsoft.com/office/drawing/2014/main" id="{27EBDE47-BBA9-4D58-8C42-1FCCAAAF3CC1}"/>
              </a:ext>
            </a:extLst>
          </p:cNvPr>
          <p:cNvSpPr>
            <a:spLocks noGrp="1" noChangeArrowheads="1"/>
          </p:cNvSpPr>
          <p:nvPr>
            <p:ph type="sldNum" sz="quarter" idx="10"/>
          </p:nvPr>
        </p:nvSpPr>
        <p:spPr/>
        <p:txBody>
          <a:bodyPr/>
          <a:lstStyle>
            <a:lvl1pPr>
              <a:defRPr smtClean="0"/>
            </a:lvl1pPr>
          </a:lstStyle>
          <a:p>
            <a:pPr>
              <a:defRPr/>
            </a:pPr>
            <a:fld id="{7AE64243-DDB2-45F0-AE7E-3121FB12EF5C}" type="slidenum">
              <a:rPr lang="en-US" altLang="zh-CN"/>
              <a:pPr>
                <a:defRPr/>
              </a:pPr>
              <a:t>‹#›</a:t>
            </a:fld>
            <a:endParaRPr lang="en-US" altLang="zh-CN"/>
          </a:p>
        </p:txBody>
      </p:sp>
      <p:sp>
        <p:nvSpPr>
          <p:cNvPr id="6" name="Rectangle 4">
            <a:extLst>
              <a:ext uri="{FF2B5EF4-FFF2-40B4-BE49-F238E27FC236}">
                <a16:creationId xmlns:a16="http://schemas.microsoft.com/office/drawing/2014/main" id="{120C2A59-9E6A-4C8B-8FF3-5B265F490348}"/>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174151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FDAD377D-96FB-41C3-AD23-FB8D72F9F854}"/>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E30A55D8-DF1D-4BFB-A2EB-772EA84A9CC0}"/>
              </a:ext>
            </a:extLst>
          </p:cNvPr>
          <p:cNvSpPr>
            <a:spLocks noGrp="1" noChangeArrowheads="1"/>
          </p:cNvSpPr>
          <p:nvPr>
            <p:ph type="sldNum" sz="quarter" idx="10"/>
          </p:nvPr>
        </p:nvSpPr>
        <p:spPr/>
        <p:txBody>
          <a:bodyPr/>
          <a:lstStyle>
            <a:lvl1pPr>
              <a:defRPr smtClean="0"/>
            </a:lvl1pPr>
          </a:lstStyle>
          <a:p>
            <a:pPr>
              <a:defRPr/>
            </a:pPr>
            <a:fld id="{CAC96849-E0B2-4C64-B818-A14D1BEF297F}" type="slidenum">
              <a:rPr lang="en-US" altLang="zh-CN"/>
              <a:pPr>
                <a:defRPr/>
              </a:pPr>
              <a:t>‹#›</a:t>
            </a:fld>
            <a:endParaRPr lang="en-US" altLang="zh-CN"/>
          </a:p>
        </p:txBody>
      </p:sp>
      <p:sp>
        <p:nvSpPr>
          <p:cNvPr id="8" name="Rectangle 4">
            <a:extLst>
              <a:ext uri="{FF2B5EF4-FFF2-40B4-BE49-F238E27FC236}">
                <a16:creationId xmlns:a16="http://schemas.microsoft.com/office/drawing/2014/main" id="{8061B746-8FB0-4C2F-AB54-9853C4ACE56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19060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9C702097-52F7-4478-A173-9272A119025E}"/>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874DC0D5-8BDD-45E7-BCE5-BE029C464F21}"/>
              </a:ext>
            </a:extLst>
          </p:cNvPr>
          <p:cNvSpPr>
            <a:spLocks noGrp="1" noChangeArrowheads="1"/>
          </p:cNvSpPr>
          <p:nvPr>
            <p:ph type="sldNum" sz="quarter" idx="10"/>
          </p:nvPr>
        </p:nvSpPr>
        <p:spPr/>
        <p:txBody>
          <a:bodyPr/>
          <a:lstStyle>
            <a:lvl1pPr>
              <a:defRPr smtClean="0"/>
            </a:lvl1pPr>
          </a:lstStyle>
          <a:p>
            <a:pPr>
              <a:defRPr/>
            </a:pPr>
            <a:fld id="{84D49FE5-E243-405D-A422-B9CE2A1AF734}" type="slidenum">
              <a:rPr lang="en-US" altLang="zh-CN"/>
              <a:pPr>
                <a:defRPr/>
              </a:pPr>
              <a:t>‹#›</a:t>
            </a:fld>
            <a:endParaRPr lang="en-US" altLang="zh-CN"/>
          </a:p>
        </p:txBody>
      </p:sp>
      <p:sp>
        <p:nvSpPr>
          <p:cNvPr id="8" name="Rectangle 4">
            <a:extLst>
              <a:ext uri="{FF2B5EF4-FFF2-40B4-BE49-F238E27FC236}">
                <a16:creationId xmlns:a16="http://schemas.microsoft.com/office/drawing/2014/main" id="{5C4CB5F2-2B55-4937-ACF8-11B1785DD67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88748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jpe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133">
            <a:extLst>
              <a:ext uri="{FF2B5EF4-FFF2-40B4-BE49-F238E27FC236}">
                <a16:creationId xmlns:a16="http://schemas.microsoft.com/office/drawing/2014/main" id="{6E8C0DEC-3C73-4464-B49C-33D9149E1AB1}"/>
              </a:ext>
            </a:extLst>
          </p:cNvPr>
          <p:cNvSpPr>
            <a:spLocks noChangeArrowheads="1"/>
          </p:cNvSpPr>
          <p:nvPr userDrawn="1"/>
        </p:nvSpPr>
        <p:spPr bwMode="gray">
          <a:xfrm>
            <a:off x="0" y="0"/>
            <a:ext cx="12192000" cy="792163"/>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zh-CN" altLang="zh-CN" dirty="0">
              <a:ea typeface="宋体" panose="02010600030101010101" pitchFamily="2" charset="-122"/>
            </a:endParaRPr>
          </a:p>
        </p:txBody>
      </p:sp>
      <p:sp>
        <p:nvSpPr>
          <p:cNvPr id="2051" name="Freeform 126">
            <a:extLst>
              <a:ext uri="{FF2B5EF4-FFF2-40B4-BE49-F238E27FC236}">
                <a16:creationId xmlns:a16="http://schemas.microsoft.com/office/drawing/2014/main" id="{77685E8D-F477-435B-B8B6-3945474005E7}"/>
              </a:ext>
            </a:extLst>
          </p:cNvPr>
          <p:cNvSpPr>
            <a:spLocks/>
          </p:cNvSpPr>
          <p:nvPr/>
        </p:nvSpPr>
        <p:spPr bwMode="gray">
          <a:xfrm>
            <a:off x="-17463" y="342900"/>
            <a:ext cx="8043863" cy="679450"/>
          </a:xfrm>
          <a:custGeom>
            <a:avLst/>
            <a:gdLst>
              <a:gd name="T0" fmla="*/ 0 w 3800"/>
              <a:gd name="T1" fmla="*/ 0 h 428"/>
              <a:gd name="T2" fmla="*/ 2147483646 w 3800"/>
              <a:gd name="T3" fmla="*/ 0 h 428"/>
              <a:gd name="T4" fmla="*/ 2147483646 w 3800"/>
              <a:gd name="T5" fmla="*/ 2147483646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2" name="Rectangle 3">
            <a:extLst>
              <a:ext uri="{FF2B5EF4-FFF2-40B4-BE49-F238E27FC236}">
                <a16:creationId xmlns:a16="http://schemas.microsoft.com/office/drawing/2014/main" id="{C68142B6-C0EA-4842-87D4-0DBA129B2FBA}"/>
              </a:ext>
            </a:extLst>
          </p:cNvPr>
          <p:cNvSpPr>
            <a:spLocks noGrp="1" noChangeArrowheads="1"/>
          </p:cNvSpPr>
          <p:nvPr>
            <p:ph type="body" idx="1"/>
          </p:nvPr>
        </p:nvSpPr>
        <p:spPr bwMode="black">
          <a:xfrm>
            <a:off x="920750" y="136525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1030" name="Rectangle 6">
            <a:extLst>
              <a:ext uri="{FF2B5EF4-FFF2-40B4-BE49-F238E27FC236}">
                <a16:creationId xmlns:a16="http://schemas.microsoft.com/office/drawing/2014/main" id="{3B0F375E-6A35-4769-97EF-878424860ECF}"/>
              </a:ext>
            </a:extLst>
          </p:cNvPr>
          <p:cNvSpPr>
            <a:spLocks noGrp="1" noChangeArrowheads="1"/>
          </p:cNvSpPr>
          <p:nvPr>
            <p:ph type="sldNum" sz="quarter" idx="4"/>
          </p:nvPr>
        </p:nvSpPr>
        <p:spPr bwMode="gray">
          <a:xfrm>
            <a:off x="11017250" y="6507163"/>
            <a:ext cx="1117600" cy="261937"/>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smtClean="0">
                <a:ea typeface="宋体" panose="02010600030101010101" pitchFamily="2" charset="-122"/>
              </a:defRPr>
            </a:lvl1pPr>
          </a:lstStyle>
          <a:p>
            <a:pPr>
              <a:defRPr/>
            </a:pPr>
            <a:fld id="{BBA0EB4C-6953-4261-9191-5677DBD026DC}" type="slidenum">
              <a:rPr lang="en-US" altLang="zh-CN"/>
              <a:pPr>
                <a:defRPr/>
              </a:pPr>
              <a:t>‹#›</a:t>
            </a:fld>
            <a:endParaRPr lang="en-US" altLang="zh-CN"/>
          </a:p>
        </p:txBody>
      </p:sp>
      <p:sp>
        <p:nvSpPr>
          <p:cNvPr id="1028" name="Rectangle 4">
            <a:extLst>
              <a:ext uri="{FF2B5EF4-FFF2-40B4-BE49-F238E27FC236}">
                <a16:creationId xmlns:a16="http://schemas.microsoft.com/office/drawing/2014/main" id="{23DD785E-1EF3-4813-AC7C-EA9C64DAFBCC}"/>
              </a:ext>
            </a:extLst>
          </p:cNvPr>
          <p:cNvSpPr>
            <a:spLocks noGrp="1" noChangeArrowheads="1"/>
          </p:cNvSpPr>
          <p:nvPr>
            <p:ph type="dt" sz="half" idx="2"/>
          </p:nvPr>
        </p:nvSpPr>
        <p:spPr bwMode="gray">
          <a:xfrm>
            <a:off x="508000" y="6505575"/>
            <a:ext cx="2540000" cy="26193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a:latin typeface="+mn-lt"/>
                <a:ea typeface="宋体" panose="02010600030101010101" pitchFamily="2" charset="-122"/>
              </a:defRPr>
            </a:lvl1pPr>
          </a:lstStyle>
          <a:p>
            <a:pPr>
              <a:defRPr/>
            </a:pPr>
            <a:endParaRPr lang="en-US" altLang="zh-CN"/>
          </a:p>
        </p:txBody>
      </p:sp>
      <p:sp>
        <p:nvSpPr>
          <p:cNvPr id="2055" name="Rectangle 2">
            <a:extLst>
              <a:ext uri="{FF2B5EF4-FFF2-40B4-BE49-F238E27FC236}">
                <a16:creationId xmlns:a16="http://schemas.microsoft.com/office/drawing/2014/main" id="{240E974B-A0CA-4CE6-BB24-89AD484394E1}"/>
              </a:ext>
            </a:extLst>
          </p:cNvPr>
          <p:cNvSpPr>
            <a:spLocks noGrp="1" noChangeArrowheads="1"/>
          </p:cNvSpPr>
          <p:nvPr>
            <p:ph type="title"/>
          </p:nvPr>
        </p:nvSpPr>
        <p:spPr bwMode="gray">
          <a:xfrm>
            <a:off x="1309688" y="147638"/>
            <a:ext cx="9448800" cy="487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endParaRPr lang="en-US" altLang="zh-CN" dirty="0"/>
          </a:p>
        </p:txBody>
      </p:sp>
      <p:pic>
        <p:nvPicPr>
          <p:cNvPr id="14" name="图片 13">
            <a:extLst>
              <a:ext uri="{FF2B5EF4-FFF2-40B4-BE49-F238E27FC236}">
                <a16:creationId xmlns:a16="http://schemas.microsoft.com/office/drawing/2014/main" id="{3BDBC82F-C815-4DF9-8870-46A81E086845}"/>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r="3646" b="6624"/>
          <a:stretch/>
        </p:blipFill>
        <p:spPr>
          <a:xfrm>
            <a:off x="0" y="163"/>
            <a:ext cx="1090243" cy="792000"/>
          </a:xfrm>
          <a:prstGeom prst="rect">
            <a:avLst/>
          </a:prstGeom>
          <a:effectLst>
            <a:softEdge rad="31750"/>
          </a:effectLst>
        </p:spPr>
      </p:pic>
    </p:spTree>
    <p:extLst>
      <p:ext uri="{BB962C8B-B14F-4D97-AF65-F5344CB8AC3E}">
        <p14:creationId xmlns:p14="http://schemas.microsoft.com/office/powerpoint/2010/main" val="764029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9" name="Rectangle 272">
            <a:extLst>
              <a:ext uri="{FF2B5EF4-FFF2-40B4-BE49-F238E27FC236}">
                <a16:creationId xmlns:a16="http://schemas.microsoft.com/office/drawing/2014/main" id="{D93DD53D-5B9C-4A0C-8D0F-53DAA0482660}"/>
              </a:ext>
            </a:extLst>
          </p:cNvPr>
          <p:cNvSpPr>
            <a:spLocks noChangeArrowheads="1"/>
          </p:cNvSpPr>
          <p:nvPr userDrawn="1"/>
        </p:nvSpPr>
        <p:spPr bwMode="gray">
          <a:xfrm>
            <a:off x="0" y="7064"/>
            <a:ext cx="12192000" cy="79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4" name="图片 3">
            <a:extLst>
              <a:ext uri="{FF2B5EF4-FFF2-40B4-BE49-F238E27FC236}">
                <a16:creationId xmlns:a16="http://schemas.microsoft.com/office/drawing/2014/main" id="{E7F14BDA-D300-417D-8719-DD8AADB17620}"/>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r="3646" b="6624"/>
          <a:stretch/>
        </p:blipFill>
        <p:spPr>
          <a:xfrm>
            <a:off x="0" y="0"/>
            <a:ext cx="1090243" cy="792000"/>
          </a:xfrm>
          <a:prstGeom prst="rect">
            <a:avLst/>
          </a:prstGeom>
          <a:effectLst>
            <a:softEdge rad="31750"/>
          </a:effectLst>
        </p:spPr>
      </p:pic>
      <p:sp>
        <p:nvSpPr>
          <p:cNvPr id="2051" name="Freeform 126">
            <a:extLst>
              <a:ext uri="{FF2B5EF4-FFF2-40B4-BE49-F238E27FC236}">
                <a16:creationId xmlns:a16="http://schemas.microsoft.com/office/drawing/2014/main" id="{77685E8D-F477-435B-B8B6-3945474005E7}"/>
              </a:ext>
            </a:extLst>
          </p:cNvPr>
          <p:cNvSpPr>
            <a:spLocks/>
          </p:cNvSpPr>
          <p:nvPr/>
        </p:nvSpPr>
        <p:spPr bwMode="gray">
          <a:xfrm>
            <a:off x="-17463" y="342900"/>
            <a:ext cx="8043863" cy="679450"/>
          </a:xfrm>
          <a:custGeom>
            <a:avLst/>
            <a:gdLst>
              <a:gd name="T0" fmla="*/ 0 w 3800"/>
              <a:gd name="T1" fmla="*/ 0 h 428"/>
              <a:gd name="T2" fmla="*/ 2147483646 w 3800"/>
              <a:gd name="T3" fmla="*/ 0 h 428"/>
              <a:gd name="T4" fmla="*/ 2147483646 w 3800"/>
              <a:gd name="T5" fmla="*/ 2147483646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2" name="Rectangle 3">
            <a:extLst>
              <a:ext uri="{FF2B5EF4-FFF2-40B4-BE49-F238E27FC236}">
                <a16:creationId xmlns:a16="http://schemas.microsoft.com/office/drawing/2014/main" id="{C68142B6-C0EA-4842-87D4-0DBA129B2FBA}"/>
              </a:ext>
            </a:extLst>
          </p:cNvPr>
          <p:cNvSpPr>
            <a:spLocks noGrp="1" noChangeArrowheads="1"/>
          </p:cNvSpPr>
          <p:nvPr>
            <p:ph type="body" idx="1"/>
          </p:nvPr>
        </p:nvSpPr>
        <p:spPr bwMode="black">
          <a:xfrm>
            <a:off x="920750" y="136525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1030" name="Rectangle 6">
            <a:extLst>
              <a:ext uri="{FF2B5EF4-FFF2-40B4-BE49-F238E27FC236}">
                <a16:creationId xmlns:a16="http://schemas.microsoft.com/office/drawing/2014/main" id="{3B0F375E-6A35-4769-97EF-878424860ECF}"/>
              </a:ext>
            </a:extLst>
          </p:cNvPr>
          <p:cNvSpPr>
            <a:spLocks noGrp="1" noChangeArrowheads="1"/>
          </p:cNvSpPr>
          <p:nvPr>
            <p:ph type="sldNum" sz="quarter" idx="4"/>
          </p:nvPr>
        </p:nvSpPr>
        <p:spPr bwMode="gray">
          <a:xfrm>
            <a:off x="11017250" y="6507163"/>
            <a:ext cx="1117600" cy="261937"/>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smtClean="0">
                <a:ea typeface="宋体" panose="02010600030101010101" pitchFamily="2" charset="-122"/>
              </a:defRPr>
            </a:lvl1pPr>
          </a:lstStyle>
          <a:p>
            <a:pPr>
              <a:defRPr/>
            </a:pPr>
            <a:fld id="{BBA0EB4C-6953-4261-9191-5677DBD026DC}" type="slidenum">
              <a:rPr lang="en-US" altLang="zh-CN"/>
              <a:pPr>
                <a:defRPr/>
              </a:pPr>
              <a:t>‹#›</a:t>
            </a:fld>
            <a:endParaRPr lang="en-US" altLang="zh-CN"/>
          </a:p>
        </p:txBody>
      </p:sp>
      <p:sp>
        <p:nvSpPr>
          <p:cNvPr id="1028" name="Rectangle 4">
            <a:extLst>
              <a:ext uri="{FF2B5EF4-FFF2-40B4-BE49-F238E27FC236}">
                <a16:creationId xmlns:a16="http://schemas.microsoft.com/office/drawing/2014/main" id="{23DD785E-1EF3-4813-AC7C-EA9C64DAFBCC}"/>
              </a:ext>
            </a:extLst>
          </p:cNvPr>
          <p:cNvSpPr>
            <a:spLocks noGrp="1" noChangeArrowheads="1"/>
          </p:cNvSpPr>
          <p:nvPr>
            <p:ph type="dt" sz="half" idx="2"/>
          </p:nvPr>
        </p:nvSpPr>
        <p:spPr bwMode="gray">
          <a:xfrm>
            <a:off x="508000" y="6505575"/>
            <a:ext cx="2540000" cy="26193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a:latin typeface="+mn-lt"/>
                <a:ea typeface="宋体" panose="02010600030101010101" pitchFamily="2" charset="-122"/>
              </a:defRPr>
            </a:lvl1pPr>
          </a:lstStyle>
          <a:p>
            <a:pPr>
              <a:defRPr/>
            </a:pPr>
            <a:endParaRPr lang="en-US" altLang="zh-CN"/>
          </a:p>
        </p:txBody>
      </p:sp>
      <p:sp>
        <p:nvSpPr>
          <p:cNvPr id="2055" name="Rectangle 2">
            <a:extLst>
              <a:ext uri="{FF2B5EF4-FFF2-40B4-BE49-F238E27FC236}">
                <a16:creationId xmlns:a16="http://schemas.microsoft.com/office/drawing/2014/main" id="{240E974B-A0CA-4CE6-BB24-89AD484394E1}"/>
              </a:ext>
            </a:extLst>
          </p:cNvPr>
          <p:cNvSpPr>
            <a:spLocks noGrp="1" noChangeArrowheads="1"/>
          </p:cNvSpPr>
          <p:nvPr>
            <p:ph type="title"/>
          </p:nvPr>
        </p:nvSpPr>
        <p:spPr bwMode="gray">
          <a:xfrm>
            <a:off x="1309688" y="147638"/>
            <a:ext cx="9448800" cy="487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endParaRPr lang="en-US" altLang="zh-CN" dirty="0"/>
          </a:p>
        </p:txBody>
      </p:sp>
    </p:spTree>
    <p:extLst>
      <p:ext uri="{BB962C8B-B14F-4D97-AF65-F5344CB8AC3E}">
        <p14:creationId xmlns:p14="http://schemas.microsoft.com/office/powerpoint/2010/main" val="333011083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ftr="0" dt="0"/>
  <p:txStyles>
    <p:title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1" name="Freeform 126">
            <a:extLst>
              <a:ext uri="{FF2B5EF4-FFF2-40B4-BE49-F238E27FC236}">
                <a16:creationId xmlns:a16="http://schemas.microsoft.com/office/drawing/2014/main" id="{77685E8D-F477-435B-B8B6-3945474005E7}"/>
              </a:ext>
            </a:extLst>
          </p:cNvPr>
          <p:cNvSpPr>
            <a:spLocks/>
          </p:cNvSpPr>
          <p:nvPr/>
        </p:nvSpPr>
        <p:spPr bwMode="gray">
          <a:xfrm>
            <a:off x="-17463" y="342900"/>
            <a:ext cx="8043863" cy="679450"/>
          </a:xfrm>
          <a:custGeom>
            <a:avLst/>
            <a:gdLst>
              <a:gd name="T0" fmla="*/ 0 w 3800"/>
              <a:gd name="T1" fmla="*/ 0 h 428"/>
              <a:gd name="T2" fmla="*/ 2147483646 w 3800"/>
              <a:gd name="T3" fmla="*/ 0 h 428"/>
              <a:gd name="T4" fmla="*/ 2147483646 w 3800"/>
              <a:gd name="T5" fmla="*/ 2147483646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2" name="Rectangle 3">
            <a:extLst>
              <a:ext uri="{FF2B5EF4-FFF2-40B4-BE49-F238E27FC236}">
                <a16:creationId xmlns:a16="http://schemas.microsoft.com/office/drawing/2014/main" id="{C68142B6-C0EA-4842-87D4-0DBA129B2FBA}"/>
              </a:ext>
            </a:extLst>
          </p:cNvPr>
          <p:cNvSpPr>
            <a:spLocks noGrp="1" noChangeArrowheads="1"/>
          </p:cNvSpPr>
          <p:nvPr>
            <p:ph type="body" idx="1"/>
          </p:nvPr>
        </p:nvSpPr>
        <p:spPr bwMode="black">
          <a:xfrm>
            <a:off x="920750" y="136525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1030" name="Rectangle 6">
            <a:extLst>
              <a:ext uri="{FF2B5EF4-FFF2-40B4-BE49-F238E27FC236}">
                <a16:creationId xmlns:a16="http://schemas.microsoft.com/office/drawing/2014/main" id="{3B0F375E-6A35-4769-97EF-878424860ECF}"/>
              </a:ext>
            </a:extLst>
          </p:cNvPr>
          <p:cNvSpPr>
            <a:spLocks noGrp="1" noChangeArrowheads="1"/>
          </p:cNvSpPr>
          <p:nvPr>
            <p:ph type="sldNum" sz="quarter" idx="4"/>
          </p:nvPr>
        </p:nvSpPr>
        <p:spPr bwMode="gray">
          <a:xfrm>
            <a:off x="11017250" y="6507163"/>
            <a:ext cx="1117600" cy="261937"/>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smtClean="0">
                <a:ea typeface="宋体" panose="02010600030101010101" pitchFamily="2" charset="-122"/>
              </a:defRPr>
            </a:lvl1pPr>
          </a:lstStyle>
          <a:p>
            <a:pPr>
              <a:defRPr/>
            </a:pPr>
            <a:fld id="{BBA0EB4C-6953-4261-9191-5677DBD026DC}" type="slidenum">
              <a:rPr lang="en-US" altLang="zh-CN"/>
              <a:pPr>
                <a:defRPr/>
              </a:pPr>
              <a:t>‹#›</a:t>
            </a:fld>
            <a:endParaRPr lang="en-US" altLang="zh-CN"/>
          </a:p>
        </p:txBody>
      </p:sp>
      <p:sp>
        <p:nvSpPr>
          <p:cNvPr id="1028" name="Rectangle 4">
            <a:extLst>
              <a:ext uri="{FF2B5EF4-FFF2-40B4-BE49-F238E27FC236}">
                <a16:creationId xmlns:a16="http://schemas.microsoft.com/office/drawing/2014/main" id="{23DD785E-1EF3-4813-AC7C-EA9C64DAFBCC}"/>
              </a:ext>
            </a:extLst>
          </p:cNvPr>
          <p:cNvSpPr>
            <a:spLocks noGrp="1" noChangeArrowheads="1"/>
          </p:cNvSpPr>
          <p:nvPr>
            <p:ph type="dt" sz="half" idx="2"/>
          </p:nvPr>
        </p:nvSpPr>
        <p:spPr bwMode="gray">
          <a:xfrm>
            <a:off x="508000" y="6505575"/>
            <a:ext cx="2540000" cy="26193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a:latin typeface="+mn-lt"/>
                <a:ea typeface="宋体" panose="02010600030101010101" pitchFamily="2" charset="-122"/>
              </a:defRPr>
            </a:lvl1pPr>
          </a:lstStyle>
          <a:p>
            <a:pPr>
              <a:defRPr/>
            </a:pPr>
            <a:endParaRPr lang="en-US" altLang="zh-CN"/>
          </a:p>
        </p:txBody>
      </p:sp>
      <p:sp>
        <p:nvSpPr>
          <p:cNvPr id="2055" name="Rectangle 2">
            <a:extLst>
              <a:ext uri="{FF2B5EF4-FFF2-40B4-BE49-F238E27FC236}">
                <a16:creationId xmlns:a16="http://schemas.microsoft.com/office/drawing/2014/main" id="{240E974B-A0CA-4CE6-BB24-89AD484394E1}"/>
              </a:ext>
            </a:extLst>
          </p:cNvPr>
          <p:cNvSpPr>
            <a:spLocks noGrp="1" noChangeArrowheads="1"/>
          </p:cNvSpPr>
          <p:nvPr>
            <p:ph type="title"/>
          </p:nvPr>
        </p:nvSpPr>
        <p:spPr bwMode="gray">
          <a:xfrm>
            <a:off x="1309688" y="147638"/>
            <a:ext cx="9448800" cy="487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endParaRPr lang="en-US" altLang="zh-CN" dirty="0"/>
          </a:p>
        </p:txBody>
      </p:sp>
    </p:spTree>
    <p:extLst>
      <p:ext uri="{BB962C8B-B14F-4D97-AF65-F5344CB8AC3E}">
        <p14:creationId xmlns:p14="http://schemas.microsoft.com/office/powerpoint/2010/main" val="33240251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hdr="0" ftr="0" dt="0"/>
  <p:txStyles>
    <p:title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46.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46.xml"/><Relationship Id="rId6" Type="http://schemas.openxmlformats.org/officeDocument/2006/relationships/image" Target="../media/image33.png"/><Relationship Id="rId5" Type="http://schemas.openxmlformats.org/officeDocument/2006/relationships/oleObject" Target="../embeddings/oleObject2.bin"/><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oleObject" Target="../embeddings/oleObject3.bin"/><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46.xml"/><Relationship Id="rId5" Type="http://schemas.openxmlformats.org/officeDocument/2006/relationships/image" Target="../media/image57.jpg"/><Relationship Id="rId4" Type="http://schemas.openxmlformats.org/officeDocument/2006/relationships/image" Target="../media/image5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6.xml"/></Relationships>
</file>

<file path=ppt/slides/_rels/slide6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4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 Id="rId4" Type="http://schemas.openxmlformats.org/officeDocument/2006/relationships/image" Target="../media/image70.jpeg"/></Relationships>
</file>

<file path=ppt/slides/_rels/slide6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12.xml"/><Relationship Id="rId4" Type="http://schemas.openxmlformats.org/officeDocument/2006/relationships/image" Target="../media/image7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4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gif"/><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84.jpg"/></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6.xml"/></Relationships>
</file>

<file path=ppt/slides/_rels/slide84.xml.rels><?xml version="1.0" encoding="UTF-8" standalone="yes"?>
<Relationships xmlns="http://schemas.openxmlformats.org/package/2006/relationships"><Relationship Id="rId8" Type="http://schemas.openxmlformats.org/officeDocument/2006/relationships/oleObject" Target="../embeddings/oleObject9.bin"/><Relationship Id="rId13" Type="http://schemas.openxmlformats.org/officeDocument/2006/relationships/oleObject" Target="../embeddings/oleObject14.bin"/><Relationship Id="rId3" Type="http://schemas.openxmlformats.org/officeDocument/2006/relationships/image" Target="../media/image86.png"/><Relationship Id="rId7" Type="http://schemas.openxmlformats.org/officeDocument/2006/relationships/oleObject" Target="../embeddings/oleObject8.bin"/><Relationship Id="rId12" Type="http://schemas.openxmlformats.org/officeDocument/2006/relationships/oleObject" Target="../embeddings/oleObject13.bin"/><Relationship Id="rId17" Type="http://schemas.openxmlformats.org/officeDocument/2006/relationships/oleObject" Target="../embeddings/oleObject18.bin"/><Relationship Id="rId2" Type="http://schemas.openxmlformats.org/officeDocument/2006/relationships/oleObject" Target="../embeddings/oleObject4.bin"/><Relationship Id="rId16" Type="http://schemas.openxmlformats.org/officeDocument/2006/relationships/oleObject" Target="../embeddings/oleObject17.bin"/><Relationship Id="rId1" Type="http://schemas.openxmlformats.org/officeDocument/2006/relationships/slideLayout" Target="../slideLayouts/slideLayout46.xml"/><Relationship Id="rId6" Type="http://schemas.openxmlformats.org/officeDocument/2006/relationships/oleObject" Target="../embeddings/oleObject7.bin"/><Relationship Id="rId11" Type="http://schemas.openxmlformats.org/officeDocument/2006/relationships/oleObject" Target="../embeddings/oleObject12.bin"/><Relationship Id="rId5" Type="http://schemas.openxmlformats.org/officeDocument/2006/relationships/oleObject" Target="../embeddings/oleObject6.bin"/><Relationship Id="rId15" Type="http://schemas.openxmlformats.org/officeDocument/2006/relationships/oleObject" Target="../embeddings/oleObject16.bin"/><Relationship Id="rId10" Type="http://schemas.openxmlformats.org/officeDocument/2006/relationships/oleObject" Target="../embeddings/oleObject11.bin"/><Relationship Id="rId4" Type="http://schemas.openxmlformats.org/officeDocument/2006/relationships/oleObject" Target="../embeddings/oleObject5.bin"/><Relationship Id="rId9" Type="http://schemas.openxmlformats.org/officeDocument/2006/relationships/oleObject" Target="../embeddings/oleObject10.bin"/><Relationship Id="rId14" Type="http://schemas.openxmlformats.org/officeDocument/2006/relationships/oleObject" Target="../embeddings/oleObject15.bin"/></Relationships>
</file>

<file path=ppt/slides/_rels/slide85.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eg"/><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a:extLst>
              <a:ext uri="{FF2B5EF4-FFF2-40B4-BE49-F238E27FC236}">
                <a16:creationId xmlns:a16="http://schemas.microsoft.com/office/drawing/2014/main" id="{FDB66164-28CA-4A42-A72B-736848AED1ED}"/>
              </a:ext>
            </a:extLst>
          </p:cNvPr>
          <p:cNvSpPr>
            <a:spLocks noGrp="1"/>
          </p:cNvSpPr>
          <p:nvPr>
            <p:ph type="subTitle" idx="1"/>
          </p:nvPr>
        </p:nvSpPr>
        <p:spPr>
          <a:xfrm>
            <a:off x="8747051" y="4733702"/>
            <a:ext cx="1569816" cy="759785"/>
          </a:xfrm>
        </p:spPr>
        <p:txBody>
          <a:bodyPr/>
          <a:lstStyle/>
          <a:p>
            <a:r>
              <a:rPr lang="zh-CN" altLang="en-US" dirty="0">
                <a:latin typeface="楷体" panose="02010609060101010101" pitchFamily="49" charset="-122"/>
                <a:ea typeface="楷体" panose="02010609060101010101" pitchFamily="49" charset="-122"/>
              </a:rPr>
              <a:t>闫菡</a:t>
            </a:r>
          </a:p>
        </p:txBody>
      </p:sp>
      <p:sp>
        <p:nvSpPr>
          <p:cNvPr id="2" name="标题 1">
            <a:extLst>
              <a:ext uri="{FF2B5EF4-FFF2-40B4-BE49-F238E27FC236}">
                <a16:creationId xmlns:a16="http://schemas.microsoft.com/office/drawing/2014/main" id="{BEE56F71-48F1-4C8D-8F93-50D62CD84A4B}"/>
              </a:ext>
            </a:extLst>
          </p:cNvPr>
          <p:cNvSpPr>
            <a:spLocks noGrp="1"/>
          </p:cNvSpPr>
          <p:nvPr>
            <p:ph type="ctrTitle"/>
          </p:nvPr>
        </p:nvSpPr>
        <p:spPr>
          <a:xfrm>
            <a:off x="7010400" y="1710288"/>
            <a:ext cx="5181600" cy="2262963"/>
          </a:xfrm>
        </p:spPr>
        <p:txBody>
          <a:bodyPr/>
          <a:lstStyle/>
          <a:p>
            <a:pPr>
              <a:lnSpc>
                <a:spcPct val="150000"/>
              </a:lnSpc>
            </a:pPr>
            <a:r>
              <a:rPr lang="zh-CN" altLang="en-US" dirty="0">
                <a:solidFill>
                  <a:schemeClr val="tx1"/>
                </a:solidFill>
              </a:rPr>
              <a:t>专题</a:t>
            </a:r>
            <a:r>
              <a:rPr lang="en-US" altLang="zh-CN" dirty="0">
                <a:solidFill>
                  <a:schemeClr val="tx1"/>
                </a:solidFill>
              </a:rPr>
              <a:t>2 </a:t>
            </a:r>
            <a:br>
              <a:rPr lang="en-US" altLang="zh-CN" dirty="0">
                <a:solidFill>
                  <a:schemeClr val="tx1"/>
                </a:solidFill>
              </a:rPr>
            </a:br>
            <a:r>
              <a:rPr lang="zh-CN" altLang="en-US" sz="6000" dirty="0">
                <a:solidFill>
                  <a:schemeClr val="tx1"/>
                </a:solidFill>
              </a:rPr>
              <a:t>细胞工程</a:t>
            </a:r>
            <a:endParaRPr lang="zh-CN" altLang="en-US" dirty="0">
              <a:solidFill>
                <a:schemeClr val="tx1"/>
              </a:solidFill>
            </a:endParaRPr>
          </a:p>
        </p:txBody>
      </p:sp>
      <p:pic>
        <p:nvPicPr>
          <p:cNvPr id="5" name="图片 4">
            <a:extLst>
              <a:ext uri="{FF2B5EF4-FFF2-40B4-BE49-F238E27FC236}">
                <a16:creationId xmlns:a16="http://schemas.microsoft.com/office/drawing/2014/main" id="{871FFCBF-5738-4FC9-BFA4-A9397CAE72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7521" y="6253938"/>
            <a:ext cx="2555776" cy="468676"/>
          </a:xfrm>
          <a:prstGeom prst="rect">
            <a:avLst/>
          </a:prstGeom>
        </p:spPr>
      </p:pic>
    </p:spTree>
    <p:extLst>
      <p:ext uri="{BB962C8B-B14F-4D97-AF65-F5344CB8AC3E}">
        <p14:creationId xmlns:p14="http://schemas.microsoft.com/office/powerpoint/2010/main" val="383078116"/>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0034DF35-01B0-4FFD-B42F-4D5456C084BD}"/>
              </a:ext>
            </a:extLst>
          </p:cNvPr>
          <p:cNvSpPr>
            <a:spLocks noGrp="1" noChangeArrowheads="1"/>
          </p:cNvSpPr>
          <p:nvPr>
            <p:ph type="title"/>
          </p:nvPr>
        </p:nvSpPr>
        <p:spPr/>
        <p:txBody>
          <a:bodyPr/>
          <a:lstStyle/>
          <a:p>
            <a:pPr eaLnBrk="1" hangingPunct="1"/>
            <a:r>
              <a:rPr lang="zh-CN" altLang="en-US" dirty="0"/>
              <a:t>细胞的全能性</a:t>
            </a:r>
          </a:p>
        </p:txBody>
      </p:sp>
      <p:grpSp>
        <p:nvGrpSpPr>
          <p:cNvPr id="2" name="Group 12">
            <a:extLst>
              <a:ext uri="{FF2B5EF4-FFF2-40B4-BE49-F238E27FC236}">
                <a16:creationId xmlns:a16="http://schemas.microsoft.com/office/drawing/2014/main" id="{E9AD8796-A7B8-4E82-89DE-D17E6EACBDA4}"/>
              </a:ext>
            </a:extLst>
          </p:cNvPr>
          <p:cNvGrpSpPr>
            <a:grpSpLocks/>
          </p:cNvGrpSpPr>
          <p:nvPr/>
        </p:nvGrpSpPr>
        <p:grpSpPr bwMode="auto">
          <a:xfrm>
            <a:off x="1485089" y="1263464"/>
            <a:ext cx="9221821" cy="2800892"/>
            <a:chOff x="703" y="663"/>
            <a:chExt cx="4173" cy="1349"/>
          </a:xfrm>
        </p:grpSpPr>
        <p:sp>
          <p:nvSpPr>
            <p:cNvPr id="19462" name="AutoShape 11">
              <a:extLst>
                <a:ext uri="{FF2B5EF4-FFF2-40B4-BE49-F238E27FC236}">
                  <a16:creationId xmlns:a16="http://schemas.microsoft.com/office/drawing/2014/main" id="{A6C24D04-1C79-464B-81DC-9A8B7ED07F2D}"/>
                </a:ext>
              </a:extLst>
            </p:cNvPr>
            <p:cNvSpPr>
              <a:spLocks noChangeArrowheads="1"/>
            </p:cNvSpPr>
            <p:nvPr/>
          </p:nvSpPr>
          <p:spPr bwMode="auto">
            <a:xfrm>
              <a:off x="703" y="663"/>
              <a:ext cx="4173" cy="1179"/>
            </a:xfrm>
            <a:prstGeom prst="roundRect">
              <a:avLst>
                <a:gd name="adj" fmla="val 16667"/>
              </a:avLst>
            </a:prstGeom>
            <a:ln w="28575">
              <a:solidFill>
                <a:schemeClr val="accent6">
                  <a:lumMod val="60000"/>
                  <a:lumOff val="40000"/>
                </a:schemeClr>
              </a:solidFill>
              <a:prstDash val="sysDash"/>
              <a:headEnd/>
              <a:tailEnd/>
            </a:ln>
          </p:spPr>
          <p:style>
            <a:lnRef idx="2">
              <a:schemeClr val="accent6"/>
            </a:lnRef>
            <a:fillRef idx="1">
              <a:schemeClr val="lt1"/>
            </a:fillRef>
            <a:effectRef idx="0">
              <a:schemeClr val="accent6"/>
            </a:effectRef>
            <a:fontRef idx="minor">
              <a:schemeClr val="dk1"/>
            </a:fontRef>
          </p:style>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3200">
                <a:latin typeface="微软雅黑" panose="020B0503020204020204" pitchFamily="34" charset="-122"/>
                <a:ea typeface="微软雅黑" panose="020B0503020204020204" pitchFamily="34" charset="-122"/>
              </a:endParaRPr>
            </a:p>
          </p:txBody>
        </p:sp>
        <p:sp>
          <p:nvSpPr>
            <p:cNvPr id="19463" name="Text Box 9">
              <a:extLst>
                <a:ext uri="{FF2B5EF4-FFF2-40B4-BE49-F238E27FC236}">
                  <a16:creationId xmlns:a16="http://schemas.microsoft.com/office/drawing/2014/main" id="{2542F505-84B0-4AD3-B9EE-B2D0666193AD}"/>
                </a:ext>
              </a:extLst>
            </p:cNvPr>
            <p:cNvSpPr txBox="1">
              <a:spLocks noChangeArrowheads="1"/>
            </p:cNvSpPr>
            <p:nvPr/>
          </p:nvSpPr>
          <p:spPr bwMode="auto">
            <a:xfrm>
              <a:off x="947" y="782"/>
              <a:ext cx="3810" cy="123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b="1" dirty="0">
                  <a:solidFill>
                    <a:srgbClr val="CC0000"/>
                  </a:solidFill>
                  <a:latin typeface="微软雅黑" panose="020B0503020204020204" pitchFamily="34" charset="-122"/>
                  <a:ea typeface="微软雅黑" panose="020B0503020204020204" pitchFamily="34" charset="-122"/>
                </a:rPr>
                <a:t>1</a:t>
              </a:r>
              <a:r>
                <a:rPr lang="zh-CN" altLang="en-US" sz="3200" b="1" dirty="0">
                  <a:solidFill>
                    <a:srgbClr val="CC0000"/>
                  </a:solidFill>
                  <a:latin typeface="微软雅黑" panose="020B0503020204020204" pitchFamily="34" charset="-122"/>
                  <a:ea typeface="微软雅黑" panose="020B0503020204020204" pitchFamily="34" charset="-122"/>
                </a:rPr>
                <a:t>）受精卵 ＞ 生殖细胞 ＞ 体细胞</a:t>
              </a:r>
            </a:p>
            <a:p>
              <a:pPr eaLnBrk="1" hangingPunct="1">
                <a:spcBef>
                  <a:spcPct val="50000"/>
                </a:spcBef>
              </a:pPr>
              <a:r>
                <a:rPr lang="zh-CN" altLang="en-US" sz="3200" b="1" dirty="0">
                  <a:solidFill>
                    <a:srgbClr val="CC0000"/>
                  </a:solidFill>
                  <a:latin typeface="微软雅黑" panose="020B0503020204020204" pitchFamily="34" charset="-122"/>
                  <a:ea typeface="微软雅黑" panose="020B0503020204020204" pitchFamily="34" charset="-122"/>
                </a:rPr>
                <a:t>                （尤其是卵细胞）</a:t>
              </a:r>
            </a:p>
            <a:p>
              <a:pPr eaLnBrk="1" hangingPunct="1">
                <a:spcBef>
                  <a:spcPct val="50000"/>
                </a:spcBef>
              </a:pPr>
              <a:r>
                <a:rPr lang="en-US" altLang="zh-CN" sz="3200" b="1" dirty="0">
                  <a:solidFill>
                    <a:srgbClr val="CC0000"/>
                  </a:solidFill>
                  <a:latin typeface="微软雅黑" panose="020B0503020204020204" pitchFamily="34" charset="-122"/>
                  <a:ea typeface="微软雅黑" panose="020B0503020204020204" pitchFamily="34" charset="-122"/>
                </a:rPr>
                <a:t>2</a:t>
              </a:r>
              <a:r>
                <a:rPr lang="zh-CN" altLang="en-US" sz="3200" b="1" dirty="0">
                  <a:solidFill>
                    <a:srgbClr val="CC0000"/>
                  </a:solidFill>
                  <a:latin typeface="微软雅黑" panose="020B0503020204020204" pitchFamily="34" charset="-122"/>
                  <a:ea typeface="微软雅黑" panose="020B0503020204020204" pitchFamily="34" charset="-122"/>
                </a:rPr>
                <a:t>）植物细胞全能性一般比动物细胞强</a:t>
              </a:r>
            </a:p>
          </p:txBody>
        </p:sp>
      </p:grpSp>
      <p:sp>
        <p:nvSpPr>
          <p:cNvPr id="52237" name="Text Box 13">
            <a:extLst>
              <a:ext uri="{FF2B5EF4-FFF2-40B4-BE49-F238E27FC236}">
                <a16:creationId xmlns:a16="http://schemas.microsoft.com/office/drawing/2014/main" id="{A5FAB47C-94D2-46E9-A856-16D336256067}"/>
              </a:ext>
            </a:extLst>
          </p:cNvPr>
          <p:cNvSpPr txBox="1">
            <a:spLocks noChangeArrowheads="1"/>
          </p:cNvSpPr>
          <p:nvPr/>
        </p:nvSpPr>
        <p:spPr bwMode="auto">
          <a:xfrm>
            <a:off x="1797861" y="4077223"/>
            <a:ext cx="6985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solidFill>
                  <a:srgbClr val="000000"/>
                </a:solidFill>
                <a:latin typeface="微软雅黑" panose="020B0503020204020204" pitchFamily="34" charset="-122"/>
                <a:ea typeface="微软雅黑" panose="020B0503020204020204" pitchFamily="34" charset="-122"/>
              </a:rPr>
              <a:t>细胞的全能性大小与分化程度有关</a:t>
            </a:r>
            <a:r>
              <a:rPr kumimoji="0" lang="en-US" altLang="zh-CN" sz="3200" b="1" dirty="0">
                <a:solidFill>
                  <a:srgbClr val="000000"/>
                </a:solidFill>
                <a:latin typeface="微软雅黑" panose="020B0503020204020204" pitchFamily="34" charset="-122"/>
                <a:ea typeface="微软雅黑" panose="020B0503020204020204" pitchFamily="34" charset="-122"/>
              </a:rPr>
              <a:t>:</a:t>
            </a:r>
          </a:p>
        </p:txBody>
      </p:sp>
      <p:sp>
        <p:nvSpPr>
          <p:cNvPr id="52239" name="Text Box 15">
            <a:extLst>
              <a:ext uri="{FF2B5EF4-FFF2-40B4-BE49-F238E27FC236}">
                <a16:creationId xmlns:a16="http://schemas.microsoft.com/office/drawing/2014/main" id="{4BAF53E8-CD87-4A3F-B316-6824DC2449B1}"/>
              </a:ext>
            </a:extLst>
          </p:cNvPr>
          <p:cNvSpPr txBox="1">
            <a:spLocks noChangeArrowheads="1"/>
          </p:cNvSpPr>
          <p:nvPr/>
        </p:nvSpPr>
        <p:spPr bwMode="auto">
          <a:xfrm>
            <a:off x="2521120" y="5015098"/>
            <a:ext cx="63407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solidFill>
                  <a:srgbClr val="C00000"/>
                </a:solidFill>
                <a:latin typeface="微软雅黑" panose="020B0503020204020204" pitchFamily="34" charset="-122"/>
                <a:ea typeface="微软雅黑" panose="020B0503020204020204" pitchFamily="34" charset="-122"/>
              </a:rPr>
              <a:t>分化程度越低，全能性越大</a:t>
            </a:r>
          </a:p>
        </p:txBody>
      </p:sp>
      <p:sp>
        <p:nvSpPr>
          <p:cNvPr id="3" name="灯片编号占位符 2">
            <a:extLst>
              <a:ext uri="{FF2B5EF4-FFF2-40B4-BE49-F238E27FC236}">
                <a16:creationId xmlns:a16="http://schemas.microsoft.com/office/drawing/2014/main" id="{CB1A42E4-4DA7-4930-A2CE-8D4EA9F6DA32}"/>
              </a:ext>
            </a:extLst>
          </p:cNvPr>
          <p:cNvSpPr>
            <a:spLocks noGrp="1"/>
          </p:cNvSpPr>
          <p:nvPr>
            <p:ph type="sldNum" sz="quarter" idx="10"/>
          </p:nvPr>
        </p:nvSpPr>
        <p:spPr/>
        <p:txBody>
          <a:bodyPr/>
          <a:lstStyle/>
          <a:p>
            <a:pPr>
              <a:defRPr/>
            </a:pPr>
            <a:fld id="{322E2876-3440-44F1-BF19-68575476F43C}" type="slidenum">
              <a:rPr lang="en-US" altLang="zh-CN" smtClean="0"/>
              <a:pPr>
                <a:defRPr/>
              </a:pPr>
              <a:t>10</a:t>
            </a:fld>
            <a:endParaRPr lang="en-US" altLang="zh-C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a:extLst>
              <a:ext uri="{FF2B5EF4-FFF2-40B4-BE49-F238E27FC236}">
                <a16:creationId xmlns:a16="http://schemas.microsoft.com/office/drawing/2014/main" id="{6DDD442F-10C4-4C1E-AF8F-1A920718049D}"/>
              </a:ext>
            </a:extLst>
          </p:cNvPr>
          <p:cNvSpPr>
            <a:spLocks noGrp="1" noChangeArrowheads="1"/>
          </p:cNvSpPr>
          <p:nvPr>
            <p:ph type="title"/>
          </p:nvPr>
        </p:nvSpPr>
        <p:spPr/>
        <p:txBody>
          <a:bodyPr/>
          <a:lstStyle/>
          <a:p>
            <a:pPr eaLnBrk="1" hangingPunct="1"/>
            <a:r>
              <a:rPr lang="en-US" altLang="zh-CN" dirty="0"/>
              <a:t>2. </a:t>
            </a:r>
            <a:r>
              <a:rPr lang="zh-CN" altLang="en-US" dirty="0"/>
              <a:t>植物组织培养</a:t>
            </a:r>
          </a:p>
        </p:txBody>
      </p:sp>
      <p:sp>
        <p:nvSpPr>
          <p:cNvPr id="53252" name="Line 4">
            <a:extLst>
              <a:ext uri="{FF2B5EF4-FFF2-40B4-BE49-F238E27FC236}">
                <a16:creationId xmlns:a16="http://schemas.microsoft.com/office/drawing/2014/main" id="{9600CE60-7BD4-4EAC-B7CE-987A336288BC}"/>
              </a:ext>
            </a:extLst>
          </p:cNvPr>
          <p:cNvSpPr>
            <a:spLocks noChangeShapeType="1"/>
          </p:cNvSpPr>
          <p:nvPr/>
        </p:nvSpPr>
        <p:spPr bwMode="auto">
          <a:xfrm>
            <a:off x="3574312" y="1702982"/>
            <a:ext cx="0" cy="60960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微软雅黑" panose="020B0503020204020204" pitchFamily="34" charset="-122"/>
              <a:ea typeface="微软雅黑" panose="020B0503020204020204" pitchFamily="34" charset="-122"/>
            </a:endParaRPr>
          </a:p>
        </p:txBody>
      </p:sp>
      <p:sp>
        <p:nvSpPr>
          <p:cNvPr id="53253" name="Line 5">
            <a:extLst>
              <a:ext uri="{FF2B5EF4-FFF2-40B4-BE49-F238E27FC236}">
                <a16:creationId xmlns:a16="http://schemas.microsoft.com/office/drawing/2014/main" id="{958BD43C-F373-459D-BFB0-1E42EAA8D142}"/>
              </a:ext>
            </a:extLst>
          </p:cNvPr>
          <p:cNvSpPr>
            <a:spLocks noChangeShapeType="1"/>
          </p:cNvSpPr>
          <p:nvPr/>
        </p:nvSpPr>
        <p:spPr bwMode="auto">
          <a:xfrm>
            <a:off x="3574312" y="2845982"/>
            <a:ext cx="0" cy="99060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微软雅黑" panose="020B0503020204020204" pitchFamily="34" charset="-122"/>
              <a:ea typeface="微软雅黑" panose="020B0503020204020204" pitchFamily="34" charset="-122"/>
            </a:endParaRPr>
          </a:p>
        </p:txBody>
      </p:sp>
      <p:sp>
        <p:nvSpPr>
          <p:cNvPr id="53254" name="Line 6">
            <a:extLst>
              <a:ext uri="{FF2B5EF4-FFF2-40B4-BE49-F238E27FC236}">
                <a16:creationId xmlns:a16="http://schemas.microsoft.com/office/drawing/2014/main" id="{46338E46-A826-4346-8560-738637748A50}"/>
              </a:ext>
            </a:extLst>
          </p:cNvPr>
          <p:cNvSpPr>
            <a:spLocks noChangeShapeType="1"/>
          </p:cNvSpPr>
          <p:nvPr/>
        </p:nvSpPr>
        <p:spPr bwMode="auto">
          <a:xfrm>
            <a:off x="3574312" y="4446182"/>
            <a:ext cx="0" cy="60960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微软雅黑" panose="020B0503020204020204" pitchFamily="34" charset="-122"/>
              <a:ea typeface="微软雅黑" panose="020B0503020204020204" pitchFamily="34" charset="-122"/>
            </a:endParaRPr>
          </a:p>
        </p:txBody>
      </p:sp>
      <p:sp>
        <p:nvSpPr>
          <p:cNvPr id="53258" name="Rectangle 10">
            <a:extLst>
              <a:ext uri="{FF2B5EF4-FFF2-40B4-BE49-F238E27FC236}">
                <a16:creationId xmlns:a16="http://schemas.microsoft.com/office/drawing/2014/main" id="{CD86F228-1A87-4188-B3AC-8442D1682AEA}"/>
              </a:ext>
            </a:extLst>
          </p:cNvPr>
          <p:cNvSpPr>
            <a:spLocks noChangeArrowheads="1"/>
          </p:cNvSpPr>
          <p:nvPr/>
        </p:nvSpPr>
        <p:spPr bwMode="auto">
          <a:xfrm>
            <a:off x="2539262" y="1115608"/>
            <a:ext cx="5022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solidFill>
                  <a:srgbClr val="CC0000"/>
                </a:solidFill>
                <a:latin typeface="微软雅黑" panose="020B0503020204020204" pitchFamily="34" charset="-122"/>
                <a:ea typeface="微软雅黑" panose="020B0503020204020204" pitchFamily="34" charset="-122"/>
              </a:rPr>
              <a:t>离体的植物器官、组织或细胞</a:t>
            </a:r>
          </a:p>
        </p:txBody>
      </p:sp>
      <p:sp>
        <p:nvSpPr>
          <p:cNvPr id="53259" name="Rectangle 11">
            <a:extLst>
              <a:ext uri="{FF2B5EF4-FFF2-40B4-BE49-F238E27FC236}">
                <a16:creationId xmlns:a16="http://schemas.microsoft.com/office/drawing/2014/main" id="{1EBD396B-3318-4714-BB69-8404CD99DFE7}"/>
              </a:ext>
            </a:extLst>
          </p:cNvPr>
          <p:cNvSpPr>
            <a:spLocks noChangeArrowheads="1"/>
          </p:cNvSpPr>
          <p:nvPr/>
        </p:nvSpPr>
        <p:spPr bwMode="auto">
          <a:xfrm>
            <a:off x="3687026" y="1779182"/>
            <a:ext cx="32784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400" b="1" dirty="0">
                <a:solidFill>
                  <a:srgbClr val="003399"/>
                </a:solidFill>
                <a:latin typeface="微软雅黑" panose="020B0503020204020204" pitchFamily="34" charset="-122"/>
                <a:ea typeface="微软雅黑" panose="020B0503020204020204" pitchFamily="34" charset="-122"/>
              </a:rPr>
              <a:t>脱分化（又叫去分化）</a:t>
            </a:r>
          </a:p>
        </p:txBody>
      </p:sp>
      <p:sp>
        <p:nvSpPr>
          <p:cNvPr id="53260" name="Rectangle 12">
            <a:extLst>
              <a:ext uri="{FF2B5EF4-FFF2-40B4-BE49-F238E27FC236}">
                <a16:creationId xmlns:a16="http://schemas.microsoft.com/office/drawing/2014/main" id="{36B72956-8065-4E83-B7E0-2913148C00DA}"/>
              </a:ext>
            </a:extLst>
          </p:cNvPr>
          <p:cNvSpPr>
            <a:spLocks noChangeArrowheads="1"/>
          </p:cNvSpPr>
          <p:nvPr/>
        </p:nvSpPr>
        <p:spPr bwMode="auto">
          <a:xfrm>
            <a:off x="2810726" y="2282420"/>
            <a:ext cx="18001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431925" indent="-1431925"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solidFill>
                  <a:srgbClr val="CC0000"/>
                </a:solidFill>
                <a:latin typeface="微软雅黑" panose="020B0503020204020204" pitchFamily="34" charset="-122"/>
                <a:ea typeface="微软雅黑" panose="020B0503020204020204" pitchFamily="34" charset="-122"/>
              </a:rPr>
              <a:t>愈伤组织</a:t>
            </a:r>
            <a:endParaRPr lang="zh-CN" altLang="en-US" sz="1800" b="1" dirty="0">
              <a:solidFill>
                <a:srgbClr val="222222"/>
              </a:solidFill>
              <a:latin typeface="微软雅黑" panose="020B0503020204020204" pitchFamily="34" charset="-122"/>
              <a:ea typeface="微软雅黑" panose="020B0503020204020204" pitchFamily="34" charset="-122"/>
            </a:endParaRPr>
          </a:p>
        </p:txBody>
      </p:sp>
      <p:sp>
        <p:nvSpPr>
          <p:cNvPr id="53261" name="Rectangle 13">
            <a:extLst>
              <a:ext uri="{FF2B5EF4-FFF2-40B4-BE49-F238E27FC236}">
                <a16:creationId xmlns:a16="http://schemas.microsoft.com/office/drawing/2014/main" id="{6D265427-212E-4C70-A3DE-F686C62B0375}"/>
              </a:ext>
            </a:extLst>
          </p:cNvPr>
          <p:cNvSpPr>
            <a:spLocks noChangeArrowheads="1"/>
          </p:cNvSpPr>
          <p:nvPr/>
        </p:nvSpPr>
        <p:spPr bwMode="auto">
          <a:xfrm>
            <a:off x="3617969" y="3151229"/>
            <a:ext cx="14398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400" b="1" dirty="0">
                <a:solidFill>
                  <a:srgbClr val="003399"/>
                </a:solidFill>
                <a:latin typeface="微软雅黑" panose="020B0503020204020204" pitchFamily="34" charset="-122"/>
                <a:ea typeface="微软雅黑" panose="020B0503020204020204" pitchFamily="34" charset="-122"/>
              </a:rPr>
              <a:t>再分化</a:t>
            </a:r>
          </a:p>
        </p:txBody>
      </p:sp>
      <p:sp>
        <p:nvSpPr>
          <p:cNvPr id="53262" name="Rectangle 14">
            <a:extLst>
              <a:ext uri="{FF2B5EF4-FFF2-40B4-BE49-F238E27FC236}">
                <a16:creationId xmlns:a16="http://schemas.microsoft.com/office/drawing/2014/main" id="{1075C749-0D08-42BE-B47A-20110AB27FB2}"/>
              </a:ext>
            </a:extLst>
          </p:cNvPr>
          <p:cNvSpPr>
            <a:spLocks noChangeArrowheads="1"/>
          </p:cNvSpPr>
          <p:nvPr/>
        </p:nvSpPr>
        <p:spPr bwMode="auto">
          <a:xfrm>
            <a:off x="2666262" y="3850870"/>
            <a:ext cx="25923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solidFill>
                  <a:srgbClr val="CC0000"/>
                </a:solidFill>
                <a:latin typeface="微软雅黑" panose="020B0503020204020204" pitchFamily="34" charset="-122"/>
                <a:ea typeface="微软雅黑" panose="020B0503020204020204" pitchFamily="34" charset="-122"/>
              </a:rPr>
              <a:t>根或芽等器官</a:t>
            </a:r>
          </a:p>
        </p:txBody>
      </p:sp>
      <p:sp>
        <p:nvSpPr>
          <p:cNvPr id="53263" name="Rectangle 15">
            <a:extLst>
              <a:ext uri="{FF2B5EF4-FFF2-40B4-BE49-F238E27FC236}">
                <a16:creationId xmlns:a16="http://schemas.microsoft.com/office/drawing/2014/main" id="{17EC74EB-ADF2-4888-AC7F-2A7FB18B5581}"/>
              </a:ext>
            </a:extLst>
          </p:cNvPr>
          <p:cNvSpPr>
            <a:spLocks noChangeArrowheads="1"/>
          </p:cNvSpPr>
          <p:nvPr/>
        </p:nvSpPr>
        <p:spPr bwMode="auto">
          <a:xfrm>
            <a:off x="3098063" y="5019270"/>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a:solidFill>
                  <a:srgbClr val="CC0000"/>
                </a:solidFill>
                <a:latin typeface="微软雅黑" panose="020B0503020204020204" pitchFamily="34" charset="-122"/>
                <a:ea typeface="微软雅黑" panose="020B0503020204020204" pitchFamily="34" charset="-122"/>
              </a:rPr>
              <a:t>植物体</a:t>
            </a:r>
          </a:p>
        </p:txBody>
      </p:sp>
      <p:sp>
        <p:nvSpPr>
          <p:cNvPr id="53271" name="AutoShape 23">
            <a:extLst>
              <a:ext uri="{FF2B5EF4-FFF2-40B4-BE49-F238E27FC236}">
                <a16:creationId xmlns:a16="http://schemas.microsoft.com/office/drawing/2014/main" id="{0466153F-F6F5-4201-B754-BC618705E176}"/>
              </a:ext>
            </a:extLst>
          </p:cNvPr>
          <p:cNvSpPr>
            <a:spLocks noChangeArrowheads="1"/>
          </p:cNvSpPr>
          <p:nvPr/>
        </p:nvSpPr>
        <p:spPr bwMode="auto">
          <a:xfrm>
            <a:off x="7581091" y="1303026"/>
            <a:ext cx="4304157" cy="1194642"/>
          </a:xfrm>
          <a:prstGeom prst="wedgeRoundRectCallout">
            <a:avLst>
              <a:gd name="adj1" fmla="val -71978"/>
              <a:gd name="adj2" fmla="val 34877"/>
              <a:gd name="adj3" fmla="val 16667"/>
            </a:avLst>
          </a:prstGeom>
          <a:ln>
            <a:headEnd/>
            <a:tailEnd/>
          </a:ln>
        </p:spPr>
        <p:style>
          <a:lnRef idx="0">
            <a:schemeClr val="accent1"/>
          </a:lnRef>
          <a:fillRef idx="3">
            <a:schemeClr val="accent1"/>
          </a:fillRef>
          <a:effectRef idx="3">
            <a:schemeClr val="accent1"/>
          </a:effectRef>
          <a:fontRef idx="minor">
            <a:schemeClr val="lt1"/>
          </a:fontRef>
        </p:style>
        <p:txBody>
          <a:bodyPr lIns="18000" tIns="10800" rIns="18000" bIns="10800"/>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dirty="0">
                <a:latin typeface="黑体" panose="02010609060101010101" pitchFamily="49" charset="-122"/>
                <a:ea typeface="黑体" panose="02010609060101010101" pitchFamily="49" charset="-122"/>
              </a:rPr>
              <a:t>已经</a:t>
            </a:r>
            <a:r>
              <a:rPr lang="zh-CN" altLang="en-US" b="1" dirty="0">
                <a:solidFill>
                  <a:srgbClr val="FF0000"/>
                </a:solidFill>
                <a:latin typeface="黑体" panose="02010609060101010101" pitchFamily="49" charset="-122"/>
                <a:ea typeface="黑体" panose="02010609060101010101" pitchFamily="49" charset="-122"/>
              </a:rPr>
              <a:t>高度分化</a:t>
            </a:r>
            <a:r>
              <a:rPr lang="zh-CN" altLang="en-US" b="1" dirty="0">
                <a:latin typeface="黑体" panose="02010609060101010101" pitchFamily="49" charset="-122"/>
                <a:ea typeface="黑体" panose="02010609060101010101" pitchFamily="49" charset="-122"/>
              </a:rPr>
              <a:t>的植物细胞经诱导后逐渐失去原来的结构和功能，转变成</a:t>
            </a:r>
            <a:r>
              <a:rPr lang="zh-CN" altLang="en-US" b="1" dirty="0">
                <a:solidFill>
                  <a:srgbClr val="FF0000"/>
                </a:solidFill>
                <a:latin typeface="黑体" panose="02010609060101010101" pitchFamily="49" charset="-122"/>
                <a:ea typeface="黑体" panose="02010609060101010101" pitchFamily="49" charset="-122"/>
              </a:rPr>
              <a:t>未分化</a:t>
            </a:r>
            <a:r>
              <a:rPr lang="zh-CN" altLang="en-US" b="1" dirty="0">
                <a:latin typeface="黑体" panose="02010609060101010101" pitchFamily="49" charset="-122"/>
                <a:ea typeface="黑体" panose="02010609060101010101" pitchFamily="49" charset="-122"/>
              </a:rPr>
              <a:t>细胞的过程，即形成愈伤组织。</a:t>
            </a:r>
          </a:p>
        </p:txBody>
      </p:sp>
      <p:sp>
        <p:nvSpPr>
          <p:cNvPr id="53272" name="AutoShape 24">
            <a:extLst>
              <a:ext uri="{FF2B5EF4-FFF2-40B4-BE49-F238E27FC236}">
                <a16:creationId xmlns:a16="http://schemas.microsoft.com/office/drawing/2014/main" id="{0CF2A0E1-A152-4776-8DB7-3B4443F82DDF}"/>
              </a:ext>
            </a:extLst>
          </p:cNvPr>
          <p:cNvSpPr>
            <a:spLocks noChangeArrowheads="1"/>
          </p:cNvSpPr>
          <p:nvPr/>
        </p:nvSpPr>
        <p:spPr bwMode="auto">
          <a:xfrm>
            <a:off x="5416825" y="2826267"/>
            <a:ext cx="3057198" cy="806483"/>
          </a:xfrm>
          <a:prstGeom prst="wedgeRoundRectCallout">
            <a:avLst>
              <a:gd name="adj1" fmla="val -73911"/>
              <a:gd name="adj2" fmla="val 19400"/>
              <a:gd name="adj3" fmla="val 16667"/>
            </a:avLst>
          </a:prstGeom>
          <a:ln>
            <a:headEnd/>
            <a:tailEnd/>
          </a:ln>
        </p:spPr>
        <p:style>
          <a:lnRef idx="0">
            <a:schemeClr val="accent1"/>
          </a:lnRef>
          <a:fillRef idx="3">
            <a:schemeClr val="accent1"/>
          </a:fillRef>
          <a:effectRef idx="3">
            <a:schemeClr val="accent1"/>
          </a:effectRef>
          <a:fontRef idx="minor">
            <a:schemeClr val="lt1"/>
          </a:fontRef>
        </p:style>
        <p:txBody>
          <a:bodyPr lIns="18000" tIns="10800" rIns="18000" bIns="10800"/>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2400" b="1" dirty="0">
                <a:latin typeface="黑体" panose="02010609060101010101" pitchFamily="49" charset="-122"/>
                <a:ea typeface="黑体" panose="02010609060101010101" pitchFamily="49" charset="-122"/>
              </a:rPr>
              <a:t>愈伤组织</a:t>
            </a:r>
            <a:r>
              <a:rPr lang="zh-CN" altLang="en-US" sz="2400" b="1" dirty="0">
                <a:solidFill>
                  <a:srgbClr val="FF0000"/>
                </a:solidFill>
                <a:latin typeface="黑体" panose="02010609060101010101" pitchFamily="49" charset="-122"/>
                <a:ea typeface="黑体" panose="02010609060101010101" pitchFamily="49" charset="-122"/>
              </a:rPr>
              <a:t>重新分化</a:t>
            </a:r>
            <a:r>
              <a:rPr lang="zh-CN" altLang="en-US" sz="2400" b="1" dirty="0">
                <a:latin typeface="黑体" panose="02010609060101010101" pitchFamily="49" charset="-122"/>
                <a:ea typeface="黑体" panose="02010609060101010101" pitchFamily="49" charset="-122"/>
              </a:rPr>
              <a:t>成根或芽等器官的过程</a:t>
            </a:r>
          </a:p>
        </p:txBody>
      </p:sp>
      <p:sp>
        <p:nvSpPr>
          <p:cNvPr id="2" name="文本框 1">
            <a:extLst>
              <a:ext uri="{FF2B5EF4-FFF2-40B4-BE49-F238E27FC236}">
                <a16:creationId xmlns:a16="http://schemas.microsoft.com/office/drawing/2014/main" id="{0EFF48B0-D8F0-40A2-AA53-B0EDFD6A2231}"/>
              </a:ext>
            </a:extLst>
          </p:cNvPr>
          <p:cNvSpPr txBox="1"/>
          <p:nvPr/>
        </p:nvSpPr>
        <p:spPr>
          <a:xfrm>
            <a:off x="589481" y="968113"/>
            <a:ext cx="2277028" cy="523220"/>
          </a:xfrm>
          <a:prstGeom prst="rect">
            <a:avLst/>
          </a:prstGeom>
          <a:noFill/>
        </p:spPr>
        <p:txBody>
          <a:bodyPr wrap="square" rtlCol="0">
            <a:spAutoFit/>
          </a:bodyPr>
          <a:lstStyle/>
          <a:p>
            <a:pPr marL="342900" indent="-342900">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步骤：</a:t>
            </a:r>
          </a:p>
        </p:txBody>
      </p:sp>
      <p:grpSp>
        <p:nvGrpSpPr>
          <p:cNvPr id="4" name="组合 3">
            <a:extLst>
              <a:ext uri="{FF2B5EF4-FFF2-40B4-BE49-F238E27FC236}">
                <a16:creationId xmlns:a16="http://schemas.microsoft.com/office/drawing/2014/main" id="{1033FAD0-45CE-45C5-8CB9-F8068E8F0B0A}"/>
              </a:ext>
            </a:extLst>
          </p:cNvPr>
          <p:cNvGrpSpPr/>
          <p:nvPr/>
        </p:nvGrpSpPr>
        <p:grpSpPr>
          <a:xfrm>
            <a:off x="8747646" y="2506841"/>
            <a:ext cx="2353614" cy="2087014"/>
            <a:chOff x="8216508" y="1948522"/>
            <a:chExt cx="2353614" cy="2087014"/>
          </a:xfrm>
        </p:grpSpPr>
        <p:pic>
          <p:nvPicPr>
            <p:cNvPr id="53274" name="Picture 26" descr="000104f02a">
              <a:extLst>
                <a:ext uri="{FF2B5EF4-FFF2-40B4-BE49-F238E27FC236}">
                  <a16:creationId xmlns:a16="http://schemas.microsoft.com/office/drawing/2014/main" id="{21B724E7-A603-48E0-8DD8-643D18056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6508" y="1948522"/>
              <a:ext cx="223202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a:extLst>
                <a:ext uri="{FF2B5EF4-FFF2-40B4-BE49-F238E27FC236}">
                  <a16:creationId xmlns:a16="http://schemas.microsoft.com/office/drawing/2014/main" id="{26FF9140-2007-406D-AF56-78938E9C9437}"/>
                </a:ext>
              </a:extLst>
            </p:cNvPr>
            <p:cNvSpPr txBox="1"/>
            <p:nvPr/>
          </p:nvSpPr>
          <p:spPr>
            <a:xfrm>
              <a:off x="9255035" y="3666204"/>
              <a:ext cx="1315087" cy="369332"/>
            </a:xfrm>
            <a:prstGeom prst="rect">
              <a:avLst/>
            </a:prstGeom>
            <a:noFill/>
          </p:spPr>
          <p:txBody>
            <a:bodyPr wrap="square" rtlCol="0">
              <a:spAutoFit/>
            </a:bodyPr>
            <a:lstStyle/>
            <a:p>
              <a:pPr algn="ctr"/>
              <a:r>
                <a:rPr lang="zh-CN" altLang="en-US" dirty="0">
                  <a:latin typeface="黑体" panose="02010609060101010101" pitchFamily="49" charset="-122"/>
                  <a:ea typeface="黑体" panose="02010609060101010101" pitchFamily="49" charset="-122"/>
                </a:rPr>
                <a:t>愈伤组织</a:t>
              </a:r>
            </a:p>
          </p:txBody>
        </p:sp>
      </p:grpSp>
      <p:grpSp>
        <p:nvGrpSpPr>
          <p:cNvPr id="5" name="组合 4">
            <a:extLst>
              <a:ext uri="{FF2B5EF4-FFF2-40B4-BE49-F238E27FC236}">
                <a16:creationId xmlns:a16="http://schemas.microsoft.com/office/drawing/2014/main" id="{9C5C79A0-85DB-41F2-B04B-A3A00E590FF7}"/>
              </a:ext>
            </a:extLst>
          </p:cNvPr>
          <p:cNvGrpSpPr/>
          <p:nvPr/>
        </p:nvGrpSpPr>
        <p:grpSpPr>
          <a:xfrm>
            <a:off x="5143776" y="4050684"/>
            <a:ext cx="2996395" cy="2384178"/>
            <a:chOff x="8281543" y="4202304"/>
            <a:chExt cx="2996395" cy="2384178"/>
          </a:xfrm>
        </p:grpSpPr>
        <p:pic>
          <p:nvPicPr>
            <p:cNvPr id="18" name="Picture 2">
              <a:extLst>
                <a:ext uri="{FF2B5EF4-FFF2-40B4-BE49-F238E27FC236}">
                  <a16:creationId xmlns:a16="http://schemas.microsoft.com/office/drawing/2014/main" id="{0D0D9349-B931-41C6-8612-1541E3BD1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1543" y="4202304"/>
              <a:ext cx="2996395" cy="236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本框 20">
              <a:extLst>
                <a:ext uri="{FF2B5EF4-FFF2-40B4-BE49-F238E27FC236}">
                  <a16:creationId xmlns:a16="http://schemas.microsoft.com/office/drawing/2014/main" id="{A0324991-7737-4801-A2B6-EBC0A8727D87}"/>
                </a:ext>
              </a:extLst>
            </p:cNvPr>
            <p:cNvSpPr txBox="1"/>
            <p:nvPr/>
          </p:nvSpPr>
          <p:spPr>
            <a:xfrm>
              <a:off x="9962851" y="6217150"/>
              <a:ext cx="1315087" cy="369332"/>
            </a:xfrm>
            <a:prstGeom prst="rect">
              <a:avLst/>
            </a:prstGeom>
            <a:noFill/>
          </p:spPr>
          <p:txBody>
            <a:bodyPr wrap="square" rtlCol="0">
              <a:spAutoFit/>
            </a:bodyPr>
            <a:lstStyle/>
            <a:p>
              <a:pPr algn="r"/>
              <a:r>
                <a:rPr lang="zh-CN" altLang="en-US" dirty="0">
                  <a:latin typeface="黑体" panose="02010609060101010101" pitchFamily="49" charset="-122"/>
                  <a:ea typeface="黑体" panose="02010609060101010101" pitchFamily="49" charset="-122"/>
                </a:rPr>
                <a:t>试管苗</a:t>
              </a:r>
            </a:p>
          </p:txBody>
        </p:sp>
      </p:grpSp>
      <p:sp>
        <p:nvSpPr>
          <p:cNvPr id="6" name="矩形 5">
            <a:extLst>
              <a:ext uri="{FF2B5EF4-FFF2-40B4-BE49-F238E27FC236}">
                <a16:creationId xmlns:a16="http://schemas.microsoft.com/office/drawing/2014/main" id="{E87EB18D-11B3-4C74-A0D2-4E2A50E32296}"/>
              </a:ext>
            </a:extLst>
          </p:cNvPr>
          <p:cNvSpPr/>
          <p:nvPr/>
        </p:nvSpPr>
        <p:spPr>
          <a:xfrm>
            <a:off x="8261760" y="4586289"/>
            <a:ext cx="3717229" cy="707886"/>
          </a:xfrm>
          <a:prstGeom prst="rect">
            <a:avLst/>
          </a:prstGeom>
        </p:spPr>
        <p:txBody>
          <a:bodyPr wrap="square">
            <a:spAutoFit/>
          </a:bodyPr>
          <a:lstStyle/>
          <a:p>
            <a:r>
              <a:rPr lang="zh-CN" altLang="en-US" sz="2000" b="1" dirty="0">
                <a:solidFill>
                  <a:srgbClr val="222222"/>
                </a:solidFill>
                <a:latin typeface="黑体" panose="02010609060101010101" pitchFamily="49" charset="-122"/>
                <a:ea typeface="黑体" panose="02010609060101010101" pitchFamily="49" charset="-122"/>
              </a:rPr>
              <a:t>排列疏松而无规则，高度液泡化的呈无定形状态的薄壁细胞</a:t>
            </a:r>
            <a:endParaRPr lang="zh-CN" altLang="en-US" sz="2000" dirty="0"/>
          </a:p>
        </p:txBody>
      </p:sp>
      <p:sp>
        <p:nvSpPr>
          <p:cNvPr id="7" name="灯片编号占位符 6">
            <a:extLst>
              <a:ext uri="{FF2B5EF4-FFF2-40B4-BE49-F238E27FC236}">
                <a16:creationId xmlns:a16="http://schemas.microsoft.com/office/drawing/2014/main" id="{4FB2D934-05D7-4A28-82A1-CD0BAA28B315}"/>
              </a:ext>
            </a:extLst>
          </p:cNvPr>
          <p:cNvSpPr>
            <a:spLocks noGrp="1"/>
          </p:cNvSpPr>
          <p:nvPr>
            <p:ph type="sldNum" sz="quarter" idx="10"/>
          </p:nvPr>
        </p:nvSpPr>
        <p:spPr/>
        <p:txBody>
          <a:bodyPr/>
          <a:lstStyle/>
          <a:p>
            <a:pPr>
              <a:defRPr/>
            </a:pPr>
            <a:fld id="{CB104A84-5955-4F7E-89A5-E8CA42F49DD4}" type="slidenum">
              <a:rPr lang="en-US" altLang="zh-CN" smtClean="0"/>
              <a:pPr>
                <a:defRPr/>
              </a:pPr>
              <a:t>11</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2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25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326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325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32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32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325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326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327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327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animBg="1"/>
      <p:bldP spid="53253" grpId="0" animBg="1"/>
      <p:bldP spid="53254" grpId="0" animBg="1"/>
      <p:bldP spid="53258" grpId="0"/>
      <p:bldP spid="53259" grpId="0"/>
      <p:bldP spid="53260" grpId="0"/>
      <p:bldP spid="53261" grpId="0"/>
      <p:bldP spid="53262" grpId="0"/>
      <p:bldP spid="53263" grpId="0"/>
      <p:bldP spid="53271" grpId="0" animBg="1"/>
      <p:bldP spid="53272"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a:extLst>
              <a:ext uri="{FF2B5EF4-FFF2-40B4-BE49-F238E27FC236}">
                <a16:creationId xmlns:a16="http://schemas.microsoft.com/office/drawing/2014/main" id="{D4E27289-BCBD-405E-963E-040ADA6C34E7}"/>
              </a:ext>
            </a:extLst>
          </p:cNvPr>
          <p:cNvSpPr txBox="1">
            <a:spLocks noChangeArrowheads="1"/>
          </p:cNvSpPr>
          <p:nvPr/>
        </p:nvSpPr>
        <p:spPr bwMode="auto">
          <a:xfrm>
            <a:off x="23206" y="4977421"/>
            <a:ext cx="577636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sz="2800" b="1" dirty="0">
                <a:latin typeface="黑体" panose="02010609060101010101" pitchFamily="49" charset="-122"/>
                <a:ea typeface="黑体" panose="02010609060101010101" pitchFamily="49" charset="-122"/>
              </a:rPr>
              <a:t>1958</a:t>
            </a:r>
            <a:r>
              <a:rPr kumimoji="1" lang="zh-CN" altLang="en-US" sz="2800" b="1" dirty="0">
                <a:latin typeface="黑体" panose="02010609060101010101" pitchFamily="49" charset="-122"/>
                <a:ea typeface="黑体" panose="02010609060101010101" pitchFamily="49" charset="-122"/>
              </a:rPr>
              <a:t>年美国科学家斯图尔德利用胡萝卜韧皮部的细胞进行细胞培养</a:t>
            </a:r>
          </a:p>
        </p:txBody>
      </p:sp>
      <p:sp>
        <p:nvSpPr>
          <p:cNvPr id="76803" name="AutoShape 3">
            <a:extLst>
              <a:ext uri="{FF2B5EF4-FFF2-40B4-BE49-F238E27FC236}">
                <a16:creationId xmlns:a16="http://schemas.microsoft.com/office/drawing/2014/main" id="{0D6C4588-ABAB-4418-A72E-C724519BF95E}"/>
              </a:ext>
            </a:extLst>
          </p:cNvPr>
          <p:cNvSpPr>
            <a:spLocks noChangeAspect="1" noChangeArrowheads="1"/>
          </p:cNvSpPr>
          <p:nvPr/>
        </p:nvSpPr>
        <p:spPr bwMode="auto">
          <a:xfrm>
            <a:off x="5948363" y="3281363"/>
            <a:ext cx="296862" cy="296862"/>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6804" name="AutoShape 4">
            <a:extLst>
              <a:ext uri="{FF2B5EF4-FFF2-40B4-BE49-F238E27FC236}">
                <a16:creationId xmlns:a16="http://schemas.microsoft.com/office/drawing/2014/main" id="{08FC1451-037D-498D-8B68-E0EFECD7E1D7}"/>
              </a:ext>
            </a:extLst>
          </p:cNvPr>
          <p:cNvSpPr>
            <a:spLocks noChangeAspect="1" noChangeArrowheads="1"/>
          </p:cNvSpPr>
          <p:nvPr/>
        </p:nvSpPr>
        <p:spPr bwMode="auto">
          <a:xfrm>
            <a:off x="5948363" y="3281363"/>
            <a:ext cx="296862" cy="296862"/>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6805" name="AutoShape 5">
            <a:extLst>
              <a:ext uri="{FF2B5EF4-FFF2-40B4-BE49-F238E27FC236}">
                <a16:creationId xmlns:a16="http://schemas.microsoft.com/office/drawing/2014/main" id="{5061003C-08A2-4186-9815-D3751B5E5A19}"/>
              </a:ext>
            </a:extLst>
          </p:cNvPr>
          <p:cNvSpPr>
            <a:spLocks noChangeAspect="1" noChangeArrowheads="1"/>
          </p:cNvSpPr>
          <p:nvPr/>
        </p:nvSpPr>
        <p:spPr bwMode="auto">
          <a:xfrm>
            <a:off x="5948363" y="3281363"/>
            <a:ext cx="296862" cy="296862"/>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zh-CN" altLang="en-US"/>
          </a:p>
        </p:txBody>
      </p:sp>
      <p:pic>
        <p:nvPicPr>
          <p:cNvPr id="76806" name="Picture 6">
            <a:extLst>
              <a:ext uri="{FF2B5EF4-FFF2-40B4-BE49-F238E27FC236}">
                <a16:creationId xmlns:a16="http://schemas.microsoft.com/office/drawing/2014/main" id="{47A1F464-CED1-417E-84DF-FF23622CCB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690" y="1628772"/>
            <a:ext cx="4329392" cy="3038476"/>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5">
            <a:extLst>
              <a:ext uri="{FF2B5EF4-FFF2-40B4-BE49-F238E27FC236}">
                <a16:creationId xmlns:a16="http://schemas.microsoft.com/office/drawing/2014/main" id="{7A3062B5-62D7-4782-82D9-7A20E59F4125}"/>
              </a:ext>
            </a:extLst>
          </p:cNvPr>
          <p:cNvSpPr txBox="1">
            <a:spLocks noChangeArrowheads="1"/>
          </p:cNvSpPr>
          <p:nvPr/>
        </p:nvSpPr>
        <p:spPr bwMode="auto">
          <a:xfrm>
            <a:off x="5394699" y="5791854"/>
            <a:ext cx="53292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kumimoji="1" lang="zh-CN" altLang="en-US" sz="2800" b="1" dirty="0">
                <a:latin typeface="黑体" panose="02010609060101010101" pitchFamily="49" charset="-122"/>
                <a:ea typeface="黑体" panose="02010609060101010101" pitchFamily="49" charset="-122"/>
              </a:rPr>
              <a:t>胡萝卜横切面示意图</a:t>
            </a:r>
          </a:p>
        </p:txBody>
      </p:sp>
      <p:pic>
        <p:nvPicPr>
          <p:cNvPr id="9" name="Picture 6">
            <a:extLst>
              <a:ext uri="{FF2B5EF4-FFF2-40B4-BE49-F238E27FC236}">
                <a16:creationId xmlns:a16="http://schemas.microsoft.com/office/drawing/2014/main" id="{B0A476B2-218B-45B3-B5CB-6B3C57D8FA0B}"/>
              </a:ext>
            </a:extLst>
          </p:cNvPr>
          <p:cNvPicPr>
            <a:picLocks noChangeAspect="1" noChangeArrowheads="1"/>
          </p:cNvPicPr>
          <p:nvPr/>
        </p:nvPicPr>
        <p:blipFill>
          <a:blip r:embed="rId3">
            <a:lum bright="12000" contrast="18000"/>
            <a:extLst>
              <a:ext uri="{28A0092B-C50C-407E-A947-70E740481C1C}">
                <a14:useLocalDpi xmlns:a14="http://schemas.microsoft.com/office/drawing/2010/main" val="0"/>
              </a:ext>
            </a:extLst>
          </a:blip>
          <a:srcRect l="12064" r="40826" b="22398"/>
          <a:stretch>
            <a:fillRect/>
          </a:stretch>
        </p:blipFill>
        <p:spPr bwMode="auto">
          <a:xfrm>
            <a:off x="5948363" y="1052512"/>
            <a:ext cx="3846512" cy="47529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7">
            <a:extLst>
              <a:ext uri="{FF2B5EF4-FFF2-40B4-BE49-F238E27FC236}">
                <a16:creationId xmlns:a16="http://schemas.microsoft.com/office/drawing/2014/main" id="{10D51DB2-2D30-4EC6-94B5-5098C2D30201}"/>
              </a:ext>
            </a:extLst>
          </p:cNvPr>
          <p:cNvSpPr>
            <a:spLocks noChangeArrowheads="1"/>
          </p:cNvSpPr>
          <p:nvPr/>
        </p:nvSpPr>
        <p:spPr bwMode="auto">
          <a:xfrm>
            <a:off x="10269538" y="2203449"/>
            <a:ext cx="12255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b="1">
                <a:ea typeface="黑体" panose="02010609060101010101" pitchFamily="49" charset="-122"/>
              </a:rPr>
              <a:t>皮层</a:t>
            </a:r>
          </a:p>
        </p:txBody>
      </p:sp>
      <p:sp>
        <p:nvSpPr>
          <p:cNvPr id="11" name="Rectangle 8">
            <a:extLst>
              <a:ext uri="{FF2B5EF4-FFF2-40B4-BE49-F238E27FC236}">
                <a16:creationId xmlns:a16="http://schemas.microsoft.com/office/drawing/2014/main" id="{F2B6C356-A7A9-4CED-BB9C-52DE9FF996D9}"/>
              </a:ext>
            </a:extLst>
          </p:cNvPr>
          <p:cNvSpPr>
            <a:spLocks noChangeArrowheads="1"/>
          </p:cNvSpPr>
          <p:nvPr/>
        </p:nvSpPr>
        <p:spPr bwMode="auto">
          <a:xfrm>
            <a:off x="10269538" y="2706686"/>
            <a:ext cx="1879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b="1" dirty="0">
                <a:ea typeface="黑体" panose="02010609060101010101" pitchFamily="49" charset="-122"/>
              </a:rPr>
              <a:t>韧皮层</a:t>
            </a:r>
          </a:p>
        </p:txBody>
      </p:sp>
      <p:sp>
        <p:nvSpPr>
          <p:cNvPr id="12" name="Rectangle 9">
            <a:extLst>
              <a:ext uri="{FF2B5EF4-FFF2-40B4-BE49-F238E27FC236}">
                <a16:creationId xmlns:a16="http://schemas.microsoft.com/office/drawing/2014/main" id="{A64D2144-487F-433E-AC4B-0E832D9D8F94}"/>
              </a:ext>
            </a:extLst>
          </p:cNvPr>
          <p:cNvSpPr>
            <a:spLocks noChangeArrowheads="1"/>
          </p:cNvSpPr>
          <p:nvPr/>
        </p:nvSpPr>
        <p:spPr bwMode="auto">
          <a:xfrm>
            <a:off x="10269538" y="3140074"/>
            <a:ext cx="187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b="1" dirty="0">
                <a:ea typeface="黑体" panose="02010609060101010101" pitchFamily="49" charset="-122"/>
              </a:rPr>
              <a:t>形成层</a:t>
            </a:r>
          </a:p>
        </p:txBody>
      </p:sp>
      <p:sp>
        <p:nvSpPr>
          <p:cNvPr id="13" name="Rectangle 10">
            <a:extLst>
              <a:ext uri="{FF2B5EF4-FFF2-40B4-BE49-F238E27FC236}">
                <a16:creationId xmlns:a16="http://schemas.microsoft.com/office/drawing/2014/main" id="{B2C3922A-99FD-480B-9CA1-A6B1F7AC399D}"/>
              </a:ext>
            </a:extLst>
          </p:cNvPr>
          <p:cNvSpPr>
            <a:spLocks noChangeArrowheads="1"/>
          </p:cNvSpPr>
          <p:nvPr/>
        </p:nvSpPr>
        <p:spPr bwMode="auto">
          <a:xfrm>
            <a:off x="10267950" y="3571874"/>
            <a:ext cx="187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b="1">
                <a:ea typeface="黑体" panose="02010609060101010101" pitchFamily="49" charset="-122"/>
              </a:rPr>
              <a:t>木质层</a:t>
            </a:r>
          </a:p>
        </p:txBody>
      </p:sp>
      <p:sp>
        <p:nvSpPr>
          <p:cNvPr id="14" name="Line 12">
            <a:extLst>
              <a:ext uri="{FF2B5EF4-FFF2-40B4-BE49-F238E27FC236}">
                <a16:creationId xmlns:a16="http://schemas.microsoft.com/office/drawing/2014/main" id="{6104CC36-DD78-4DDB-AA4A-5D0EE495A1AF}"/>
              </a:ext>
            </a:extLst>
          </p:cNvPr>
          <p:cNvSpPr>
            <a:spLocks noChangeShapeType="1"/>
          </p:cNvSpPr>
          <p:nvPr/>
        </p:nvSpPr>
        <p:spPr bwMode="auto">
          <a:xfrm>
            <a:off x="7893051" y="2492373"/>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Line 13">
            <a:extLst>
              <a:ext uri="{FF2B5EF4-FFF2-40B4-BE49-F238E27FC236}">
                <a16:creationId xmlns:a16="http://schemas.microsoft.com/office/drawing/2014/main" id="{541DFB18-98BA-4919-8FE9-FA9AEA2B478E}"/>
              </a:ext>
            </a:extLst>
          </p:cNvPr>
          <p:cNvSpPr>
            <a:spLocks noChangeShapeType="1"/>
          </p:cNvSpPr>
          <p:nvPr/>
        </p:nvSpPr>
        <p:spPr bwMode="auto">
          <a:xfrm>
            <a:off x="7893051" y="2995611"/>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Line 14">
            <a:extLst>
              <a:ext uri="{FF2B5EF4-FFF2-40B4-BE49-F238E27FC236}">
                <a16:creationId xmlns:a16="http://schemas.microsoft.com/office/drawing/2014/main" id="{656A16C2-E5FE-401F-A473-E21E87D15624}"/>
              </a:ext>
            </a:extLst>
          </p:cNvPr>
          <p:cNvSpPr>
            <a:spLocks noChangeShapeType="1"/>
          </p:cNvSpPr>
          <p:nvPr/>
        </p:nvSpPr>
        <p:spPr bwMode="auto">
          <a:xfrm>
            <a:off x="7893051" y="3428998"/>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Line 15">
            <a:extLst>
              <a:ext uri="{FF2B5EF4-FFF2-40B4-BE49-F238E27FC236}">
                <a16:creationId xmlns:a16="http://schemas.microsoft.com/office/drawing/2014/main" id="{52DFF348-73F6-4B46-8145-9AB7BEF346D0}"/>
              </a:ext>
            </a:extLst>
          </p:cNvPr>
          <p:cNvSpPr>
            <a:spLocks noChangeShapeType="1"/>
          </p:cNvSpPr>
          <p:nvPr/>
        </p:nvSpPr>
        <p:spPr bwMode="auto">
          <a:xfrm>
            <a:off x="7893051" y="3860798"/>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 name="Oval 16">
            <a:extLst>
              <a:ext uri="{FF2B5EF4-FFF2-40B4-BE49-F238E27FC236}">
                <a16:creationId xmlns:a16="http://schemas.microsoft.com/office/drawing/2014/main" id="{FAD9A6DF-CCD7-47C1-835C-8A979ECBCE64}"/>
              </a:ext>
            </a:extLst>
          </p:cNvPr>
          <p:cNvSpPr>
            <a:spLocks noChangeArrowheads="1"/>
          </p:cNvSpPr>
          <p:nvPr/>
        </p:nvSpPr>
        <p:spPr bwMode="auto">
          <a:xfrm>
            <a:off x="7692926" y="4371974"/>
            <a:ext cx="216000" cy="21600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 name="Line 17">
            <a:extLst>
              <a:ext uri="{FF2B5EF4-FFF2-40B4-BE49-F238E27FC236}">
                <a16:creationId xmlns:a16="http://schemas.microsoft.com/office/drawing/2014/main" id="{5A39D5E7-5380-4A51-ACFB-3EDB59894246}"/>
              </a:ext>
            </a:extLst>
          </p:cNvPr>
          <p:cNvSpPr>
            <a:spLocks noChangeShapeType="1"/>
          </p:cNvSpPr>
          <p:nvPr/>
        </p:nvSpPr>
        <p:spPr bwMode="auto">
          <a:xfrm>
            <a:off x="7908926" y="4437061"/>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 name="Rectangle 18">
            <a:extLst>
              <a:ext uri="{FF2B5EF4-FFF2-40B4-BE49-F238E27FC236}">
                <a16:creationId xmlns:a16="http://schemas.microsoft.com/office/drawing/2014/main" id="{B9455BC9-3764-44F1-BA81-DF6DE6412591}"/>
              </a:ext>
            </a:extLst>
          </p:cNvPr>
          <p:cNvSpPr>
            <a:spLocks noChangeArrowheads="1"/>
          </p:cNvSpPr>
          <p:nvPr/>
        </p:nvSpPr>
        <p:spPr bwMode="auto">
          <a:xfrm>
            <a:off x="10271125" y="4148136"/>
            <a:ext cx="1879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b="1" dirty="0">
                <a:ea typeface="黑体" panose="02010609060101010101" pitchFamily="49" charset="-122"/>
              </a:rPr>
              <a:t>取样部位</a:t>
            </a:r>
          </a:p>
        </p:txBody>
      </p:sp>
      <p:sp>
        <p:nvSpPr>
          <p:cNvPr id="2" name="矩形 1">
            <a:extLst>
              <a:ext uri="{FF2B5EF4-FFF2-40B4-BE49-F238E27FC236}">
                <a16:creationId xmlns:a16="http://schemas.microsoft.com/office/drawing/2014/main" id="{2939214D-812C-4259-9B48-FD7166C3660B}"/>
              </a:ext>
            </a:extLst>
          </p:cNvPr>
          <p:cNvSpPr/>
          <p:nvPr/>
        </p:nvSpPr>
        <p:spPr>
          <a:xfrm>
            <a:off x="1198096" y="103569"/>
            <a:ext cx="3877986" cy="646331"/>
          </a:xfrm>
          <a:prstGeom prst="rect">
            <a:avLst/>
          </a:prstGeom>
        </p:spPr>
        <p:txBody>
          <a:bodyPr wrap="none">
            <a:spAutoFit/>
          </a:bodyPr>
          <a:lstStyle/>
          <a:p>
            <a:pPr algn="ctr">
              <a:spcBef>
                <a:spcPct val="50000"/>
              </a:spcBef>
            </a:pPr>
            <a:r>
              <a:rPr lang="zh-CN" altLang="en-US" sz="3600" b="1" dirty="0">
                <a:latin typeface="微软雅黑" panose="020B0503020204020204" pitchFamily="34" charset="-122"/>
                <a:ea typeface="微软雅黑" panose="020B0503020204020204" pitchFamily="34" charset="-122"/>
              </a:rPr>
              <a:t>胡萝卜的组织培养</a:t>
            </a:r>
          </a:p>
        </p:txBody>
      </p:sp>
      <p:sp>
        <p:nvSpPr>
          <p:cNvPr id="3" name="灯片编号占位符 2">
            <a:extLst>
              <a:ext uri="{FF2B5EF4-FFF2-40B4-BE49-F238E27FC236}">
                <a16:creationId xmlns:a16="http://schemas.microsoft.com/office/drawing/2014/main" id="{A3BC4A52-DEDF-4F9A-9729-86F1E6000ACC}"/>
              </a:ext>
            </a:extLst>
          </p:cNvPr>
          <p:cNvSpPr>
            <a:spLocks noGrp="1"/>
          </p:cNvSpPr>
          <p:nvPr>
            <p:ph type="sldNum" sz="quarter" idx="10"/>
          </p:nvPr>
        </p:nvSpPr>
        <p:spPr/>
        <p:txBody>
          <a:bodyPr/>
          <a:lstStyle/>
          <a:p>
            <a:pPr>
              <a:defRPr/>
            </a:pPr>
            <a:fld id="{580F1E90-8401-4A4E-BF83-A179F7DEF592}" type="slidenum">
              <a:rPr lang="zh-CN" altLang="en-US" smtClean="0"/>
              <a:pPr>
                <a:defRPr/>
              </a:pPr>
              <a:t>12</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8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left)">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500"/>
                                        <p:tgtEl>
                                          <p:spTgt spid="18"/>
                                        </p:tgtEl>
                                      </p:cBhvr>
                                    </p:animEffec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left)">
                                      <p:cBhvr>
                                        <p:cTn id="59" dur="500"/>
                                        <p:tgtEl>
                                          <p:spTgt spid="19"/>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left)">
                                      <p:cBhvr>
                                        <p:cTn id="6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8" grpId="0"/>
      <p:bldP spid="10" grpId="0"/>
      <p:bldP spid="11" grpId="0"/>
      <p:bldP spid="12" grpId="0"/>
      <p:bldP spid="13"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mic2bu10">
            <a:extLst>
              <a:ext uri="{FF2B5EF4-FFF2-40B4-BE49-F238E27FC236}">
                <a16:creationId xmlns:a16="http://schemas.microsoft.com/office/drawing/2014/main" id="{2754B66B-E798-43B7-B4F6-8E687266F27C}"/>
              </a:ext>
            </a:extLst>
          </p:cNvPr>
          <p:cNvPicPr>
            <a:picLocks noGrp="1" noChangeAspect="1" noChangeArrowheads="1"/>
          </p:cNvPicPr>
          <p:nvPr>
            <p:ph sz="quarter" idx="4294967295"/>
          </p:nvPr>
        </p:nvPicPr>
        <p:blipFill>
          <a:blip r:embed="rId2" cstate="print">
            <a:extLst>
              <a:ext uri="{28A0092B-C50C-407E-A947-70E740481C1C}">
                <a14:useLocalDpi xmlns:a14="http://schemas.microsoft.com/office/drawing/2010/main" val="0"/>
              </a:ext>
            </a:extLst>
          </a:blip>
          <a:srcRect/>
          <a:stretch>
            <a:fillRect/>
          </a:stretch>
        </p:blipFill>
        <p:spPr>
          <a:xfrm>
            <a:off x="4539535" y="248529"/>
            <a:ext cx="2520950" cy="1790700"/>
          </a:xfrm>
          <a:noFill/>
          <a:ln>
            <a:solidFill>
              <a:srgbClr val="00FF00"/>
            </a:solidFill>
            <a:miter lim="800000"/>
            <a:headEnd/>
            <a:tailEnd/>
          </a:ln>
        </p:spPr>
      </p:pic>
      <p:pic>
        <p:nvPicPr>
          <p:cNvPr id="134148" name="Picture 4" descr="cal1_p15">
            <a:extLst>
              <a:ext uri="{FF2B5EF4-FFF2-40B4-BE49-F238E27FC236}">
                <a16:creationId xmlns:a16="http://schemas.microsoft.com/office/drawing/2014/main" id="{3A5E496F-B61E-4004-88A7-4654641B3817}"/>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8274844" y="206718"/>
            <a:ext cx="2232025" cy="1873250"/>
          </a:xfrm>
          <a:noFill/>
          <a:ln>
            <a:solidFill>
              <a:srgbClr val="00FF00"/>
            </a:solidFill>
            <a:miter lim="800000"/>
            <a:headEnd/>
            <a:tailEnd/>
          </a:ln>
        </p:spPr>
      </p:pic>
      <p:sp>
        <p:nvSpPr>
          <p:cNvPr id="134147" name="Rectangle 3">
            <a:extLst>
              <a:ext uri="{FF2B5EF4-FFF2-40B4-BE49-F238E27FC236}">
                <a16:creationId xmlns:a16="http://schemas.microsoft.com/office/drawing/2014/main" id="{B32B4F13-6153-44FD-8D70-079BBD482C08}"/>
              </a:ext>
            </a:extLst>
          </p:cNvPr>
          <p:cNvSpPr>
            <a:spLocks noChangeArrowheads="1"/>
          </p:cNvSpPr>
          <p:nvPr/>
        </p:nvSpPr>
        <p:spPr bwMode="auto">
          <a:xfrm>
            <a:off x="922352" y="2167347"/>
            <a:ext cx="22224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800" b="1" dirty="0">
                <a:latin typeface="微软雅黑" panose="020B0503020204020204" pitchFamily="34" charset="-122"/>
                <a:ea typeface="微软雅黑" panose="020B0503020204020204" pitchFamily="34" charset="-122"/>
              </a:rPr>
              <a:t>切取形成层</a:t>
            </a:r>
          </a:p>
        </p:txBody>
      </p:sp>
      <p:pic>
        <p:nvPicPr>
          <p:cNvPr id="134149" name="Picture 5" descr="苗2">
            <a:extLst>
              <a:ext uri="{FF2B5EF4-FFF2-40B4-BE49-F238E27FC236}">
                <a16:creationId xmlns:a16="http://schemas.microsoft.com/office/drawing/2014/main" id="{37653552-958B-4DF9-956B-CC3615E1DB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5073" y="4690812"/>
            <a:ext cx="2376488" cy="180022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134150" name="Picture 6" descr="lay2_u04">
            <a:extLst>
              <a:ext uri="{FF2B5EF4-FFF2-40B4-BE49-F238E27FC236}">
                <a16:creationId xmlns:a16="http://schemas.microsoft.com/office/drawing/2014/main" id="{03C18ACE-BB02-4B16-A009-A0C5E77B530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3739" y="4674937"/>
            <a:ext cx="2592388" cy="18161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134152" name="Line 8">
            <a:extLst>
              <a:ext uri="{FF2B5EF4-FFF2-40B4-BE49-F238E27FC236}">
                <a16:creationId xmlns:a16="http://schemas.microsoft.com/office/drawing/2014/main" id="{95FF9386-DDA0-4B4C-9264-969494398702}"/>
              </a:ext>
            </a:extLst>
          </p:cNvPr>
          <p:cNvSpPr>
            <a:spLocks noChangeShapeType="1"/>
          </p:cNvSpPr>
          <p:nvPr/>
        </p:nvSpPr>
        <p:spPr bwMode="auto">
          <a:xfrm>
            <a:off x="3144840" y="2408164"/>
            <a:ext cx="18360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134153" name="Rectangle 9">
            <a:extLst>
              <a:ext uri="{FF2B5EF4-FFF2-40B4-BE49-F238E27FC236}">
                <a16:creationId xmlns:a16="http://schemas.microsoft.com/office/drawing/2014/main" id="{5392CA75-1261-40C5-AD97-9A4A569BEE45}"/>
              </a:ext>
            </a:extLst>
          </p:cNvPr>
          <p:cNvSpPr>
            <a:spLocks noChangeArrowheads="1"/>
          </p:cNvSpPr>
          <p:nvPr/>
        </p:nvSpPr>
        <p:spPr bwMode="auto">
          <a:xfrm>
            <a:off x="5121258" y="2140523"/>
            <a:ext cx="16573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latin typeface="微软雅黑" panose="020B0503020204020204" pitchFamily="34" charset="-122"/>
                <a:ea typeface="微软雅黑" panose="020B0503020204020204" pitchFamily="34" charset="-122"/>
              </a:rPr>
              <a:t>无菌接种</a:t>
            </a:r>
          </a:p>
        </p:txBody>
      </p:sp>
      <p:sp>
        <p:nvSpPr>
          <p:cNvPr id="134154" name="Line 10">
            <a:extLst>
              <a:ext uri="{FF2B5EF4-FFF2-40B4-BE49-F238E27FC236}">
                <a16:creationId xmlns:a16="http://schemas.microsoft.com/office/drawing/2014/main" id="{DCC972B6-1A0C-4933-8520-8D9B97433E17}"/>
              </a:ext>
            </a:extLst>
          </p:cNvPr>
          <p:cNvSpPr>
            <a:spLocks noChangeShapeType="1"/>
          </p:cNvSpPr>
          <p:nvPr/>
        </p:nvSpPr>
        <p:spPr bwMode="auto">
          <a:xfrm>
            <a:off x="6814142" y="2366062"/>
            <a:ext cx="14040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sz="2800" dirty="0">
              <a:latin typeface="微软雅黑" panose="020B0503020204020204" pitchFamily="34" charset="-122"/>
              <a:ea typeface="微软雅黑" panose="020B0503020204020204" pitchFamily="34" charset="-122"/>
            </a:endParaRPr>
          </a:p>
        </p:txBody>
      </p:sp>
      <p:sp>
        <p:nvSpPr>
          <p:cNvPr id="134155" name="Rectangle 11">
            <a:extLst>
              <a:ext uri="{FF2B5EF4-FFF2-40B4-BE49-F238E27FC236}">
                <a16:creationId xmlns:a16="http://schemas.microsoft.com/office/drawing/2014/main" id="{5ABCD4F1-5D7B-4D03-91F0-1975EEA3CE5C}"/>
              </a:ext>
            </a:extLst>
          </p:cNvPr>
          <p:cNvSpPr>
            <a:spLocks noChangeArrowheads="1"/>
          </p:cNvSpPr>
          <p:nvPr/>
        </p:nvSpPr>
        <p:spPr bwMode="auto">
          <a:xfrm>
            <a:off x="7995879" y="2123428"/>
            <a:ext cx="36314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800" b="1" dirty="0">
                <a:latin typeface="微软雅黑" panose="020B0503020204020204" pitchFamily="34" charset="-122"/>
                <a:ea typeface="微软雅黑" panose="020B0503020204020204" pitchFamily="34" charset="-122"/>
              </a:rPr>
              <a:t>诱导愈伤组织形成</a:t>
            </a:r>
          </a:p>
        </p:txBody>
      </p:sp>
      <p:sp>
        <p:nvSpPr>
          <p:cNvPr id="134156" name="Line 12">
            <a:extLst>
              <a:ext uri="{FF2B5EF4-FFF2-40B4-BE49-F238E27FC236}">
                <a16:creationId xmlns:a16="http://schemas.microsoft.com/office/drawing/2014/main" id="{558C4201-C29F-4378-8F11-56A2EBEDFC56}"/>
              </a:ext>
            </a:extLst>
          </p:cNvPr>
          <p:cNvSpPr>
            <a:spLocks noChangeShapeType="1"/>
          </p:cNvSpPr>
          <p:nvPr/>
        </p:nvSpPr>
        <p:spPr bwMode="auto">
          <a:xfrm>
            <a:off x="9158634" y="2659635"/>
            <a:ext cx="0" cy="1080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sz="2800" dirty="0">
              <a:latin typeface="微软雅黑" panose="020B0503020204020204" pitchFamily="34" charset="-122"/>
              <a:ea typeface="微软雅黑" panose="020B0503020204020204" pitchFamily="34" charset="-122"/>
            </a:endParaRPr>
          </a:p>
        </p:txBody>
      </p:sp>
      <p:sp>
        <p:nvSpPr>
          <p:cNvPr id="134157" name="Rectangle 13">
            <a:extLst>
              <a:ext uri="{FF2B5EF4-FFF2-40B4-BE49-F238E27FC236}">
                <a16:creationId xmlns:a16="http://schemas.microsoft.com/office/drawing/2014/main" id="{106C3208-A073-4DFC-898B-7D86A9049108}"/>
              </a:ext>
            </a:extLst>
          </p:cNvPr>
          <p:cNvSpPr>
            <a:spLocks noChangeArrowheads="1"/>
          </p:cNvSpPr>
          <p:nvPr/>
        </p:nvSpPr>
        <p:spPr bwMode="auto">
          <a:xfrm>
            <a:off x="8325073" y="3828897"/>
            <a:ext cx="25558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latin typeface="微软雅黑" panose="020B0503020204020204" pitchFamily="34" charset="-122"/>
                <a:ea typeface="微软雅黑" panose="020B0503020204020204" pitchFamily="34" charset="-122"/>
              </a:rPr>
              <a:t>试管苗的形成</a:t>
            </a:r>
          </a:p>
        </p:txBody>
      </p:sp>
      <p:sp>
        <p:nvSpPr>
          <p:cNvPr id="134158" name="Line 14">
            <a:extLst>
              <a:ext uri="{FF2B5EF4-FFF2-40B4-BE49-F238E27FC236}">
                <a16:creationId xmlns:a16="http://schemas.microsoft.com/office/drawing/2014/main" id="{855DEEA2-06EC-44DC-98FA-81C61EF6837B}"/>
              </a:ext>
            </a:extLst>
          </p:cNvPr>
          <p:cNvSpPr>
            <a:spLocks noChangeShapeType="1"/>
          </p:cNvSpPr>
          <p:nvPr/>
        </p:nvSpPr>
        <p:spPr bwMode="auto">
          <a:xfrm flipH="1">
            <a:off x="7086313" y="4117314"/>
            <a:ext cx="11160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134159" name="Rectangle 15">
            <a:extLst>
              <a:ext uri="{FF2B5EF4-FFF2-40B4-BE49-F238E27FC236}">
                <a16:creationId xmlns:a16="http://schemas.microsoft.com/office/drawing/2014/main" id="{53D3CC00-FF51-4B6A-B4A4-5BB108CD9FB4}"/>
              </a:ext>
            </a:extLst>
          </p:cNvPr>
          <p:cNvSpPr>
            <a:spLocks noChangeArrowheads="1"/>
          </p:cNvSpPr>
          <p:nvPr/>
        </p:nvSpPr>
        <p:spPr bwMode="auto">
          <a:xfrm>
            <a:off x="4920439" y="3604772"/>
            <a:ext cx="20589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800" b="1" dirty="0">
                <a:latin typeface="微软雅黑" panose="020B0503020204020204" pitchFamily="34" charset="-122"/>
                <a:ea typeface="微软雅黑" panose="020B0503020204020204" pitchFamily="34" charset="-122"/>
              </a:rPr>
              <a:t>培养室培养</a:t>
            </a:r>
          </a:p>
        </p:txBody>
      </p:sp>
      <p:sp>
        <p:nvSpPr>
          <p:cNvPr id="134160" name="Line 16">
            <a:extLst>
              <a:ext uri="{FF2B5EF4-FFF2-40B4-BE49-F238E27FC236}">
                <a16:creationId xmlns:a16="http://schemas.microsoft.com/office/drawing/2014/main" id="{E60FDE62-7C58-4F77-A09F-86A556A1E3B7}"/>
              </a:ext>
            </a:extLst>
          </p:cNvPr>
          <p:cNvSpPr>
            <a:spLocks noChangeShapeType="1"/>
          </p:cNvSpPr>
          <p:nvPr/>
        </p:nvSpPr>
        <p:spPr bwMode="auto">
          <a:xfrm flipH="1">
            <a:off x="3061106" y="4088453"/>
            <a:ext cx="16557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134161" name="Rectangle 17">
            <a:extLst>
              <a:ext uri="{FF2B5EF4-FFF2-40B4-BE49-F238E27FC236}">
                <a16:creationId xmlns:a16="http://schemas.microsoft.com/office/drawing/2014/main" id="{1F610DE4-058A-4886-ACCC-54B4B98BAC79}"/>
              </a:ext>
            </a:extLst>
          </p:cNvPr>
          <p:cNvSpPr>
            <a:spLocks noChangeArrowheads="1"/>
          </p:cNvSpPr>
          <p:nvPr/>
        </p:nvSpPr>
        <p:spPr bwMode="auto">
          <a:xfrm>
            <a:off x="1297595" y="3818103"/>
            <a:ext cx="17635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latin typeface="微软雅黑" panose="020B0503020204020204" pitchFamily="34" charset="-122"/>
                <a:ea typeface="微软雅黑" panose="020B0503020204020204" pitchFamily="34" charset="-122"/>
              </a:rPr>
              <a:t>移栽大田</a:t>
            </a:r>
          </a:p>
        </p:txBody>
      </p:sp>
      <p:pic>
        <p:nvPicPr>
          <p:cNvPr id="20498" name="Picture 18" descr="u=1920059607,1985698107&amp;gp=2">
            <a:extLst>
              <a:ext uri="{FF2B5EF4-FFF2-40B4-BE49-F238E27FC236}">
                <a16:creationId xmlns:a16="http://schemas.microsoft.com/office/drawing/2014/main" id="{700FB10F-CF22-4D18-8D13-C4DFDECCE9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121" y="249963"/>
            <a:ext cx="252095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63" name="Rectangle 19">
            <a:extLst>
              <a:ext uri="{FF2B5EF4-FFF2-40B4-BE49-F238E27FC236}">
                <a16:creationId xmlns:a16="http://schemas.microsoft.com/office/drawing/2014/main" id="{8B7EE45C-F8C9-4916-9DB4-6CC719E39D2B}"/>
              </a:ext>
            </a:extLst>
          </p:cNvPr>
          <p:cNvSpPr>
            <a:spLocks noChangeArrowheads="1"/>
          </p:cNvSpPr>
          <p:nvPr/>
        </p:nvSpPr>
        <p:spPr bwMode="auto">
          <a:xfrm>
            <a:off x="6906913" y="2373060"/>
            <a:ext cx="1295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solidFill>
                  <a:srgbClr val="C00000"/>
                </a:solidFill>
                <a:latin typeface="微软雅黑" panose="020B0503020204020204" pitchFamily="34" charset="-122"/>
                <a:ea typeface="微软雅黑" panose="020B0503020204020204" pitchFamily="34" charset="-122"/>
              </a:rPr>
              <a:t>脱分化</a:t>
            </a:r>
          </a:p>
        </p:txBody>
      </p:sp>
      <p:sp>
        <p:nvSpPr>
          <p:cNvPr id="134164" name="Rectangle 20">
            <a:extLst>
              <a:ext uri="{FF2B5EF4-FFF2-40B4-BE49-F238E27FC236}">
                <a16:creationId xmlns:a16="http://schemas.microsoft.com/office/drawing/2014/main" id="{5418A0DD-3CD1-4C4A-8E4C-BDA80962FF42}"/>
              </a:ext>
            </a:extLst>
          </p:cNvPr>
          <p:cNvSpPr>
            <a:spLocks noChangeArrowheads="1"/>
          </p:cNvSpPr>
          <p:nvPr/>
        </p:nvSpPr>
        <p:spPr bwMode="auto">
          <a:xfrm>
            <a:off x="9811610" y="3114373"/>
            <a:ext cx="1295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solidFill>
                  <a:srgbClr val="C00000"/>
                </a:solidFill>
                <a:latin typeface="微软雅黑" panose="020B0503020204020204" pitchFamily="34" charset="-122"/>
                <a:ea typeface="微软雅黑" panose="020B0503020204020204" pitchFamily="34" charset="-122"/>
              </a:rPr>
              <a:t>再分化</a:t>
            </a:r>
          </a:p>
        </p:txBody>
      </p:sp>
      <p:pic>
        <p:nvPicPr>
          <p:cNvPr id="21" name="Picture 23">
            <a:extLst>
              <a:ext uri="{FF2B5EF4-FFF2-40B4-BE49-F238E27FC236}">
                <a16:creationId xmlns:a16="http://schemas.microsoft.com/office/drawing/2014/main" id="{1478269A-A57E-4E87-B039-AFC4CD2813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8433" y="4695599"/>
            <a:ext cx="2610325" cy="1800224"/>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a:extLst>
              <a:ext uri="{FF2B5EF4-FFF2-40B4-BE49-F238E27FC236}">
                <a16:creationId xmlns:a16="http://schemas.microsoft.com/office/drawing/2014/main" id="{F8D233C8-E5BC-4D21-9CDA-635A32E27591}"/>
              </a:ext>
            </a:extLst>
          </p:cNvPr>
          <p:cNvSpPr txBox="1"/>
          <p:nvPr/>
        </p:nvSpPr>
        <p:spPr>
          <a:xfrm>
            <a:off x="4679155" y="2632617"/>
            <a:ext cx="2401293"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a:t>
            </a:r>
            <a:r>
              <a:rPr lang="zh-CN" altLang="en-US" sz="2400" b="1" dirty="0">
                <a:solidFill>
                  <a:srgbClr val="FF0000"/>
                </a:solidFill>
                <a:latin typeface="微软雅黑" panose="020B0503020204020204" pitchFamily="34" charset="-122"/>
                <a:ea typeface="微软雅黑" panose="020B0503020204020204" pitchFamily="34" charset="-122"/>
              </a:rPr>
              <a:t>诱导培养基</a:t>
            </a:r>
            <a:r>
              <a:rPr lang="zh-CN" altLang="en-US" sz="2400" b="1" dirty="0">
                <a:latin typeface="微软雅黑" panose="020B0503020204020204" pitchFamily="34" charset="-122"/>
                <a:ea typeface="微软雅黑" panose="020B0503020204020204" pitchFamily="34" charset="-122"/>
              </a:rPr>
              <a:t>）</a:t>
            </a:r>
          </a:p>
        </p:txBody>
      </p:sp>
      <p:sp>
        <p:nvSpPr>
          <p:cNvPr id="23" name="文本框 22">
            <a:extLst>
              <a:ext uri="{FF2B5EF4-FFF2-40B4-BE49-F238E27FC236}">
                <a16:creationId xmlns:a16="http://schemas.microsoft.com/office/drawing/2014/main" id="{B6AA2389-5328-4FE7-803A-CDDB2F38751C}"/>
              </a:ext>
            </a:extLst>
          </p:cNvPr>
          <p:cNvSpPr txBox="1"/>
          <p:nvPr/>
        </p:nvSpPr>
        <p:spPr>
          <a:xfrm>
            <a:off x="9158634" y="2687260"/>
            <a:ext cx="2831136"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接种到</a:t>
            </a:r>
            <a:r>
              <a:rPr lang="zh-CN" altLang="en-US" sz="2400" b="1" dirty="0">
                <a:solidFill>
                  <a:srgbClr val="FF0000"/>
                </a:solidFill>
                <a:latin typeface="微软雅黑" panose="020B0503020204020204" pitchFamily="34" charset="-122"/>
                <a:ea typeface="微软雅黑" panose="020B0503020204020204" pitchFamily="34" charset="-122"/>
              </a:rPr>
              <a:t>分化培养基</a:t>
            </a:r>
          </a:p>
        </p:txBody>
      </p:sp>
      <p:sp>
        <p:nvSpPr>
          <p:cNvPr id="24" name="文本框 23">
            <a:extLst>
              <a:ext uri="{FF2B5EF4-FFF2-40B4-BE49-F238E27FC236}">
                <a16:creationId xmlns:a16="http://schemas.microsoft.com/office/drawing/2014/main" id="{06FBC5D1-6C59-44A6-A6B5-FD6A42DCF857}"/>
              </a:ext>
            </a:extLst>
          </p:cNvPr>
          <p:cNvSpPr txBox="1"/>
          <p:nvPr/>
        </p:nvSpPr>
        <p:spPr>
          <a:xfrm>
            <a:off x="4686029" y="4107802"/>
            <a:ext cx="2555875"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接种</a:t>
            </a:r>
            <a:r>
              <a:rPr lang="zh-CN" altLang="en-US" sz="2400" b="1" dirty="0">
                <a:solidFill>
                  <a:srgbClr val="FF0000"/>
                </a:solidFill>
                <a:latin typeface="微软雅黑" panose="020B0503020204020204" pitchFamily="34" charset="-122"/>
                <a:ea typeface="微软雅黑" panose="020B0503020204020204" pitchFamily="34" charset="-122"/>
              </a:rPr>
              <a:t>生根培养基</a:t>
            </a:r>
          </a:p>
        </p:txBody>
      </p:sp>
      <p:sp>
        <p:nvSpPr>
          <p:cNvPr id="3" name="灯片编号占位符 2">
            <a:extLst>
              <a:ext uri="{FF2B5EF4-FFF2-40B4-BE49-F238E27FC236}">
                <a16:creationId xmlns:a16="http://schemas.microsoft.com/office/drawing/2014/main" id="{7462E446-A08E-4E82-ACEF-1CF247251374}"/>
              </a:ext>
            </a:extLst>
          </p:cNvPr>
          <p:cNvSpPr>
            <a:spLocks noGrp="1"/>
          </p:cNvSpPr>
          <p:nvPr>
            <p:ph type="sldNum" sz="quarter" idx="10"/>
          </p:nvPr>
        </p:nvSpPr>
        <p:spPr/>
        <p:txBody>
          <a:bodyPr/>
          <a:lstStyle/>
          <a:p>
            <a:pPr>
              <a:defRPr/>
            </a:pPr>
            <a:fld id="{580F1E90-8401-4A4E-BF83-A179F7DEF592}" type="slidenum">
              <a:rPr lang="zh-CN" altLang="en-US" smtClean="0"/>
              <a:pPr>
                <a:defRPr/>
              </a:pPr>
              <a:t>13</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41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41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41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415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41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416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41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415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415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3416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34157"/>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3414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34158"/>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134159"/>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13415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34160"/>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134161"/>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p:bldP spid="134152" grpId="0" animBg="1"/>
      <p:bldP spid="134153" grpId="0"/>
      <p:bldP spid="134154" grpId="0" animBg="1"/>
      <p:bldP spid="134155" grpId="0"/>
      <p:bldP spid="134156" grpId="0" animBg="1"/>
      <p:bldP spid="134157" grpId="0"/>
      <p:bldP spid="134158" grpId="0" animBg="1"/>
      <p:bldP spid="134159" grpId="0"/>
      <p:bldP spid="134160" grpId="0" animBg="1"/>
      <p:bldP spid="134161" grpId="0"/>
      <p:bldP spid="134163" grpId="0"/>
      <p:bldP spid="134164" grpId="0"/>
      <p:bldP spid="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DDC0057-6849-4C33-9AB1-13C79F8DA152}"/>
              </a:ext>
            </a:extLst>
          </p:cNvPr>
          <p:cNvSpPr>
            <a:spLocks noGrp="1" noChangeArrowheads="1"/>
          </p:cNvSpPr>
          <p:nvPr>
            <p:ph type="title"/>
          </p:nvPr>
        </p:nvSpPr>
        <p:spPr>
          <a:xfrm>
            <a:off x="1307038" y="143123"/>
            <a:ext cx="8540750" cy="561093"/>
          </a:xfrm>
          <a:noFill/>
        </p:spPr>
        <p:txBody>
          <a:bodyPr/>
          <a:lstStyle/>
          <a:p>
            <a:pPr eaLnBrk="1" hangingPunct="1"/>
            <a:r>
              <a:rPr lang="zh-CN" altLang="en-US" i="0" dirty="0"/>
              <a:t>植物组织培养的培养基</a:t>
            </a:r>
          </a:p>
        </p:txBody>
      </p:sp>
      <p:sp>
        <p:nvSpPr>
          <p:cNvPr id="22531" name="Rectangle 3">
            <a:extLst>
              <a:ext uri="{FF2B5EF4-FFF2-40B4-BE49-F238E27FC236}">
                <a16:creationId xmlns:a16="http://schemas.microsoft.com/office/drawing/2014/main" id="{13EC030D-509C-495D-A29E-3D676432D57F}"/>
              </a:ext>
            </a:extLst>
          </p:cNvPr>
          <p:cNvSpPr>
            <a:spLocks noGrp="1" noChangeArrowheads="1"/>
          </p:cNvSpPr>
          <p:nvPr>
            <p:ph type="body" idx="1"/>
          </p:nvPr>
        </p:nvSpPr>
        <p:spPr>
          <a:xfrm>
            <a:off x="721195" y="1139825"/>
            <a:ext cx="10537852" cy="4578350"/>
          </a:xfrm>
        </p:spPr>
        <p:txBody>
          <a:bodyPr/>
          <a:lstStyle/>
          <a:p>
            <a:pPr eaLnBrk="1" hangingPunct="1">
              <a:lnSpc>
                <a:spcPct val="95000"/>
              </a:lnSpc>
              <a:spcBef>
                <a:spcPts val="1800"/>
              </a:spcBef>
            </a:pPr>
            <a:r>
              <a:rPr lang="zh-CN" altLang="en-US" dirty="0"/>
              <a:t>定义：含有一定营养成分，供组织培养植物生长的基质</a:t>
            </a:r>
          </a:p>
          <a:p>
            <a:pPr eaLnBrk="1" hangingPunct="1">
              <a:lnSpc>
                <a:spcPct val="95000"/>
              </a:lnSpc>
              <a:spcBef>
                <a:spcPts val="1800"/>
              </a:spcBef>
            </a:pPr>
            <a:r>
              <a:rPr lang="zh-CN" altLang="en-US" dirty="0"/>
              <a:t>无机营养成分：</a:t>
            </a:r>
            <a:r>
              <a:rPr lang="en-US" altLang="zh-CN" dirty="0"/>
              <a:t>C</a:t>
            </a:r>
            <a:r>
              <a:rPr lang="zh-CN" altLang="en-US" dirty="0"/>
              <a:t>，</a:t>
            </a:r>
            <a:r>
              <a:rPr lang="en-US" altLang="zh-CN" dirty="0"/>
              <a:t>H</a:t>
            </a:r>
            <a:r>
              <a:rPr lang="zh-CN" altLang="en-US" dirty="0"/>
              <a:t>，</a:t>
            </a:r>
            <a:r>
              <a:rPr lang="en-US" altLang="zh-CN" dirty="0"/>
              <a:t>O</a:t>
            </a:r>
            <a:r>
              <a:rPr lang="zh-CN" altLang="en-US" dirty="0"/>
              <a:t>及部分微量元素</a:t>
            </a:r>
          </a:p>
          <a:p>
            <a:pPr eaLnBrk="1" hangingPunct="1">
              <a:lnSpc>
                <a:spcPct val="95000"/>
              </a:lnSpc>
              <a:spcBef>
                <a:spcPts val="1800"/>
              </a:spcBef>
            </a:pPr>
            <a:r>
              <a:rPr lang="zh-CN" altLang="en-US" dirty="0"/>
              <a:t>有机营养成分</a:t>
            </a:r>
          </a:p>
          <a:p>
            <a:pPr lvl="1" eaLnBrk="1" hangingPunct="1">
              <a:lnSpc>
                <a:spcPct val="95000"/>
              </a:lnSpc>
              <a:spcBef>
                <a:spcPts val="1800"/>
              </a:spcBef>
              <a:buNone/>
            </a:pPr>
            <a:r>
              <a:rPr lang="zh-CN" altLang="en-US" dirty="0"/>
              <a:t>  ① 含</a:t>
            </a:r>
            <a:r>
              <a:rPr lang="en-US" altLang="zh-CN" dirty="0"/>
              <a:t>N</a:t>
            </a:r>
            <a:r>
              <a:rPr lang="zh-CN" altLang="en-US" dirty="0"/>
              <a:t>物质：包括维生素和氨基酸</a:t>
            </a:r>
          </a:p>
          <a:p>
            <a:pPr lvl="1" eaLnBrk="1" hangingPunct="1">
              <a:lnSpc>
                <a:spcPct val="95000"/>
              </a:lnSpc>
              <a:spcBef>
                <a:spcPts val="1800"/>
              </a:spcBef>
              <a:buNone/>
            </a:pPr>
            <a:r>
              <a:rPr lang="zh-CN" altLang="en-US" dirty="0"/>
              <a:t>  ② 碳源：</a:t>
            </a:r>
            <a:r>
              <a:rPr lang="en-US" altLang="zh-CN" dirty="0"/>
              <a:t>2%—5%</a:t>
            </a:r>
            <a:r>
              <a:rPr lang="zh-CN" altLang="en-US" dirty="0"/>
              <a:t>的蔗糖</a:t>
            </a:r>
          </a:p>
          <a:p>
            <a:pPr lvl="1" eaLnBrk="1" hangingPunct="1">
              <a:lnSpc>
                <a:spcPct val="95000"/>
              </a:lnSpc>
              <a:spcBef>
                <a:spcPts val="1800"/>
              </a:spcBef>
              <a:buNone/>
            </a:pPr>
            <a:r>
              <a:rPr lang="zh-CN" altLang="en-US" dirty="0"/>
              <a:t>  ③ 琼脂：起支持作用</a:t>
            </a:r>
          </a:p>
          <a:p>
            <a:pPr lvl="1" eaLnBrk="1" hangingPunct="1">
              <a:lnSpc>
                <a:spcPct val="95000"/>
              </a:lnSpc>
              <a:spcBef>
                <a:spcPts val="1800"/>
              </a:spcBef>
              <a:buNone/>
            </a:pPr>
            <a:r>
              <a:rPr lang="zh-CN" altLang="en-US" dirty="0"/>
              <a:t>  ④ 激素：生长素，细胞分裂素和赤霉素</a:t>
            </a:r>
          </a:p>
          <a:p>
            <a:pPr eaLnBrk="1" hangingPunct="1">
              <a:lnSpc>
                <a:spcPct val="95000"/>
              </a:lnSpc>
              <a:spcBef>
                <a:spcPts val="1800"/>
              </a:spcBef>
            </a:pPr>
            <a:r>
              <a:rPr lang="en-US" altLang="zh-CN" dirty="0"/>
              <a:t>pH</a:t>
            </a:r>
            <a:r>
              <a:rPr lang="zh-CN" altLang="en-US" dirty="0"/>
              <a:t>值：</a:t>
            </a:r>
            <a:r>
              <a:rPr lang="en-US" altLang="zh-CN" dirty="0"/>
              <a:t>5.0</a:t>
            </a:r>
            <a:r>
              <a:rPr lang="zh-CN" altLang="en-US" dirty="0"/>
              <a:t>－</a:t>
            </a:r>
            <a:r>
              <a:rPr lang="en-US" altLang="zh-CN" dirty="0"/>
              <a:t>6.0</a:t>
            </a:r>
          </a:p>
        </p:txBody>
      </p:sp>
      <p:sp>
        <p:nvSpPr>
          <p:cNvPr id="2" name="灯片编号占位符 1">
            <a:extLst>
              <a:ext uri="{FF2B5EF4-FFF2-40B4-BE49-F238E27FC236}">
                <a16:creationId xmlns:a16="http://schemas.microsoft.com/office/drawing/2014/main" id="{8C79D910-4444-4AEC-A1F4-997793CCD40F}"/>
              </a:ext>
            </a:extLst>
          </p:cNvPr>
          <p:cNvSpPr>
            <a:spLocks noGrp="1"/>
          </p:cNvSpPr>
          <p:nvPr>
            <p:ph type="sldNum" sz="quarter" idx="10"/>
          </p:nvPr>
        </p:nvSpPr>
        <p:spPr/>
        <p:txBody>
          <a:bodyPr/>
          <a:lstStyle/>
          <a:p>
            <a:pPr>
              <a:defRPr/>
            </a:pPr>
            <a:fld id="{CB104A84-5955-4F7E-89A5-E8CA42F49DD4}" type="slidenum">
              <a:rPr lang="en-US" altLang="zh-CN" smtClean="0"/>
              <a:pPr>
                <a:defRPr/>
              </a:pPr>
              <a:t>14</a:t>
            </a:fld>
            <a:endParaRPr lang="en-US" altLang="zh-C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F683A85-AFE8-4351-844B-BDE5DCCC19F7}"/>
              </a:ext>
            </a:extLst>
          </p:cNvPr>
          <p:cNvSpPr>
            <a:spLocks noGrp="1" noChangeArrowheads="1"/>
          </p:cNvSpPr>
          <p:nvPr>
            <p:ph type="title"/>
          </p:nvPr>
        </p:nvSpPr>
        <p:spPr/>
        <p:txBody>
          <a:bodyPr/>
          <a:lstStyle/>
          <a:p>
            <a:pPr eaLnBrk="1" hangingPunct="1"/>
            <a:r>
              <a:rPr lang="zh-CN" altLang="en-US" dirty="0">
                <a:latin typeface="Times New Roman" panose="02020603050405020304" pitchFamily="18" charset="0"/>
                <a:cs typeface="Times New Roman" panose="02020603050405020304" pitchFamily="18" charset="0"/>
              </a:rPr>
              <a:t>相关问题</a:t>
            </a:r>
          </a:p>
        </p:txBody>
      </p:sp>
      <p:sp>
        <p:nvSpPr>
          <p:cNvPr id="88081" name="Rectangle 17">
            <a:extLst>
              <a:ext uri="{FF2B5EF4-FFF2-40B4-BE49-F238E27FC236}">
                <a16:creationId xmlns:a16="http://schemas.microsoft.com/office/drawing/2014/main" id="{9185FDF5-767F-4093-B1B8-4A1A9F7CC6D9}"/>
              </a:ext>
            </a:extLst>
          </p:cNvPr>
          <p:cNvSpPr>
            <a:spLocks noChangeArrowheads="1"/>
          </p:cNvSpPr>
          <p:nvPr/>
        </p:nvSpPr>
        <p:spPr bwMode="auto">
          <a:xfrm>
            <a:off x="429370" y="1484313"/>
            <a:ext cx="728339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25475" indent="-625475"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spcBef>
                <a:spcPct val="30000"/>
              </a:spcBef>
            </a:pPr>
            <a:r>
              <a:rPr lang="en-US" altLang="zh-CN" sz="3200" b="1" dirty="0">
                <a:ea typeface="微软雅黑" panose="020B0503020204020204" pitchFamily="34" charset="-122"/>
                <a:cs typeface="Times New Roman" panose="02020603050405020304" pitchFamily="18" charset="0"/>
              </a:rPr>
              <a:t>1</a:t>
            </a:r>
            <a:r>
              <a:rPr lang="zh-CN" altLang="en-US" sz="3200" b="1" dirty="0">
                <a:ea typeface="微软雅黑" panose="020B0503020204020204" pitchFamily="34" charset="-122"/>
                <a:cs typeface="Times New Roman" panose="02020603050405020304" pitchFamily="18" charset="0"/>
              </a:rPr>
              <a:t>、在植物组培过程中，为什么要进行一系列的消毒，灭菌，并且要求无菌操作？</a:t>
            </a:r>
          </a:p>
          <a:p>
            <a:pPr eaLnBrk="1" hangingPunct="1">
              <a:lnSpc>
                <a:spcPct val="110000"/>
              </a:lnSpc>
              <a:spcBef>
                <a:spcPct val="30000"/>
              </a:spcBef>
            </a:pPr>
            <a:endParaRPr lang="zh-CN" altLang="en-US" sz="3200" b="1" dirty="0">
              <a:ea typeface="微软雅黑" panose="020B0503020204020204" pitchFamily="34" charset="-122"/>
              <a:cs typeface="Times New Roman" panose="02020603050405020304" pitchFamily="18" charset="0"/>
            </a:endParaRPr>
          </a:p>
          <a:p>
            <a:pPr eaLnBrk="1" hangingPunct="1">
              <a:lnSpc>
                <a:spcPct val="110000"/>
              </a:lnSpc>
              <a:spcBef>
                <a:spcPct val="30000"/>
              </a:spcBef>
            </a:pPr>
            <a:r>
              <a:rPr lang="zh-CN" altLang="en-US" sz="3200" b="1" dirty="0">
                <a:ea typeface="微软雅黑" panose="020B0503020204020204" pitchFamily="34" charset="-122"/>
                <a:cs typeface="Times New Roman" panose="02020603050405020304" pitchFamily="18" charset="0"/>
              </a:rPr>
              <a:t>       </a:t>
            </a:r>
            <a:r>
              <a:rPr lang="zh-CN" altLang="en-US" sz="3200" b="1" dirty="0">
                <a:solidFill>
                  <a:srgbClr val="000099"/>
                </a:solidFill>
                <a:ea typeface="微软雅黑" panose="020B0503020204020204" pitchFamily="34" charset="-122"/>
                <a:cs typeface="Times New Roman" panose="02020603050405020304" pitchFamily="18" charset="0"/>
              </a:rPr>
              <a:t>避免杂菌在上面迅速生长消耗营养，且有些杂菌会危害培养物的生长。</a:t>
            </a:r>
            <a:endParaRPr lang="zh-CN" altLang="en-US" sz="3200" b="1" dirty="0">
              <a:ea typeface="微软雅黑" panose="020B0503020204020204" pitchFamily="34" charset="-122"/>
              <a:cs typeface="Times New Roman" panose="02020603050405020304" pitchFamily="18" charset="0"/>
            </a:endParaRPr>
          </a:p>
        </p:txBody>
      </p:sp>
      <p:grpSp>
        <p:nvGrpSpPr>
          <p:cNvPr id="23556" name="Group 23">
            <a:extLst>
              <a:ext uri="{FF2B5EF4-FFF2-40B4-BE49-F238E27FC236}">
                <a16:creationId xmlns:a16="http://schemas.microsoft.com/office/drawing/2014/main" id="{176501AA-3494-4D3E-A8DC-4518399BEEDE}"/>
              </a:ext>
            </a:extLst>
          </p:cNvPr>
          <p:cNvGrpSpPr>
            <a:grpSpLocks/>
          </p:cNvGrpSpPr>
          <p:nvPr/>
        </p:nvGrpSpPr>
        <p:grpSpPr bwMode="auto">
          <a:xfrm>
            <a:off x="8218584" y="1206017"/>
            <a:ext cx="2857500" cy="4578350"/>
            <a:chOff x="3606" y="935"/>
            <a:chExt cx="1800" cy="2884"/>
          </a:xfrm>
        </p:grpSpPr>
        <p:pic>
          <p:nvPicPr>
            <p:cNvPr id="23557" name="Picture 20" descr="胡萝卜减肥 懒女人首选">
              <a:extLst>
                <a:ext uri="{FF2B5EF4-FFF2-40B4-BE49-F238E27FC236}">
                  <a16:creationId xmlns:a16="http://schemas.microsoft.com/office/drawing/2014/main" id="{BAAC9AC0-B024-4528-ACD9-EFB587EBBE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0676"/>
            <a:stretch>
              <a:fillRect/>
            </a:stretch>
          </p:blipFill>
          <p:spPr bwMode="auto">
            <a:xfrm>
              <a:off x="3606" y="935"/>
              <a:ext cx="1800" cy="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21" descr="u=1920059607,1985698107&amp;gp=2">
              <a:extLst>
                <a:ext uri="{FF2B5EF4-FFF2-40B4-BE49-F238E27FC236}">
                  <a16:creationId xmlns:a16="http://schemas.microsoft.com/office/drawing/2014/main" id="{A8281ACA-519D-4CA6-8506-A21A13B8A3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519" t="7718"/>
            <a:stretch>
              <a:fillRect/>
            </a:stretch>
          </p:blipFill>
          <p:spPr bwMode="auto">
            <a:xfrm>
              <a:off x="3878" y="2523"/>
              <a:ext cx="1406"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灯片编号占位符 1">
            <a:extLst>
              <a:ext uri="{FF2B5EF4-FFF2-40B4-BE49-F238E27FC236}">
                <a16:creationId xmlns:a16="http://schemas.microsoft.com/office/drawing/2014/main" id="{051AD95E-7827-4C79-AB3D-FF16ECB78C25}"/>
              </a:ext>
            </a:extLst>
          </p:cNvPr>
          <p:cNvSpPr>
            <a:spLocks noGrp="1"/>
          </p:cNvSpPr>
          <p:nvPr>
            <p:ph type="sldNum" sz="quarter" idx="10"/>
          </p:nvPr>
        </p:nvSpPr>
        <p:spPr/>
        <p:txBody>
          <a:bodyPr/>
          <a:lstStyle/>
          <a:p>
            <a:pPr>
              <a:defRPr/>
            </a:pPr>
            <a:fld id="{CB104A84-5955-4F7E-89A5-E8CA42F49DD4}" type="slidenum">
              <a:rPr lang="en-US" altLang="zh-CN" smtClean="0"/>
              <a:pPr>
                <a:defRPr/>
              </a:pPr>
              <a:t>15</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08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6012397-C4B4-441E-A4B5-F8C4AB7C9B39}"/>
              </a:ext>
            </a:extLst>
          </p:cNvPr>
          <p:cNvSpPr>
            <a:spLocks noGrp="1" noChangeArrowheads="1"/>
          </p:cNvSpPr>
          <p:nvPr>
            <p:ph type="title"/>
          </p:nvPr>
        </p:nvSpPr>
        <p:spPr/>
        <p:txBody>
          <a:bodyPr/>
          <a:lstStyle/>
          <a:p>
            <a:pPr eaLnBrk="1" hangingPunct="1"/>
            <a:r>
              <a:rPr lang="zh-CN" altLang="en-US"/>
              <a:t>相关问题</a:t>
            </a:r>
          </a:p>
        </p:txBody>
      </p:sp>
      <p:sp>
        <p:nvSpPr>
          <p:cNvPr id="137219" name="Rectangle 3">
            <a:extLst>
              <a:ext uri="{FF2B5EF4-FFF2-40B4-BE49-F238E27FC236}">
                <a16:creationId xmlns:a16="http://schemas.microsoft.com/office/drawing/2014/main" id="{D63B2F1E-70C6-4769-BA5B-E3E7B0E3ACC4}"/>
              </a:ext>
            </a:extLst>
          </p:cNvPr>
          <p:cNvSpPr>
            <a:spLocks noChangeArrowheads="1"/>
          </p:cNvSpPr>
          <p:nvPr/>
        </p:nvSpPr>
        <p:spPr bwMode="auto">
          <a:xfrm>
            <a:off x="310100" y="1484313"/>
            <a:ext cx="7808182"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25475" indent="-625475">
              <a:lnSpc>
                <a:spcPct val="110000"/>
              </a:lnSpc>
              <a:spcBef>
                <a:spcPct val="30000"/>
              </a:spcBef>
            </a:pPr>
            <a:r>
              <a:rPr kumimoji="1"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2</a:t>
            </a:r>
            <a:r>
              <a:rPr kumimoji="1"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、为什么切取胡萝卜根的形成层，其他部分也能培养成小植株吗？</a:t>
            </a:r>
          </a:p>
          <a:p>
            <a:pPr marL="625475" indent="-625475">
              <a:lnSpc>
                <a:spcPct val="110000"/>
              </a:lnSpc>
              <a:spcBef>
                <a:spcPct val="30000"/>
              </a:spcBef>
            </a:pPr>
            <a:r>
              <a:rPr kumimoji="1" lang="zh-CN" altLang="en-US" sz="32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       </a:t>
            </a:r>
            <a:endParaRPr kumimoji="1" lang="en-US" altLang="zh-CN" sz="32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endParaRPr>
          </a:p>
          <a:p>
            <a:pPr marL="625475" indent="-625475">
              <a:lnSpc>
                <a:spcPct val="110000"/>
              </a:lnSpc>
              <a:spcBef>
                <a:spcPct val="30000"/>
              </a:spcBef>
            </a:pPr>
            <a:r>
              <a:rPr kumimoji="1" lang="en-US" altLang="zh-CN" sz="32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       </a:t>
            </a:r>
            <a:r>
              <a:rPr kumimoji="1" lang="zh-CN" altLang="en-US" sz="32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胡萝卜根形成层分生能力强，有大量的纺锤状原始细胞和射线原始细胞，容易诱导成愈伤组织。其他部分如叶、花也能培养成小植株，只是稍微困难些。</a:t>
            </a:r>
          </a:p>
        </p:txBody>
      </p:sp>
      <p:grpSp>
        <p:nvGrpSpPr>
          <p:cNvPr id="7" name="Group 23">
            <a:extLst>
              <a:ext uri="{FF2B5EF4-FFF2-40B4-BE49-F238E27FC236}">
                <a16:creationId xmlns:a16="http://schemas.microsoft.com/office/drawing/2014/main" id="{8249E938-FE4F-44ED-BCEC-E55F9D764017}"/>
              </a:ext>
            </a:extLst>
          </p:cNvPr>
          <p:cNvGrpSpPr>
            <a:grpSpLocks/>
          </p:cNvGrpSpPr>
          <p:nvPr/>
        </p:nvGrpSpPr>
        <p:grpSpPr bwMode="auto">
          <a:xfrm>
            <a:off x="8218584" y="1206017"/>
            <a:ext cx="2857500" cy="4578350"/>
            <a:chOff x="3606" y="935"/>
            <a:chExt cx="1800" cy="2884"/>
          </a:xfrm>
        </p:grpSpPr>
        <p:pic>
          <p:nvPicPr>
            <p:cNvPr id="8" name="Picture 20" descr="胡萝卜减肥 懒女人首选">
              <a:extLst>
                <a:ext uri="{FF2B5EF4-FFF2-40B4-BE49-F238E27FC236}">
                  <a16:creationId xmlns:a16="http://schemas.microsoft.com/office/drawing/2014/main" id="{69570AA8-209B-4F49-98CE-D54E6B00C3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0676"/>
            <a:stretch>
              <a:fillRect/>
            </a:stretch>
          </p:blipFill>
          <p:spPr bwMode="auto">
            <a:xfrm>
              <a:off x="3606" y="935"/>
              <a:ext cx="1800" cy="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u=1920059607,1985698107&amp;gp=2">
              <a:extLst>
                <a:ext uri="{FF2B5EF4-FFF2-40B4-BE49-F238E27FC236}">
                  <a16:creationId xmlns:a16="http://schemas.microsoft.com/office/drawing/2014/main" id="{7CD63D52-52B0-4820-BD27-921F58895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519" t="7718"/>
            <a:stretch>
              <a:fillRect/>
            </a:stretch>
          </p:blipFill>
          <p:spPr bwMode="auto">
            <a:xfrm>
              <a:off x="3878" y="2523"/>
              <a:ext cx="1406"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灯片编号占位符 1">
            <a:extLst>
              <a:ext uri="{FF2B5EF4-FFF2-40B4-BE49-F238E27FC236}">
                <a16:creationId xmlns:a16="http://schemas.microsoft.com/office/drawing/2014/main" id="{4A6A583D-98C8-45E8-9273-3DF0483431E8}"/>
              </a:ext>
            </a:extLst>
          </p:cNvPr>
          <p:cNvSpPr>
            <a:spLocks noGrp="1"/>
          </p:cNvSpPr>
          <p:nvPr>
            <p:ph type="sldNum" sz="quarter" idx="10"/>
          </p:nvPr>
        </p:nvSpPr>
        <p:spPr/>
        <p:txBody>
          <a:bodyPr/>
          <a:lstStyle/>
          <a:p>
            <a:pPr>
              <a:defRPr/>
            </a:pPr>
            <a:fld id="{CB104A84-5955-4F7E-89A5-E8CA42F49DD4}" type="slidenum">
              <a:rPr lang="en-US" altLang="zh-CN" smtClean="0"/>
              <a:pPr>
                <a:defRPr/>
              </a:pPr>
              <a:t>16</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2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2AD7D93-635D-4742-9FC0-175918EB05B8}"/>
              </a:ext>
            </a:extLst>
          </p:cNvPr>
          <p:cNvSpPr>
            <a:spLocks noGrp="1" noChangeArrowheads="1"/>
          </p:cNvSpPr>
          <p:nvPr>
            <p:ph type="title"/>
          </p:nvPr>
        </p:nvSpPr>
        <p:spPr/>
        <p:txBody>
          <a:bodyPr/>
          <a:lstStyle/>
          <a:p>
            <a:pPr eaLnBrk="1" hangingPunct="1"/>
            <a:r>
              <a:rPr lang="zh-CN" altLang="en-US"/>
              <a:t>相关问题</a:t>
            </a:r>
          </a:p>
        </p:txBody>
      </p:sp>
      <p:sp>
        <p:nvSpPr>
          <p:cNvPr id="138243" name="Rectangle 3">
            <a:extLst>
              <a:ext uri="{FF2B5EF4-FFF2-40B4-BE49-F238E27FC236}">
                <a16:creationId xmlns:a16="http://schemas.microsoft.com/office/drawing/2014/main" id="{79D1A5BA-E456-459E-884B-75A025C27D9F}"/>
              </a:ext>
            </a:extLst>
          </p:cNvPr>
          <p:cNvSpPr>
            <a:spLocks noChangeArrowheads="1"/>
          </p:cNvSpPr>
          <p:nvPr/>
        </p:nvSpPr>
        <p:spPr bwMode="auto">
          <a:xfrm>
            <a:off x="262393" y="1052513"/>
            <a:ext cx="7417932"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25475" indent="-625475">
              <a:lnSpc>
                <a:spcPct val="110000"/>
              </a:lnSpc>
              <a:spcBef>
                <a:spcPct val="30000"/>
              </a:spcBef>
            </a:pPr>
            <a:endParaRPr kumimoji="1" lang="en-US" altLang="zh-CN" sz="3200" b="1" dirty="0">
              <a:latin typeface="Times New Roman" panose="02020603050405020304" pitchFamily="18" charset="0"/>
              <a:ea typeface="微软雅黑" panose="020B0503020204020204" pitchFamily="34" charset="-122"/>
              <a:cs typeface="Times New Roman" panose="02020603050405020304" pitchFamily="18" charset="0"/>
            </a:endParaRPr>
          </a:p>
          <a:p>
            <a:pPr marL="625475" indent="-625475">
              <a:lnSpc>
                <a:spcPct val="110000"/>
              </a:lnSpc>
              <a:spcBef>
                <a:spcPct val="30000"/>
              </a:spcBef>
            </a:pPr>
            <a:r>
              <a:rPr kumimoji="1"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3</a:t>
            </a:r>
            <a:r>
              <a:rPr kumimoji="1"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、为什么诱导愈伤组织的过程中应避光培养？</a:t>
            </a:r>
          </a:p>
          <a:p>
            <a:pPr marL="625475" indent="-625475">
              <a:lnSpc>
                <a:spcPct val="110000"/>
              </a:lnSpc>
              <a:spcBef>
                <a:spcPct val="30000"/>
              </a:spcBef>
            </a:pPr>
            <a:r>
              <a:rPr kumimoji="1"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      </a:t>
            </a:r>
            <a:r>
              <a:rPr kumimoji="1" lang="zh-CN" altLang="en-US" sz="32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在有光时，往往容易形成维管组织，而不易形成愈伤组织。</a:t>
            </a:r>
          </a:p>
        </p:txBody>
      </p:sp>
      <p:sp>
        <p:nvSpPr>
          <p:cNvPr id="25606" name="Rectangle 8">
            <a:extLst>
              <a:ext uri="{FF2B5EF4-FFF2-40B4-BE49-F238E27FC236}">
                <a16:creationId xmlns:a16="http://schemas.microsoft.com/office/drawing/2014/main" id="{71668BA8-0465-41F6-B7B3-7304BD1B128C}"/>
              </a:ext>
            </a:extLst>
          </p:cNvPr>
          <p:cNvSpPr>
            <a:spLocks noRot="1" noChangeArrowheads="1"/>
          </p:cNvSpPr>
          <p:nvPr/>
        </p:nvSpPr>
        <p:spPr bwMode="auto">
          <a:xfrm>
            <a:off x="701750" y="4847816"/>
            <a:ext cx="676230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625475" indent="-625475"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0" indent="625475" eaLnBrk="1" hangingPunct="1">
              <a:lnSpc>
                <a:spcPct val="110000"/>
              </a:lnSpc>
              <a:spcBef>
                <a:spcPts val="1200"/>
              </a:spcBef>
            </a:pPr>
            <a:r>
              <a:rPr lang="zh-CN" altLang="en-US" sz="2800" b="1" dirty="0">
                <a:latin typeface="宋体" panose="02010600030101010101" pitchFamily="2" charset="-122"/>
              </a:rPr>
              <a:t>根据上述过程，请同学们讨论归纳出植物组织培养的概念。</a:t>
            </a:r>
          </a:p>
        </p:txBody>
      </p:sp>
      <p:grpSp>
        <p:nvGrpSpPr>
          <p:cNvPr id="9" name="Group 23">
            <a:extLst>
              <a:ext uri="{FF2B5EF4-FFF2-40B4-BE49-F238E27FC236}">
                <a16:creationId xmlns:a16="http://schemas.microsoft.com/office/drawing/2014/main" id="{80F63961-1E4E-4AE8-B47B-D18FE1F314CF}"/>
              </a:ext>
            </a:extLst>
          </p:cNvPr>
          <p:cNvGrpSpPr>
            <a:grpSpLocks/>
          </p:cNvGrpSpPr>
          <p:nvPr/>
        </p:nvGrpSpPr>
        <p:grpSpPr bwMode="auto">
          <a:xfrm>
            <a:off x="8218584" y="1206017"/>
            <a:ext cx="2857500" cy="4578350"/>
            <a:chOff x="3606" y="935"/>
            <a:chExt cx="1800" cy="2884"/>
          </a:xfrm>
        </p:grpSpPr>
        <p:pic>
          <p:nvPicPr>
            <p:cNvPr id="10" name="Picture 20" descr="胡萝卜减肥 懒女人首选">
              <a:extLst>
                <a:ext uri="{FF2B5EF4-FFF2-40B4-BE49-F238E27FC236}">
                  <a16:creationId xmlns:a16="http://schemas.microsoft.com/office/drawing/2014/main" id="{40C10580-2057-47E2-A032-DFBE0ED8A6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0676"/>
            <a:stretch>
              <a:fillRect/>
            </a:stretch>
          </p:blipFill>
          <p:spPr bwMode="auto">
            <a:xfrm>
              <a:off x="3606" y="935"/>
              <a:ext cx="1800" cy="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1" descr="u=1920059607,1985698107&amp;gp=2">
              <a:extLst>
                <a:ext uri="{FF2B5EF4-FFF2-40B4-BE49-F238E27FC236}">
                  <a16:creationId xmlns:a16="http://schemas.microsoft.com/office/drawing/2014/main" id="{A2CA7D18-C651-4DC0-8A4D-01BA8CD2EA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519" t="7718"/>
            <a:stretch>
              <a:fillRect/>
            </a:stretch>
          </p:blipFill>
          <p:spPr bwMode="auto">
            <a:xfrm>
              <a:off x="3878" y="2523"/>
              <a:ext cx="1406"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灯片编号占位符 1">
            <a:extLst>
              <a:ext uri="{FF2B5EF4-FFF2-40B4-BE49-F238E27FC236}">
                <a16:creationId xmlns:a16="http://schemas.microsoft.com/office/drawing/2014/main" id="{E593978D-2BF2-4C9B-888F-9EC41C38B3F3}"/>
              </a:ext>
            </a:extLst>
          </p:cNvPr>
          <p:cNvSpPr>
            <a:spLocks noGrp="1"/>
          </p:cNvSpPr>
          <p:nvPr>
            <p:ph type="sldNum" sz="quarter" idx="10"/>
          </p:nvPr>
        </p:nvSpPr>
        <p:spPr/>
        <p:txBody>
          <a:bodyPr/>
          <a:lstStyle/>
          <a:p>
            <a:pPr>
              <a:defRPr/>
            </a:pPr>
            <a:fld id="{CB104A84-5955-4F7E-89A5-E8CA42F49DD4}" type="slidenum">
              <a:rPr lang="en-US" altLang="zh-CN" smtClean="0"/>
              <a:pPr>
                <a:defRPr/>
              </a:pPr>
              <a:t>17</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24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0711362-ACBC-4787-889C-399BC1F478FF}"/>
              </a:ext>
            </a:extLst>
          </p:cNvPr>
          <p:cNvSpPr>
            <a:spLocks noGrp="1" noChangeArrowheads="1"/>
          </p:cNvSpPr>
          <p:nvPr>
            <p:ph type="title"/>
          </p:nvPr>
        </p:nvSpPr>
        <p:spPr/>
        <p:txBody>
          <a:bodyPr/>
          <a:lstStyle/>
          <a:p>
            <a:pPr eaLnBrk="1" hangingPunct="1"/>
            <a:r>
              <a:rPr lang="zh-CN" altLang="en-US">
                <a:latin typeface="Times New Roman" panose="02020603050405020304" pitchFamily="18" charset="0"/>
                <a:cs typeface="Times New Roman" panose="02020603050405020304" pitchFamily="18" charset="0"/>
              </a:rPr>
              <a:t>植物组织培养的概念</a:t>
            </a:r>
          </a:p>
        </p:txBody>
      </p:sp>
      <p:pic>
        <p:nvPicPr>
          <p:cNvPr id="139267" name="Picture 3" descr="image014">
            <a:extLst>
              <a:ext uri="{FF2B5EF4-FFF2-40B4-BE49-F238E27FC236}">
                <a16:creationId xmlns:a16="http://schemas.microsoft.com/office/drawing/2014/main" id="{FF245CC1-A380-47E4-9272-F6E89B284E06}"/>
              </a:ext>
            </a:extLst>
          </p:cNvPr>
          <p:cNvPicPr>
            <a:picLocks noGrp="1" noChangeAspect="1" noChangeArrowheads="1"/>
          </p:cNvPicPr>
          <p:nvPr>
            <p:ph sz="half" idx="1"/>
          </p:nvPr>
        </p:nvPicPr>
        <p:blipFill>
          <a:blip r:embed="rId2">
            <a:lum contrast="12000"/>
            <a:extLst>
              <a:ext uri="{28A0092B-C50C-407E-A947-70E740481C1C}">
                <a14:useLocalDpi xmlns:a14="http://schemas.microsoft.com/office/drawing/2010/main" val="0"/>
              </a:ext>
            </a:extLst>
          </a:blip>
          <a:srcRect/>
          <a:stretch>
            <a:fillRect/>
          </a:stretch>
        </p:blipFill>
        <p:spPr>
          <a:xfrm>
            <a:off x="2577618" y="3573977"/>
            <a:ext cx="6694487" cy="2803525"/>
          </a:xfrm>
        </p:spPr>
      </p:pic>
      <p:sp>
        <p:nvSpPr>
          <p:cNvPr id="139268" name="Rectangle 4">
            <a:extLst>
              <a:ext uri="{FF2B5EF4-FFF2-40B4-BE49-F238E27FC236}">
                <a16:creationId xmlns:a16="http://schemas.microsoft.com/office/drawing/2014/main" id="{9A82BA74-A3C7-4FE2-80C8-57B6FC75986E}"/>
              </a:ext>
            </a:extLst>
          </p:cNvPr>
          <p:cNvSpPr>
            <a:spLocks noChangeArrowheads="1"/>
          </p:cNvSpPr>
          <p:nvPr/>
        </p:nvSpPr>
        <p:spPr bwMode="auto">
          <a:xfrm>
            <a:off x="857707" y="1221921"/>
            <a:ext cx="10690899"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kumimoji="0" lang="en-US" altLang="zh-CN" sz="3200" b="1" dirty="0">
                <a:ea typeface="微软雅黑" panose="020B0503020204020204" pitchFamily="34" charset="-122"/>
                <a:cs typeface="Times New Roman" panose="02020603050405020304" pitchFamily="18" charset="0"/>
              </a:rPr>
              <a:t>        </a:t>
            </a:r>
            <a:r>
              <a:rPr kumimoji="0" lang="zh-CN" altLang="en-US" sz="3200" b="1" dirty="0">
                <a:ea typeface="微软雅黑" panose="020B0503020204020204" pitchFamily="34" charset="-122"/>
                <a:cs typeface="Times New Roman" panose="02020603050405020304" pitchFamily="18" charset="0"/>
              </a:rPr>
              <a:t>植物组织培养就是在</a:t>
            </a:r>
            <a:r>
              <a:rPr kumimoji="0" lang="zh-CN" altLang="en-US" sz="3200" b="1" dirty="0">
                <a:solidFill>
                  <a:srgbClr val="FF0000"/>
                </a:solidFill>
                <a:ea typeface="微软雅黑" panose="020B0503020204020204" pitchFamily="34" charset="-122"/>
                <a:cs typeface="Times New Roman" panose="02020603050405020304" pitchFamily="18" charset="0"/>
              </a:rPr>
              <a:t>无菌和人工控制</a:t>
            </a:r>
            <a:r>
              <a:rPr kumimoji="0" lang="zh-CN" altLang="en-US" sz="3200" b="1" dirty="0">
                <a:ea typeface="微软雅黑" panose="020B0503020204020204" pitchFamily="34" charset="-122"/>
                <a:cs typeface="Times New Roman" panose="02020603050405020304" pitchFamily="18" charset="0"/>
              </a:rPr>
              <a:t>条件下，将</a:t>
            </a:r>
            <a:r>
              <a:rPr kumimoji="0" lang="zh-CN" altLang="en-US" sz="3200" b="1" dirty="0">
                <a:solidFill>
                  <a:srgbClr val="FF0000"/>
                </a:solidFill>
                <a:ea typeface="微软雅黑" panose="020B0503020204020204" pitchFamily="34" charset="-122"/>
                <a:cs typeface="Times New Roman" panose="02020603050405020304" pitchFamily="18" charset="0"/>
              </a:rPr>
              <a:t>离体</a:t>
            </a:r>
            <a:r>
              <a:rPr kumimoji="0" lang="zh-CN" altLang="en-US" sz="3200" b="1" dirty="0">
                <a:ea typeface="微软雅黑" panose="020B0503020204020204" pitchFamily="34" charset="-122"/>
                <a:cs typeface="Times New Roman" panose="02020603050405020304" pitchFamily="18" charset="0"/>
              </a:rPr>
              <a:t>的植物器官、组织、细胞，培养在人工配制的培养基上，给予</a:t>
            </a:r>
            <a:r>
              <a:rPr kumimoji="0" lang="zh-CN" altLang="en-US" sz="3200" b="1" dirty="0">
                <a:solidFill>
                  <a:srgbClr val="FF0000"/>
                </a:solidFill>
                <a:ea typeface="微软雅黑" panose="020B0503020204020204" pitchFamily="34" charset="-122"/>
                <a:cs typeface="Times New Roman" panose="02020603050405020304" pitchFamily="18" charset="0"/>
              </a:rPr>
              <a:t>适宜的培养条件</a:t>
            </a:r>
            <a:r>
              <a:rPr kumimoji="0" lang="zh-CN" altLang="en-US" sz="3200" b="1" dirty="0">
                <a:ea typeface="微软雅黑" panose="020B0503020204020204" pitchFamily="34" charset="-122"/>
                <a:cs typeface="Times New Roman" panose="02020603050405020304" pitchFamily="18" charset="0"/>
              </a:rPr>
              <a:t>，诱导其产生</a:t>
            </a:r>
            <a:r>
              <a:rPr kumimoji="0" lang="zh-CN" altLang="en-US" sz="3200" b="1" dirty="0">
                <a:solidFill>
                  <a:srgbClr val="FF0000"/>
                </a:solidFill>
                <a:ea typeface="微软雅黑" panose="020B0503020204020204" pitchFamily="34" charset="-122"/>
                <a:cs typeface="Times New Roman" panose="02020603050405020304" pitchFamily="18" charset="0"/>
              </a:rPr>
              <a:t>愈伤组织、丛芽</a:t>
            </a:r>
            <a:r>
              <a:rPr kumimoji="0" lang="zh-CN" altLang="en-US" sz="3200" b="1" dirty="0">
                <a:ea typeface="微软雅黑" panose="020B0503020204020204" pitchFamily="34" charset="-122"/>
                <a:cs typeface="Times New Roman" panose="02020603050405020304" pitchFamily="18" charset="0"/>
              </a:rPr>
              <a:t>，最终形成</a:t>
            </a:r>
            <a:r>
              <a:rPr kumimoji="0" lang="zh-CN" altLang="en-US" sz="3200" b="1" dirty="0">
                <a:solidFill>
                  <a:srgbClr val="FF0000"/>
                </a:solidFill>
                <a:ea typeface="微软雅黑" panose="020B0503020204020204" pitchFamily="34" charset="-122"/>
                <a:cs typeface="Times New Roman" panose="02020603050405020304" pitchFamily="18" charset="0"/>
              </a:rPr>
              <a:t>完整的植株</a:t>
            </a:r>
            <a:r>
              <a:rPr kumimoji="0" lang="zh-CN" altLang="en-US" sz="3200" b="1" dirty="0">
                <a:ea typeface="微软雅黑" panose="020B0503020204020204" pitchFamily="34" charset="-122"/>
                <a:cs typeface="Times New Roman" panose="02020603050405020304" pitchFamily="18" charset="0"/>
              </a:rPr>
              <a:t>。</a:t>
            </a:r>
          </a:p>
        </p:txBody>
      </p:sp>
      <p:sp>
        <p:nvSpPr>
          <p:cNvPr id="2" name="灯片编号占位符 1">
            <a:extLst>
              <a:ext uri="{FF2B5EF4-FFF2-40B4-BE49-F238E27FC236}">
                <a16:creationId xmlns:a16="http://schemas.microsoft.com/office/drawing/2014/main" id="{9F0CAE18-CD56-4725-9F0C-E230DD077A07}"/>
              </a:ext>
            </a:extLst>
          </p:cNvPr>
          <p:cNvSpPr>
            <a:spLocks noGrp="1"/>
          </p:cNvSpPr>
          <p:nvPr>
            <p:ph type="sldNum" sz="quarter" idx="10"/>
          </p:nvPr>
        </p:nvSpPr>
        <p:spPr/>
        <p:txBody>
          <a:bodyPr/>
          <a:lstStyle/>
          <a:p>
            <a:pPr>
              <a:defRPr/>
            </a:pPr>
            <a:fld id="{D78C4456-10F8-438D-9ECD-3E63227D17BC}" type="slidenum">
              <a:rPr lang="en-US" altLang="zh-CN" smtClean="0"/>
              <a:pPr>
                <a:defRPr/>
              </a:pPr>
              <a:t>18</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9268"/>
                                        </p:tgtEl>
                                        <p:attrNameLst>
                                          <p:attrName>style.visibility</p:attrName>
                                        </p:attrNameLst>
                                      </p:cBhvr>
                                      <p:to>
                                        <p:strVal val="visible"/>
                                      </p:to>
                                    </p:set>
                                    <p:animEffect transition="in" filter="wipe(up)">
                                      <p:cBhvr>
                                        <p:cTn id="7" dur="500"/>
                                        <p:tgtEl>
                                          <p:spTgt spid="13926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9267"/>
                                        </p:tgtEl>
                                        <p:attrNameLst>
                                          <p:attrName>style.visibility</p:attrName>
                                        </p:attrNameLst>
                                      </p:cBhvr>
                                      <p:to>
                                        <p:strVal val="visible"/>
                                      </p:to>
                                    </p:set>
                                    <p:animEffect transition="in" filter="wipe(left)">
                                      <p:cBhvr>
                                        <p:cTn id="11" dur="500"/>
                                        <p:tgtEl>
                                          <p:spTgt spid="139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Dsc00833">
            <a:extLst>
              <a:ext uri="{FF2B5EF4-FFF2-40B4-BE49-F238E27FC236}">
                <a16:creationId xmlns:a16="http://schemas.microsoft.com/office/drawing/2014/main" id="{3B9D49F3-AEBC-450E-BAD7-BCFB0B305A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57150"/>
            <a:ext cx="8424862" cy="631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3">
            <a:extLst>
              <a:ext uri="{FF2B5EF4-FFF2-40B4-BE49-F238E27FC236}">
                <a16:creationId xmlns:a16="http://schemas.microsoft.com/office/drawing/2014/main" id="{918E22D7-4DF1-4C85-A203-2A5256147B6F}"/>
              </a:ext>
            </a:extLst>
          </p:cNvPr>
          <p:cNvSpPr txBox="1">
            <a:spLocks noChangeArrowheads="1"/>
          </p:cNvSpPr>
          <p:nvPr/>
        </p:nvSpPr>
        <p:spPr bwMode="auto">
          <a:xfrm>
            <a:off x="4295775" y="6384872"/>
            <a:ext cx="3733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dist" eaLnBrk="1" hangingPunct="1">
              <a:spcBef>
                <a:spcPct val="50000"/>
              </a:spcBef>
            </a:pPr>
            <a:r>
              <a:rPr lang="zh-CN" altLang="en-US" sz="2400" dirty="0">
                <a:ea typeface="黑体" panose="02010609060101010101" pitchFamily="49" charset="-122"/>
              </a:rPr>
              <a:t>试管苗大规模培养</a:t>
            </a:r>
          </a:p>
        </p:txBody>
      </p:sp>
      <p:sp>
        <p:nvSpPr>
          <p:cNvPr id="2" name="灯片编号占位符 1">
            <a:extLst>
              <a:ext uri="{FF2B5EF4-FFF2-40B4-BE49-F238E27FC236}">
                <a16:creationId xmlns:a16="http://schemas.microsoft.com/office/drawing/2014/main" id="{07D51828-622A-4A85-A2B0-265BBB14E32D}"/>
              </a:ext>
            </a:extLst>
          </p:cNvPr>
          <p:cNvSpPr>
            <a:spLocks noGrp="1"/>
          </p:cNvSpPr>
          <p:nvPr>
            <p:ph type="sldNum" sz="quarter" idx="10"/>
          </p:nvPr>
        </p:nvSpPr>
        <p:spPr/>
        <p:txBody>
          <a:bodyPr/>
          <a:lstStyle/>
          <a:p>
            <a:pPr>
              <a:defRPr/>
            </a:pPr>
            <a:fld id="{580F1E90-8401-4A4E-BF83-A179F7DEF592}" type="slidenum">
              <a:rPr lang="zh-CN" altLang="en-US" smtClean="0"/>
              <a:pPr>
                <a:defRPr/>
              </a:pPr>
              <a:t>19</a:t>
            </a:fld>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1EA0A6B-D103-48AC-914C-916C67618BF5}"/>
              </a:ext>
            </a:extLst>
          </p:cNvPr>
          <p:cNvSpPr>
            <a:spLocks noGrp="1" noChangeArrowheads="1"/>
          </p:cNvSpPr>
          <p:nvPr>
            <p:ph type="title"/>
          </p:nvPr>
        </p:nvSpPr>
        <p:spPr>
          <a:xfrm>
            <a:off x="1143000" y="63797"/>
            <a:ext cx="7315200" cy="676275"/>
          </a:xfrm>
        </p:spPr>
        <p:txBody>
          <a:bodyPr/>
          <a:lstStyle/>
          <a:p>
            <a:pPr eaLnBrk="1" hangingPunct="1"/>
            <a:r>
              <a:rPr lang="zh-CN" altLang="en-US" dirty="0"/>
              <a:t>细胞工程的概念</a:t>
            </a:r>
          </a:p>
        </p:txBody>
      </p:sp>
      <p:sp>
        <p:nvSpPr>
          <p:cNvPr id="49155" name="Text Box 3">
            <a:extLst>
              <a:ext uri="{FF2B5EF4-FFF2-40B4-BE49-F238E27FC236}">
                <a16:creationId xmlns:a16="http://schemas.microsoft.com/office/drawing/2014/main" id="{A4E5020C-78AB-4112-AD1D-BA7E381F1EB4}"/>
              </a:ext>
            </a:extLst>
          </p:cNvPr>
          <p:cNvSpPr txBox="1">
            <a:spLocks noChangeArrowheads="1"/>
          </p:cNvSpPr>
          <p:nvPr/>
        </p:nvSpPr>
        <p:spPr bwMode="auto">
          <a:xfrm>
            <a:off x="956930" y="1405969"/>
            <a:ext cx="9944986" cy="295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indent="457200" eaLnBrk="1" hangingPunct="1">
              <a:lnSpc>
                <a:spcPct val="150000"/>
              </a:lnSpc>
              <a:spcBef>
                <a:spcPts val="1800"/>
              </a:spcBef>
            </a:pPr>
            <a:r>
              <a:rPr lang="en-US" altLang="zh-CN" sz="3200" b="1" dirty="0">
                <a:solidFill>
                  <a:srgbClr val="222222"/>
                </a:solidFill>
                <a:ea typeface="微软雅黑" panose="020B0503020204020204" pitchFamily="34" charset="-122"/>
                <a:cs typeface="Times New Roman" panose="02020603050405020304" pitchFamily="18" charset="0"/>
              </a:rPr>
              <a:t>    </a:t>
            </a:r>
            <a:r>
              <a:rPr lang="zh-CN" altLang="en-US" sz="3200" b="1" dirty="0">
                <a:solidFill>
                  <a:srgbClr val="222222"/>
                </a:solidFill>
                <a:ea typeface="微软雅黑" panose="020B0503020204020204" pitchFamily="34" charset="-122"/>
                <a:cs typeface="Times New Roman" panose="02020603050405020304" pitchFamily="18" charset="0"/>
              </a:rPr>
              <a:t>细胞工程是指应用</a:t>
            </a:r>
            <a:r>
              <a:rPr lang="zh-CN" altLang="en-US" sz="3200" b="1" dirty="0">
                <a:solidFill>
                  <a:srgbClr val="FF0000"/>
                </a:solidFill>
                <a:ea typeface="微软雅黑" panose="020B0503020204020204" pitchFamily="34" charset="-122"/>
                <a:cs typeface="Times New Roman" panose="02020603050405020304" pitchFamily="18" charset="0"/>
              </a:rPr>
              <a:t>细胞生物学和分子生物学</a:t>
            </a:r>
            <a:r>
              <a:rPr lang="zh-CN" altLang="en-US" sz="3200" b="1" dirty="0">
                <a:solidFill>
                  <a:srgbClr val="222222"/>
                </a:solidFill>
                <a:ea typeface="微软雅黑" panose="020B0503020204020204" pitchFamily="34" charset="-122"/>
                <a:cs typeface="Times New Roman" panose="02020603050405020304" pitchFamily="18" charset="0"/>
              </a:rPr>
              <a:t>的原理和方法，通过</a:t>
            </a:r>
            <a:r>
              <a:rPr lang="zh-CN" altLang="en-US" sz="3200" b="1" dirty="0">
                <a:solidFill>
                  <a:srgbClr val="FF0000"/>
                </a:solidFill>
                <a:ea typeface="微软雅黑" panose="020B0503020204020204" pitchFamily="34" charset="-122"/>
                <a:cs typeface="Times New Roman" panose="02020603050405020304" pitchFamily="18" charset="0"/>
              </a:rPr>
              <a:t>细胞水平或细胞器水平</a:t>
            </a:r>
            <a:r>
              <a:rPr lang="zh-CN" altLang="en-US" sz="3200" b="1" dirty="0">
                <a:solidFill>
                  <a:srgbClr val="222222"/>
                </a:solidFill>
                <a:ea typeface="微软雅黑" panose="020B0503020204020204" pitchFamily="34" charset="-122"/>
                <a:cs typeface="Times New Roman" panose="02020603050405020304" pitchFamily="18" charset="0"/>
              </a:rPr>
              <a:t>上的操作，按照人们的意愿来改变细胞内的遗传物质或获得细胞产品的一门综合科学技术。</a:t>
            </a:r>
          </a:p>
        </p:txBody>
      </p:sp>
      <p:pic>
        <p:nvPicPr>
          <p:cNvPr id="4" name="图片 3">
            <a:extLst>
              <a:ext uri="{FF2B5EF4-FFF2-40B4-BE49-F238E27FC236}">
                <a16:creationId xmlns:a16="http://schemas.microsoft.com/office/drawing/2014/main" id="{63ABB394-7C61-4677-9250-FB44B092DC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591" b="4910"/>
          <a:stretch/>
        </p:blipFill>
        <p:spPr>
          <a:xfrm>
            <a:off x="9270732" y="3901948"/>
            <a:ext cx="1631184" cy="2045195"/>
          </a:xfrm>
          <a:prstGeom prst="rect">
            <a:avLst/>
          </a:prstGeom>
        </p:spPr>
      </p:pic>
      <p:pic>
        <p:nvPicPr>
          <p:cNvPr id="6" name="图片 5">
            <a:extLst>
              <a:ext uri="{FF2B5EF4-FFF2-40B4-BE49-F238E27FC236}">
                <a16:creationId xmlns:a16="http://schemas.microsoft.com/office/drawing/2014/main" id="{A08F4D77-BCCA-4BEB-9821-4E2C961809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4694" y="4535593"/>
            <a:ext cx="2144232" cy="1411550"/>
          </a:xfrm>
          <a:prstGeom prst="rect">
            <a:avLst/>
          </a:prstGeom>
        </p:spPr>
      </p:pic>
      <p:sp>
        <p:nvSpPr>
          <p:cNvPr id="9" name="矩形 8">
            <a:extLst>
              <a:ext uri="{FF2B5EF4-FFF2-40B4-BE49-F238E27FC236}">
                <a16:creationId xmlns:a16="http://schemas.microsoft.com/office/drawing/2014/main" id="{17793382-3234-4989-AA71-9DBDB2A85F3A}"/>
              </a:ext>
            </a:extLst>
          </p:cNvPr>
          <p:cNvSpPr/>
          <p:nvPr/>
        </p:nvSpPr>
        <p:spPr>
          <a:xfrm>
            <a:off x="8839829" y="5913548"/>
            <a:ext cx="2492990" cy="369332"/>
          </a:xfrm>
          <a:prstGeom prst="rect">
            <a:avLst/>
          </a:prstGeom>
        </p:spPr>
        <p:txBody>
          <a:bodyPr wrap="none">
            <a:spAutoFit/>
          </a:bodyPr>
          <a:lstStyle/>
          <a:p>
            <a:r>
              <a:rPr lang="zh-CN" altLang="en-US" dirty="0">
                <a:latin typeface="黑体" panose="02010609060101010101" pitchFamily="49" charset="-122"/>
                <a:ea typeface="黑体" panose="02010609060101010101" pitchFamily="49" charset="-122"/>
              </a:rPr>
              <a:t>两种烟草原生质体融合</a:t>
            </a:r>
          </a:p>
        </p:txBody>
      </p:sp>
      <p:sp>
        <p:nvSpPr>
          <p:cNvPr id="13" name="矩形 12">
            <a:extLst>
              <a:ext uri="{FF2B5EF4-FFF2-40B4-BE49-F238E27FC236}">
                <a16:creationId xmlns:a16="http://schemas.microsoft.com/office/drawing/2014/main" id="{1AD6C3EC-32F4-497A-8240-43BFD6B203F9}"/>
              </a:ext>
            </a:extLst>
          </p:cNvPr>
          <p:cNvSpPr/>
          <p:nvPr/>
        </p:nvSpPr>
        <p:spPr>
          <a:xfrm>
            <a:off x="6952265" y="5947143"/>
            <a:ext cx="877163" cy="369332"/>
          </a:xfrm>
          <a:prstGeom prst="rect">
            <a:avLst/>
          </a:prstGeom>
        </p:spPr>
        <p:txBody>
          <a:bodyPr wrap="none">
            <a:spAutoFit/>
          </a:bodyPr>
          <a:lstStyle/>
          <a:p>
            <a:r>
              <a:rPr lang="zh-CN" altLang="en-US" dirty="0">
                <a:latin typeface="黑体" panose="02010609060101010101" pitchFamily="49" charset="-122"/>
                <a:ea typeface="黑体" panose="02010609060101010101" pitchFamily="49" charset="-122"/>
              </a:rPr>
              <a:t>试管苗</a:t>
            </a:r>
          </a:p>
        </p:txBody>
      </p:sp>
      <p:sp>
        <p:nvSpPr>
          <p:cNvPr id="2" name="灯片编号占位符 1">
            <a:extLst>
              <a:ext uri="{FF2B5EF4-FFF2-40B4-BE49-F238E27FC236}">
                <a16:creationId xmlns:a16="http://schemas.microsoft.com/office/drawing/2014/main" id="{E30BB423-EDE9-4358-BDF2-D176AA54DE73}"/>
              </a:ext>
            </a:extLst>
          </p:cNvPr>
          <p:cNvSpPr>
            <a:spLocks noGrp="1"/>
          </p:cNvSpPr>
          <p:nvPr>
            <p:ph type="sldNum" sz="quarter" idx="10"/>
          </p:nvPr>
        </p:nvSpPr>
        <p:spPr/>
        <p:txBody>
          <a:bodyPr/>
          <a:lstStyle/>
          <a:p>
            <a:pPr>
              <a:defRPr/>
            </a:pPr>
            <a:fld id="{CB104A84-5955-4F7E-89A5-E8CA42F49DD4}" type="slidenum">
              <a:rPr lang="en-US" altLang="zh-CN" smtClean="0"/>
              <a:pPr>
                <a:defRPr/>
              </a:pPr>
              <a:t>2</a:t>
            </a:fld>
            <a:endParaRPr lang="en-US" altLang="zh-CN"/>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2FC6A17A-7DCA-4ECA-B370-0B22DE59B7F4}"/>
              </a:ext>
            </a:extLst>
          </p:cNvPr>
          <p:cNvSpPr>
            <a:spLocks noGrp="1" noChangeArrowheads="1"/>
          </p:cNvSpPr>
          <p:nvPr>
            <p:ph type="title"/>
          </p:nvPr>
        </p:nvSpPr>
        <p:spPr/>
        <p:txBody>
          <a:bodyPr/>
          <a:lstStyle/>
          <a:p>
            <a:pPr eaLnBrk="1" hangingPunct="1"/>
            <a:r>
              <a:rPr lang="en-US" altLang="zh-CN" dirty="0"/>
              <a:t>3. </a:t>
            </a:r>
            <a:r>
              <a:rPr lang="zh-CN" altLang="en-US" dirty="0"/>
              <a:t>植物体细胞杂交技术</a:t>
            </a:r>
          </a:p>
        </p:txBody>
      </p:sp>
      <p:sp>
        <p:nvSpPr>
          <p:cNvPr id="141316" name="Text Box 4">
            <a:extLst>
              <a:ext uri="{FF2B5EF4-FFF2-40B4-BE49-F238E27FC236}">
                <a16:creationId xmlns:a16="http://schemas.microsoft.com/office/drawing/2014/main" id="{09813081-9A86-4284-82B8-38689500C74A}"/>
              </a:ext>
            </a:extLst>
          </p:cNvPr>
          <p:cNvSpPr txBox="1">
            <a:spLocks noChangeArrowheads="1"/>
          </p:cNvSpPr>
          <p:nvPr/>
        </p:nvSpPr>
        <p:spPr bwMode="auto">
          <a:xfrm>
            <a:off x="842839" y="1268414"/>
            <a:ext cx="712834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2800" b="1" dirty="0">
                <a:latin typeface="微软雅黑" panose="020B0503020204020204" pitchFamily="34" charset="-122"/>
                <a:ea typeface="微软雅黑" panose="020B0503020204020204" pitchFamily="34" charset="-122"/>
              </a:rPr>
              <a:t>       </a:t>
            </a:r>
            <a:r>
              <a:rPr kumimoji="0" lang="zh-CN" altLang="en-US" sz="2800" b="1" dirty="0">
                <a:latin typeface="微软雅黑" panose="020B0503020204020204" pitchFamily="34" charset="-122"/>
                <a:ea typeface="微软雅黑" panose="020B0503020204020204" pitchFamily="34" charset="-122"/>
              </a:rPr>
              <a:t>这幅番茄</a:t>
            </a:r>
            <a:r>
              <a:rPr kumimoji="0" lang="en-US" altLang="zh-CN" sz="2800" b="1" dirty="0">
                <a:latin typeface="微软雅黑" panose="020B0503020204020204" pitchFamily="34" charset="-122"/>
                <a:ea typeface="微软雅黑" panose="020B0503020204020204" pitchFamily="34" charset="-122"/>
              </a:rPr>
              <a:t>—</a:t>
            </a:r>
            <a:r>
              <a:rPr kumimoji="0" lang="zh-CN" altLang="en-US" sz="2800" b="1" dirty="0">
                <a:latin typeface="微软雅黑" panose="020B0503020204020204" pitchFamily="34" charset="-122"/>
                <a:ea typeface="微软雅黑" panose="020B0503020204020204" pitchFamily="34" charset="-122"/>
              </a:rPr>
              <a:t>马铃薯图利用传统有性杂交方法能实现吗？为什么？</a:t>
            </a:r>
            <a:endParaRPr lang="zh-CN" altLang="en-US" sz="2800" b="1" dirty="0">
              <a:solidFill>
                <a:srgbClr val="222222"/>
              </a:solidFill>
              <a:latin typeface="微软雅黑" panose="020B0503020204020204" pitchFamily="34" charset="-122"/>
              <a:ea typeface="微软雅黑" panose="020B0503020204020204" pitchFamily="34" charset="-122"/>
            </a:endParaRPr>
          </a:p>
        </p:txBody>
      </p:sp>
      <p:sp>
        <p:nvSpPr>
          <p:cNvPr id="141318" name="Text Box 6">
            <a:extLst>
              <a:ext uri="{FF2B5EF4-FFF2-40B4-BE49-F238E27FC236}">
                <a16:creationId xmlns:a16="http://schemas.microsoft.com/office/drawing/2014/main" id="{C7E341A7-A77D-464B-A01E-5CE7811C903C}"/>
              </a:ext>
            </a:extLst>
          </p:cNvPr>
          <p:cNvSpPr txBox="1">
            <a:spLocks noChangeArrowheads="1"/>
          </p:cNvSpPr>
          <p:nvPr/>
        </p:nvSpPr>
        <p:spPr bwMode="auto">
          <a:xfrm>
            <a:off x="851425" y="4437064"/>
            <a:ext cx="711975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2800" b="1" dirty="0">
                <a:latin typeface="微软雅黑" panose="020B0503020204020204" pitchFamily="34" charset="-122"/>
                <a:ea typeface="微软雅黑" panose="020B0503020204020204" pitchFamily="34" charset="-122"/>
              </a:rPr>
              <a:t>       </a:t>
            </a:r>
            <a:r>
              <a:rPr kumimoji="0" lang="zh-CN" altLang="en-US" sz="2800" b="1" dirty="0">
                <a:latin typeface="微软雅黑" panose="020B0503020204020204" pitchFamily="34" charset="-122"/>
                <a:ea typeface="微软雅黑" panose="020B0503020204020204" pitchFamily="34" charset="-122"/>
              </a:rPr>
              <a:t>于是，科学家试图用这两种植物的体细胞进行杂交，来实现这一美妙的设想。</a:t>
            </a:r>
          </a:p>
        </p:txBody>
      </p:sp>
      <p:sp>
        <p:nvSpPr>
          <p:cNvPr id="141320" name="Text Box 8">
            <a:extLst>
              <a:ext uri="{FF2B5EF4-FFF2-40B4-BE49-F238E27FC236}">
                <a16:creationId xmlns:a16="http://schemas.microsoft.com/office/drawing/2014/main" id="{B17ADB9F-9D88-4404-9937-9FA29FB457B1}"/>
              </a:ext>
            </a:extLst>
          </p:cNvPr>
          <p:cNvSpPr txBox="1">
            <a:spLocks noChangeArrowheads="1"/>
          </p:cNvSpPr>
          <p:nvPr/>
        </p:nvSpPr>
        <p:spPr bwMode="auto">
          <a:xfrm>
            <a:off x="842838" y="2637295"/>
            <a:ext cx="712834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800" b="1" dirty="0">
                <a:solidFill>
                  <a:srgbClr val="000099"/>
                </a:solidFill>
                <a:latin typeface="微软雅黑" panose="020B0503020204020204" pitchFamily="34" charset="-122"/>
                <a:ea typeface="微软雅黑" panose="020B0503020204020204" pitchFamily="34" charset="-122"/>
              </a:rPr>
              <a:t>       </a:t>
            </a:r>
            <a:r>
              <a:rPr lang="zh-CN" altLang="en-US" sz="2800" b="1" dirty="0">
                <a:solidFill>
                  <a:srgbClr val="000099"/>
                </a:solidFill>
                <a:latin typeface="微软雅黑" panose="020B0503020204020204" pitchFamily="34" charset="-122"/>
                <a:ea typeface="微软雅黑" panose="020B0503020204020204" pitchFamily="34" charset="-122"/>
              </a:rPr>
              <a:t>不同种生物之间存在着生殖隔离，所以用传统的有性杂交方法是不可能做到这一点的。</a:t>
            </a:r>
          </a:p>
        </p:txBody>
      </p:sp>
      <p:pic>
        <p:nvPicPr>
          <p:cNvPr id="9" name="图片 8">
            <a:extLst>
              <a:ext uri="{FF2B5EF4-FFF2-40B4-BE49-F238E27FC236}">
                <a16:creationId xmlns:a16="http://schemas.microsoft.com/office/drawing/2014/main" id="{C2399452-797D-4F9B-936E-CFC22B855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4772" y="846498"/>
            <a:ext cx="3267491" cy="4966588"/>
          </a:xfrm>
          <a:prstGeom prst="rect">
            <a:avLst/>
          </a:prstGeom>
        </p:spPr>
      </p:pic>
      <p:sp>
        <p:nvSpPr>
          <p:cNvPr id="10" name="文本框 9">
            <a:extLst>
              <a:ext uri="{FF2B5EF4-FFF2-40B4-BE49-F238E27FC236}">
                <a16:creationId xmlns:a16="http://schemas.microsoft.com/office/drawing/2014/main" id="{1EA0B589-BE9B-4730-A8CA-138D6A3897AB}"/>
              </a:ext>
            </a:extLst>
          </p:cNvPr>
          <p:cNvSpPr txBox="1"/>
          <p:nvPr/>
        </p:nvSpPr>
        <p:spPr>
          <a:xfrm>
            <a:off x="8900753" y="5813086"/>
            <a:ext cx="2512612" cy="369332"/>
          </a:xfrm>
          <a:prstGeom prst="rect">
            <a:avLst/>
          </a:prstGeom>
          <a:noFill/>
        </p:spPr>
        <p:txBody>
          <a:bodyPr wrap="square" rtlCol="0">
            <a:spAutoFit/>
          </a:bodyPr>
          <a:lstStyle/>
          <a:p>
            <a:pPr algn="ctr"/>
            <a:r>
              <a:rPr lang="zh-CN" altLang="en-US" b="1" dirty="0">
                <a:latin typeface="微软雅黑" panose="020B0503020204020204" pitchFamily="34" charset="-122"/>
                <a:ea typeface="微软雅黑" panose="020B0503020204020204" pitchFamily="34" charset="-122"/>
              </a:rPr>
              <a:t>番茄</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马铃薯（理想图）</a:t>
            </a:r>
          </a:p>
        </p:txBody>
      </p:sp>
      <p:sp>
        <p:nvSpPr>
          <p:cNvPr id="2" name="灯片编号占位符 1">
            <a:extLst>
              <a:ext uri="{FF2B5EF4-FFF2-40B4-BE49-F238E27FC236}">
                <a16:creationId xmlns:a16="http://schemas.microsoft.com/office/drawing/2014/main" id="{D5703445-F81C-4685-9A11-DFC0124C6635}"/>
              </a:ext>
            </a:extLst>
          </p:cNvPr>
          <p:cNvSpPr>
            <a:spLocks noGrp="1"/>
          </p:cNvSpPr>
          <p:nvPr>
            <p:ph type="sldNum" sz="quarter" idx="10"/>
          </p:nvPr>
        </p:nvSpPr>
        <p:spPr/>
        <p:txBody>
          <a:bodyPr/>
          <a:lstStyle/>
          <a:p>
            <a:pPr>
              <a:defRPr/>
            </a:pPr>
            <a:fld id="{D78C4456-10F8-438D-9ECD-3E63227D17BC}" type="slidenum">
              <a:rPr lang="en-US" altLang="zh-CN" smtClean="0"/>
              <a:pPr>
                <a:defRPr/>
              </a:pPr>
              <a:t>20</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13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13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13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1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4" grpId="0"/>
      <p:bldP spid="141316" grpId="0"/>
      <p:bldP spid="141318" grpId="0"/>
      <p:bldP spid="1413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6A773D5-13F3-4DB0-B597-85C10696F23C}"/>
              </a:ext>
            </a:extLst>
          </p:cNvPr>
          <p:cNvSpPr>
            <a:spLocks noGrp="1" noChangeArrowheads="1"/>
          </p:cNvSpPr>
          <p:nvPr>
            <p:ph type="title"/>
          </p:nvPr>
        </p:nvSpPr>
        <p:spPr/>
        <p:txBody>
          <a:bodyPr/>
          <a:lstStyle/>
          <a:p>
            <a:pPr eaLnBrk="1" hangingPunct="1"/>
            <a:r>
              <a:rPr lang="zh-CN" altLang="en-US">
                <a:latin typeface="Times New Roman" panose="02020603050405020304" pitchFamily="18" charset="0"/>
                <a:cs typeface="Times New Roman" panose="02020603050405020304" pitchFamily="18" charset="0"/>
              </a:rPr>
              <a:t>相关问题</a:t>
            </a:r>
          </a:p>
        </p:txBody>
      </p:sp>
      <p:sp>
        <p:nvSpPr>
          <p:cNvPr id="99332" name="Text Box 4">
            <a:extLst>
              <a:ext uri="{FF2B5EF4-FFF2-40B4-BE49-F238E27FC236}">
                <a16:creationId xmlns:a16="http://schemas.microsoft.com/office/drawing/2014/main" id="{B4F93069-6C6D-488F-867C-CDC835BBCE6F}"/>
              </a:ext>
            </a:extLst>
          </p:cNvPr>
          <p:cNvSpPr txBox="1">
            <a:spLocks noChangeArrowheads="1"/>
          </p:cNvSpPr>
          <p:nvPr/>
        </p:nvSpPr>
        <p:spPr bwMode="auto">
          <a:xfrm>
            <a:off x="628585" y="1407417"/>
            <a:ext cx="10781537"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898525" indent="-898525"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ts val="2400"/>
              </a:spcBef>
            </a:pPr>
            <a:r>
              <a:rPr lang="zh-CN" altLang="en-US" sz="2800" b="1" dirty="0">
                <a:ea typeface="微软雅黑" panose="020B0503020204020204" pitchFamily="34" charset="-122"/>
                <a:cs typeface="Times New Roman" panose="02020603050405020304" pitchFamily="18" charset="0"/>
              </a:rPr>
              <a:t>（</a:t>
            </a:r>
            <a:r>
              <a:rPr lang="en-US" altLang="zh-CN" sz="2800" b="1" dirty="0">
                <a:ea typeface="微软雅黑" panose="020B0503020204020204" pitchFamily="34" charset="-122"/>
                <a:cs typeface="Times New Roman" panose="02020603050405020304" pitchFamily="18" charset="0"/>
              </a:rPr>
              <a:t>1</a:t>
            </a:r>
            <a:r>
              <a:rPr lang="zh-CN" altLang="en-US" sz="2800" b="1" dirty="0">
                <a:ea typeface="微软雅黑" panose="020B0503020204020204" pitchFamily="34" charset="-122"/>
                <a:cs typeface="Times New Roman" panose="02020603050405020304" pitchFamily="18" charset="0"/>
              </a:rPr>
              <a:t>）你认为两个来自不同植物的体细胞完成融合，遇到的第一个障碍是什么？</a:t>
            </a:r>
          </a:p>
          <a:p>
            <a:pPr eaLnBrk="1" hangingPunct="1">
              <a:spcBef>
                <a:spcPts val="2400"/>
              </a:spcBef>
            </a:pPr>
            <a:r>
              <a:rPr lang="zh-CN" altLang="en-US" sz="2800" b="1" dirty="0">
                <a:ea typeface="微软雅黑" panose="020B0503020204020204" pitchFamily="34" charset="-122"/>
                <a:cs typeface="Times New Roman" panose="02020603050405020304" pitchFamily="18" charset="0"/>
              </a:rPr>
              <a:t>（</a:t>
            </a:r>
            <a:r>
              <a:rPr lang="en-US" altLang="zh-CN" sz="2800" b="1" dirty="0">
                <a:ea typeface="微软雅黑" panose="020B0503020204020204" pitchFamily="34" charset="-122"/>
                <a:cs typeface="Times New Roman" panose="02020603050405020304" pitchFamily="18" charset="0"/>
              </a:rPr>
              <a:t>2</a:t>
            </a:r>
            <a:r>
              <a:rPr lang="zh-CN" altLang="en-US" sz="2800" b="1" dirty="0">
                <a:ea typeface="微软雅黑" panose="020B0503020204020204" pitchFamily="34" charset="-122"/>
                <a:cs typeface="Times New Roman" panose="02020603050405020304" pitchFamily="18" charset="0"/>
              </a:rPr>
              <a:t>）有没有一种温和的去细胞壁的方法？</a:t>
            </a:r>
          </a:p>
          <a:p>
            <a:pPr eaLnBrk="1" hangingPunct="1">
              <a:spcBef>
                <a:spcPts val="2400"/>
              </a:spcBef>
            </a:pPr>
            <a:r>
              <a:rPr lang="zh-CN" altLang="en-US" sz="2800" b="1" dirty="0">
                <a:ea typeface="微软雅黑" panose="020B0503020204020204" pitchFamily="34" charset="-122"/>
                <a:cs typeface="Times New Roman" panose="02020603050405020304" pitchFamily="18" charset="0"/>
              </a:rPr>
              <a:t>（</a:t>
            </a:r>
            <a:r>
              <a:rPr lang="en-US" altLang="zh-CN" sz="2800" b="1" dirty="0">
                <a:ea typeface="微软雅黑" panose="020B0503020204020204" pitchFamily="34" charset="-122"/>
                <a:cs typeface="Times New Roman" panose="02020603050405020304" pitchFamily="18" charset="0"/>
              </a:rPr>
              <a:t>3</a:t>
            </a:r>
            <a:r>
              <a:rPr lang="zh-CN" altLang="en-US" sz="2800" b="1" dirty="0">
                <a:ea typeface="微软雅黑" panose="020B0503020204020204" pitchFamily="34" charset="-122"/>
                <a:cs typeface="Times New Roman" panose="02020603050405020304" pitchFamily="18" charset="0"/>
              </a:rPr>
              <a:t>）为什么两个原生质体能发生融合，这与细胞膜的什么特性有关？</a:t>
            </a:r>
          </a:p>
          <a:p>
            <a:pPr eaLnBrk="1" hangingPunct="1">
              <a:spcBef>
                <a:spcPts val="2400"/>
              </a:spcBef>
            </a:pPr>
            <a:r>
              <a:rPr lang="zh-CN" altLang="en-US" sz="2800" b="1" dirty="0">
                <a:ea typeface="微软雅黑" panose="020B0503020204020204" pitchFamily="34" charset="-122"/>
                <a:cs typeface="Times New Roman" panose="02020603050405020304" pitchFamily="18" charset="0"/>
              </a:rPr>
              <a:t>（</a:t>
            </a:r>
            <a:r>
              <a:rPr lang="en-US" altLang="zh-CN" sz="2800" b="1" dirty="0">
                <a:ea typeface="微软雅黑" panose="020B0503020204020204" pitchFamily="34" charset="-122"/>
                <a:cs typeface="Times New Roman" panose="02020603050405020304" pitchFamily="18" charset="0"/>
              </a:rPr>
              <a:t>4</a:t>
            </a:r>
            <a:r>
              <a:rPr lang="zh-CN" altLang="en-US" sz="2800" b="1" dirty="0">
                <a:ea typeface="微软雅黑" panose="020B0503020204020204" pitchFamily="34" charset="-122"/>
                <a:cs typeface="Times New Roman" panose="02020603050405020304" pitchFamily="18" charset="0"/>
              </a:rPr>
              <a:t>）如果两个来源不同的原生质体发生融合形成了杂种细胞，下一步该对此细胞做何种处理？</a:t>
            </a:r>
          </a:p>
          <a:p>
            <a:pPr eaLnBrk="1" hangingPunct="1">
              <a:spcBef>
                <a:spcPts val="2400"/>
              </a:spcBef>
            </a:pPr>
            <a:r>
              <a:rPr lang="zh-CN" altLang="en-US" sz="2800" b="1" dirty="0">
                <a:ea typeface="微软雅黑" panose="020B0503020204020204" pitchFamily="34" charset="-122"/>
                <a:cs typeface="Times New Roman" panose="02020603050405020304" pitchFamily="18" charset="0"/>
              </a:rPr>
              <a:t>（</a:t>
            </a:r>
            <a:r>
              <a:rPr lang="en-US" altLang="zh-CN" sz="2800" b="1" dirty="0">
                <a:ea typeface="微软雅黑" panose="020B0503020204020204" pitchFamily="34" charset="-122"/>
                <a:cs typeface="Times New Roman" panose="02020603050405020304" pitchFamily="18" charset="0"/>
              </a:rPr>
              <a:t>5</a:t>
            </a:r>
            <a:r>
              <a:rPr lang="zh-CN" altLang="en-US" sz="2800" b="1" dirty="0">
                <a:ea typeface="微软雅黑" panose="020B0503020204020204" pitchFamily="34" charset="-122"/>
                <a:cs typeface="Times New Roman" panose="02020603050405020304" pitchFamily="18" charset="0"/>
              </a:rPr>
              <a:t>）如何将杂种细胞培育成杂种植株？</a:t>
            </a:r>
          </a:p>
        </p:txBody>
      </p:sp>
      <p:sp>
        <p:nvSpPr>
          <p:cNvPr id="2" name="灯片编号占位符 1">
            <a:extLst>
              <a:ext uri="{FF2B5EF4-FFF2-40B4-BE49-F238E27FC236}">
                <a16:creationId xmlns:a16="http://schemas.microsoft.com/office/drawing/2014/main" id="{9757756F-2634-4A19-850C-CE4BFA32A3E6}"/>
              </a:ext>
            </a:extLst>
          </p:cNvPr>
          <p:cNvSpPr>
            <a:spLocks noGrp="1"/>
          </p:cNvSpPr>
          <p:nvPr>
            <p:ph type="sldNum" sz="quarter" idx="10"/>
          </p:nvPr>
        </p:nvSpPr>
        <p:spPr/>
        <p:txBody>
          <a:bodyPr/>
          <a:lstStyle/>
          <a:p>
            <a:pPr>
              <a:defRPr/>
            </a:pPr>
            <a:fld id="{322E2876-3440-44F1-BF19-68575476F43C}" type="slidenum">
              <a:rPr lang="en-US" altLang="zh-CN" smtClean="0"/>
              <a:pPr>
                <a:defRPr/>
              </a:pPr>
              <a:t>21</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3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93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93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933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93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38B11995-67D3-494A-A38A-6A2CDAE0AC1D}"/>
              </a:ext>
            </a:extLst>
          </p:cNvPr>
          <p:cNvGrpSpPr/>
          <p:nvPr/>
        </p:nvGrpSpPr>
        <p:grpSpPr>
          <a:xfrm>
            <a:off x="2231951" y="792568"/>
            <a:ext cx="7394058" cy="6161715"/>
            <a:chOff x="2231951" y="806744"/>
            <a:chExt cx="7394058" cy="6161715"/>
          </a:xfrm>
        </p:grpSpPr>
        <p:pic>
          <p:nvPicPr>
            <p:cNvPr id="7170" name="Picture 2">
              <a:extLst>
                <a:ext uri="{FF2B5EF4-FFF2-40B4-BE49-F238E27FC236}">
                  <a16:creationId xmlns:a16="http://schemas.microsoft.com/office/drawing/2014/main" id="{FE16B4FA-A411-4C82-9B97-2FEB622E0F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1951" y="806744"/>
              <a:ext cx="7394058" cy="6161715"/>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a:extLst>
                <a:ext uri="{FF2B5EF4-FFF2-40B4-BE49-F238E27FC236}">
                  <a16:creationId xmlns:a16="http://schemas.microsoft.com/office/drawing/2014/main" id="{946DB768-B13E-4D95-8F25-3EEC1BE84B95}"/>
                </a:ext>
              </a:extLst>
            </p:cNvPr>
            <p:cNvSpPr txBox="1"/>
            <p:nvPr/>
          </p:nvSpPr>
          <p:spPr>
            <a:xfrm>
              <a:off x="4600353" y="1677335"/>
              <a:ext cx="1268819" cy="584775"/>
            </a:xfrm>
            <a:prstGeom prst="rect">
              <a:avLst/>
            </a:prstGeom>
            <a:solidFill>
              <a:srgbClr val="F6F6F6"/>
            </a:solidFill>
          </p:spPr>
          <p:txBody>
            <a:bodyPr wrap="square" rtlCol="0">
              <a:spAutoFit/>
            </a:bodyPr>
            <a:lstStyle/>
            <a:p>
              <a:pPr algn="ctr"/>
              <a:r>
                <a:rPr lang="zh-CN" altLang="en-US" sz="1600" dirty="0">
                  <a:latin typeface="黑体" panose="02010609060101010101" pitchFamily="49" charset="-122"/>
                  <a:ea typeface="黑体" panose="02010609060101010101" pitchFamily="49" charset="-122"/>
                </a:rPr>
                <a:t>马铃薯原生质体</a:t>
              </a:r>
            </a:p>
          </p:txBody>
        </p:sp>
        <p:sp>
          <p:nvSpPr>
            <p:cNvPr id="6" name="文本框 5">
              <a:extLst>
                <a:ext uri="{FF2B5EF4-FFF2-40B4-BE49-F238E27FC236}">
                  <a16:creationId xmlns:a16="http://schemas.microsoft.com/office/drawing/2014/main" id="{50A0F356-84ED-4BF6-956E-2A8748A48645}"/>
                </a:ext>
              </a:extLst>
            </p:cNvPr>
            <p:cNvSpPr txBox="1"/>
            <p:nvPr/>
          </p:nvSpPr>
          <p:spPr>
            <a:xfrm>
              <a:off x="2931042" y="1811079"/>
              <a:ext cx="1536791" cy="369332"/>
            </a:xfrm>
            <a:prstGeom prst="rect">
              <a:avLst/>
            </a:prstGeom>
            <a:solidFill>
              <a:srgbClr val="F6F6F6"/>
            </a:solidFill>
          </p:spPr>
          <p:txBody>
            <a:bodyPr wrap="square" rtlCol="0">
              <a:spAutoFit/>
            </a:bodyPr>
            <a:lstStyle/>
            <a:p>
              <a:pPr algn="ctr"/>
              <a:r>
                <a:rPr lang="zh-CN" altLang="en-US" dirty="0">
                  <a:latin typeface="黑体" panose="02010609060101010101" pitchFamily="49" charset="-122"/>
                  <a:ea typeface="黑体" panose="02010609060101010101" pitchFamily="49" charset="-122"/>
                </a:rPr>
                <a:t>马铃薯细胞</a:t>
              </a:r>
            </a:p>
          </p:txBody>
        </p:sp>
        <p:sp>
          <p:nvSpPr>
            <p:cNvPr id="7" name="文本框 6">
              <a:extLst>
                <a:ext uri="{FF2B5EF4-FFF2-40B4-BE49-F238E27FC236}">
                  <a16:creationId xmlns:a16="http://schemas.microsoft.com/office/drawing/2014/main" id="{E05708C7-3081-404D-92E6-923F7F982495}"/>
                </a:ext>
              </a:extLst>
            </p:cNvPr>
            <p:cNvSpPr txBox="1"/>
            <p:nvPr/>
          </p:nvSpPr>
          <p:spPr>
            <a:xfrm>
              <a:off x="3066385" y="3325777"/>
              <a:ext cx="1266104" cy="369332"/>
            </a:xfrm>
            <a:prstGeom prst="rect">
              <a:avLst/>
            </a:prstGeom>
            <a:solidFill>
              <a:srgbClr val="F6F6F6"/>
            </a:solidFill>
          </p:spPr>
          <p:txBody>
            <a:bodyPr wrap="square" rtlCol="0">
              <a:spAutoFit/>
            </a:bodyPr>
            <a:lstStyle/>
            <a:p>
              <a:pPr algn="ctr"/>
              <a:r>
                <a:rPr lang="zh-CN" altLang="en-US" dirty="0">
                  <a:latin typeface="黑体" panose="02010609060101010101" pitchFamily="49" charset="-122"/>
                  <a:ea typeface="黑体" panose="02010609060101010101" pitchFamily="49" charset="-122"/>
                </a:rPr>
                <a:t>番茄细胞</a:t>
              </a:r>
            </a:p>
          </p:txBody>
        </p:sp>
        <p:sp>
          <p:nvSpPr>
            <p:cNvPr id="8" name="文本框 7">
              <a:extLst>
                <a:ext uri="{FF2B5EF4-FFF2-40B4-BE49-F238E27FC236}">
                  <a16:creationId xmlns:a16="http://schemas.microsoft.com/office/drawing/2014/main" id="{8059958C-B62D-4AE1-9611-6AF79FE070AF}"/>
                </a:ext>
              </a:extLst>
            </p:cNvPr>
            <p:cNvSpPr txBox="1"/>
            <p:nvPr/>
          </p:nvSpPr>
          <p:spPr>
            <a:xfrm>
              <a:off x="5026542" y="6390855"/>
              <a:ext cx="1663110" cy="369332"/>
            </a:xfrm>
            <a:prstGeom prst="rect">
              <a:avLst/>
            </a:prstGeom>
            <a:solidFill>
              <a:srgbClr val="F6F6F6"/>
            </a:solidFill>
          </p:spPr>
          <p:txBody>
            <a:bodyPr wrap="square" rtlCol="0">
              <a:spAutoFit/>
            </a:bodyPr>
            <a:lstStyle/>
            <a:p>
              <a:pPr algn="ctr"/>
              <a:r>
                <a:rPr lang="zh-CN" altLang="en-US" dirty="0">
                  <a:latin typeface="黑体" panose="02010609060101010101" pitchFamily="49" charset="-122"/>
                  <a:ea typeface="黑体" panose="02010609060101010101" pitchFamily="49" charset="-122"/>
                </a:rPr>
                <a:t>再生出小植株</a:t>
              </a:r>
            </a:p>
          </p:txBody>
        </p:sp>
        <p:sp>
          <p:nvSpPr>
            <p:cNvPr id="9" name="文本框 8">
              <a:extLst>
                <a:ext uri="{FF2B5EF4-FFF2-40B4-BE49-F238E27FC236}">
                  <a16:creationId xmlns:a16="http://schemas.microsoft.com/office/drawing/2014/main" id="{2BC8B019-02D4-4332-BCD9-B1DEBBFDA965}"/>
                </a:ext>
              </a:extLst>
            </p:cNvPr>
            <p:cNvSpPr txBox="1"/>
            <p:nvPr/>
          </p:nvSpPr>
          <p:spPr>
            <a:xfrm>
              <a:off x="6150492" y="2532431"/>
              <a:ext cx="1455331" cy="646331"/>
            </a:xfrm>
            <a:prstGeom prst="rect">
              <a:avLst/>
            </a:prstGeom>
            <a:solidFill>
              <a:srgbClr val="F6F6F6"/>
            </a:solidFill>
          </p:spPr>
          <p:txBody>
            <a:bodyPr wrap="square" rtlCol="0">
              <a:spAutoFit/>
            </a:bodyPr>
            <a:lstStyle/>
            <a:p>
              <a:pPr algn="ctr"/>
              <a:r>
                <a:rPr lang="zh-CN" altLang="en-US" dirty="0">
                  <a:latin typeface="黑体" panose="02010609060101010101" pitchFamily="49" charset="-122"/>
                  <a:ea typeface="黑体" panose="02010609060101010101" pitchFamily="49" charset="-122"/>
                </a:rPr>
                <a:t>正在融合的原生质体</a:t>
              </a:r>
            </a:p>
          </p:txBody>
        </p:sp>
        <p:sp>
          <p:nvSpPr>
            <p:cNvPr id="10" name="文本框 9">
              <a:extLst>
                <a:ext uri="{FF2B5EF4-FFF2-40B4-BE49-F238E27FC236}">
                  <a16:creationId xmlns:a16="http://schemas.microsoft.com/office/drawing/2014/main" id="{50567F7E-7E1C-4037-994B-F69B6CF0D9E7}"/>
                </a:ext>
              </a:extLst>
            </p:cNvPr>
            <p:cNvSpPr txBox="1"/>
            <p:nvPr/>
          </p:nvSpPr>
          <p:spPr>
            <a:xfrm>
              <a:off x="7685791" y="2671264"/>
              <a:ext cx="1702371" cy="646331"/>
            </a:xfrm>
            <a:prstGeom prst="rect">
              <a:avLst/>
            </a:prstGeom>
            <a:solidFill>
              <a:srgbClr val="F6F6F6"/>
            </a:solidFill>
          </p:spPr>
          <p:txBody>
            <a:bodyPr wrap="square" rtlCol="0">
              <a:spAutoFit/>
            </a:bodyPr>
            <a:lstStyle/>
            <a:p>
              <a:pPr algn="ctr"/>
              <a:r>
                <a:rPr lang="zh-CN" altLang="en-US" dirty="0">
                  <a:latin typeface="黑体" panose="02010609060101010101" pitchFamily="49" charset="-122"/>
                  <a:ea typeface="黑体" panose="02010609060101010101" pitchFamily="49" charset="-122"/>
                </a:rPr>
                <a:t>杂种细胞再生出细胞壁</a:t>
              </a:r>
            </a:p>
          </p:txBody>
        </p:sp>
        <p:sp>
          <p:nvSpPr>
            <p:cNvPr id="11" name="文本框 10">
              <a:extLst>
                <a:ext uri="{FF2B5EF4-FFF2-40B4-BE49-F238E27FC236}">
                  <a16:creationId xmlns:a16="http://schemas.microsoft.com/office/drawing/2014/main" id="{3C65B583-6E99-41B0-BF50-3EF1CD10CAA6}"/>
                </a:ext>
              </a:extLst>
            </p:cNvPr>
            <p:cNvSpPr txBox="1"/>
            <p:nvPr/>
          </p:nvSpPr>
          <p:spPr>
            <a:xfrm>
              <a:off x="6603318" y="6390855"/>
              <a:ext cx="1200980" cy="369332"/>
            </a:xfrm>
            <a:prstGeom prst="rect">
              <a:avLst/>
            </a:prstGeom>
            <a:solidFill>
              <a:srgbClr val="F6F6F6"/>
            </a:solidFill>
          </p:spPr>
          <p:txBody>
            <a:bodyPr wrap="square" rtlCol="0">
              <a:spAutoFit/>
            </a:bodyPr>
            <a:lstStyle/>
            <a:p>
              <a:pPr algn="ctr"/>
              <a:r>
                <a:rPr lang="zh-CN" altLang="en-US" dirty="0">
                  <a:latin typeface="黑体" panose="02010609060101010101" pitchFamily="49" charset="-122"/>
                  <a:ea typeface="黑体" panose="02010609060101010101" pitchFamily="49" charset="-122"/>
                </a:rPr>
                <a:t>愈伤组织</a:t>
              </a:r>
            </a:p>
          </p:txBody>
        </p:sp>
        <p:sp>
          <p:nvSpPr>
            <p:cNvPr id="12" name="文本框 11">
              <a:extLst>
                <a:ext uri="{FF2B5EF4-FFF2-40B4-BE49-F238E27FC236}">
                  <a16:creationId xmlns:a16="http://schemas.microsoft.com/office/drawing/2014/main" id="{4300ACEB-4E76-4684-8020-B0B2A31A31A9}"/>
                </a:ext>
              </a:extLst>
            </p:cNvPr>
            <p:cNvSpPr txBox="1"/>
            <p:nvPr/>
          </p:nvSpPr>
          <p:spPr>
            <a:xfrm>
              <a:off x="4407250" y="3317595"/>
              <a:ext cx="1626838" cy="338554"/>
            </a:xfrm>
            <a:prstGeom prst="rect">
              <a:avLst/>
            </a:prstGeom>
            <a:solidFill>
              <a:srgbClr val="F6F6F6"/>
            </a:solidFill>
          </p:spPr>
          <p:txBody>
            <a:bodyPr wrap="square" rtlCol="0">
              <a:spAutoFit/>
            </a:bodyPr>
            <a:lstStyle/>
            <a:p>
              <a:pPr algn="ctr"/>
              <a:r>
                <a:rPr lang="zh-CN" altLang="en-US" sz="1600" dirty="0">
                  <a:latin typeface="黑体" panose="02010609060101010101" pitchFamily="49" charset="-122"/>
                  <a:ea typeface="黑体" panose="02010609060101010101" pitchFamily="49" charset="-122"/>
                </a:rPr>
                <a:t>番茄原生质体</a:t>
              </a:r>
            </a:p>
          </p:txBody>
        </p:sp>
        <p:sp>
          <p:nvSpPr>
            <p:cNvPr id="13" name="文本框 12">
              <a:extLst>
                <a:ext uri="{FF2B5EF4-FFF2-40B4-BE49-F238E27FC236}">
                  <a16:creationId xmlns:a16="http://schemas.microsoft.com/office/drawing/2014/main" id="{FCDBDFAA-B7D7-4CF5-AE7E-CE9DB9C12BB1}"/>
                </a:ext>
              </a:extLst>
            </p:cNvPr>
            <p:cNvSpPr txBox="1"/>
            <p:nvPr/>
          </p:nvSpPr>
          <p:spPr>
            <a:xfrm>
              <a:off x="3335578" y="6390855"/>
              <a:ext cx="1264775" cy="369332"/>
            </a:xfrm>
            <a:prstGeom prst="rect">
              <a:avLst/>
            </a:prstGeom>
            <a:solidFill>
              <a:srgbClr val="F6F6F6"/>
            </a:solidFill>
          </p:spPr>
          <p:txBody>
            <a:bodyPr wrap="square" rtlCol="0">
              <a:spAutoFit/>
            </a:bodyPr>
            <a:lstStyle/>
            <a:p>
              <a:pPr algn="ctr"/>
              <a:r>
                <a:rPr lang="zh-CN" altLang="en-US" dirty="0">
                  <a:latin typeface="黑体" panose="02010609060101010101" pitchFamily="49" charset="-122"/>
                  <a:ea typeface="黑体" panose="02010609060101010101" pitchFamily="49" charset="-122"/>
                </a:rPr>
                <a:t>杂种植株</a:t>
              </a:r>
            </a:p>
          </p:txBody>
        </p:sp>
      </p:grpSp>
      <p:sp>
        <p:nvSpPr>
          <p:cNvPr id="16" name="Rectangle 2">
            <a:extLst>
              <a:ext uri="{FF2B5EF4-FFF2-40B4-BE49-F238E27FC236}">
                <a16:creationId xmlns:a16="http://schemas.microsoft.com/office/drawing/2014/main" id="{01ECE2B1-1DD9-4790-80E3-EE622467EF41}"/>
              </a:ext>
            </a:extLst>
          </p:cNvPr>
          <p:cNvSpPr>
            <a:spLocks noGrp="1" noChangeArrowheads="1"/>
          </p:cNvSpPr>
          <p:nvPr>
            <p:ph type="title"/>
          </p:nvPr>
        </p:nvSpPr>
        <p:spPr>
          <a:xfrm>
            <a:off x="1309688" y="147638"/>
            <a:ext cx="9448800" cy="487362"/>
          </a:xfrm>
        </p:spPr>
        <p:txBody>
          <a:bodyPr/>
          <a:lstStyle/>
          <a:p>
            <a:pPr eaLnBrk="1" hangingPunct="1"/>
            <a:r>
              <a:rPr lang="en-US" altLang="zh-CN" dirty="0"/>
              <a:t>3. </a:t>
            </a:r>
            <a:r>
              <a:rPr lang="zh-CN" altLang="en-US" dirty="0"/>
              <a:t>植物体细胞杂交技术</a:t>
            </a:r>
          </a:p>
        </p:txBody>
      </p:sp>
      <p:sp>
        <p:nvSpPr>
          <p:cNvPr id="4" name="灯片编号占位符 3">
            <a:extLst>
              <a:ext uri="{FF2B5EF4-FFF2-40B4-BE49-F238E27FC236}">
                <a16:creationId xmlns:a16="http://schemas.microsoft.com/office/drawing/2014/main" id="{19085AE6-23B7-430D-AC5C-AF37C0D8CBCD}"/>
              </a:ext>
            </a:extLst>
          </p:cNvPr>
          <p:cNvSpPr>
            <a:spLocks noGrp="1"/>
          </p:cNvSpPr>
          <p:nvPr>
            <p:ph type="sldNum" sz="quarter" idx="10"/>
          </p:nvPr>
        </p:nvSpPr>
        <p:spPr/>
        <p:txBody>
          <a:bodyPr/>
          <a:lstStyle/>
          <a:p>
            <a:pPr>
              <a:defRPr/>
            </a:pPr>
            <a:fld id="{D78C4456-10F8-438D-9ECD-3E63227D17BC}" type="slidenum">
              <a:rPr lang="en-US" altLang="zh-CN" smtClean="0"/>
              <a:pPr>
                <a:defRPr/>
              </a:pPr>
              <a:t>22</a:t>
            </a:fld>
            <a:endParaRPr lang="en-US" altLang="zh-CN"/>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6450" name="Object 18">
            <a:extLst>
              <a:ext uri="{FF2B5EF4-FFF2-40B4-BE49-F238E27FC236}">
                <a16:creationId xmlns:a16="http://schemas.microsoft.com/office/drawing/2014/main" id="{53DD0460-7412-422F-A536-5F8512D39F7C}"/>
              </a:ext>
            </a:extLst>
          </p:cNvPr>
          <p:cNvGraphicFramePr>
            <a:graphicFrameLocks noChangeAspect="1"/>
          </p:cNvGraphicFramePr>
          <p:nvPr>
            <p:extLst>
              <p:ext uri="{D42A27DB-BD31-4B8C-83A1-F6EECF244321}">
                <p14:modId xmlns:p14="http://schemas.microsoft.com/office/powerpoint/2010/main" val="728095764"/>
              </p:ext>
            </p:extLst>
          </p:nvPr>
        </p:nvGraphicFramePr>
        <p:xfrm>
          <a:off x="6261576" y="4854707"/>
          <a:ext cx="762000" cy="1066800"/>
        </p:xfrm>
        <a:graphic>
          <a:graphicData uri="http://schemas.openxmlformats.org/presentationml/2006/ole">
            <mc:AlternateContent xmlns:mc="http://schemas.openxmlformats.org/markup-compatibility/2006">
              <mc:Choice xmlns:v="urn:schemas-microsoft-com:vml" Requires="v">
                <p:oleObj name="Image" r:id="rId3" imgW="2184127" imgH="2730159" progId="Photoshop.Image.7">
                  <p:embed/>
                </p:oleObj>
              </mc:Choice>
              <mc:Fallback>
                <p:oleObj name="Image" r:id="rId3" imgW="2184127" imgH="2730159" progId="Photoshop.Image.7">
                  <p:embed/>
                  <p:pic>
                    <p:nvPicPr>
                      <p:cNvPr id="146450" name="Object 18">
                        <a:extLst>
                          <a:ext uri="{FF2B5EF4-FFF2-40B4-BE49-F238E27FC236}">
                            <a16:creationId xmlns:a16="http://schemas.microsoft.com/office/drawing/2014/main" id="{53DD0460-7412-422F-A536-5F8512D39F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1576" y="4854707"/>
                        <a:ext cx="762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6451" name="Object 19">
            <a:extLst>
              <a:ext uri="{FF2B5EF4-FFF2-40B4-BE49-F238E27FC236}">
                <a16:creationId xmlns:a16="http://schemas.microsoft.com/office/drawing/2014/main" id="{DA2914A0-59CC-45A1-B0FF-08B634FA411C}"/>
              </a:ext>
            </a:extLst>
          </p:cNvPr>
          <p:cNvGraphicFramePr>
            <a:graphicFrameLocks noChangeAspect="1"/>
          </p:cNvGraphicFramePr>
          <p:nvPr>
            <p:extLst>
              <p:ext uri="{D42A27DB-BD31-4B8C-83A1-F6EECF244321}">
                <p14:modId xmlns:p14="http://schemas.microsoft.com/office/powerpoint/2010/main" val="824839155"/>
              </p:ext>
            </p:extLst>
          </p:nvPr>
        </p:nvGraphicFramePr>
        <p:xfrm>
          <a:off x="8301808" y="4831557"/>
          <a:ext cx="762000" cy="1066800"/>
        </p:xfrm>
        <a:graphic>
          <a:graphicData uri="http://schemas.openxmlformats.org/presentationml/2006/ole">
            <mc:AlternateContent xmlns:mc="http://schemas.openxmlformats.org/markup-compatibility/2006">
              <mc:Choice xmlns:v="urn:schemas-microsoft-com:vml" Requires="v">
                <p:oleObj name="Image" r:id="rId5" imgW="2095238" imgH="2679365" progId="Photoshop.Image.7">
                  <p:embed/>
                </p:oleObj>
              </mc:Choice>
              <mc:Fallback>
                <p:oleObj name="Image" r:id="rId5" imgW="2095238" imgH="2679365" progId="Photoshop.Image.7">
                  <p:embed/>
                  <p:pic>
                    <p:nvPicPr>
                      <p:cNvPr id="146451" name="Object 19">
                        <a:extLst>
                          <a:ext uri="{FF2B5EF4-FFF2-40B4-BE49-F238E27FC236}">
                            <a16:creationId xmlns:a16="http://schemas.microsoft.com/office/drawing/2014/main" id="{DA2914A0-59CC-45A1-B0FF-08B634FA41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1808" y="4831557"/>
                        <a:ext cx="762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6467" name="Text Box 35">
            <a:extLst>
              <a:ext uri="{FF2B5EF4-FFF2-40B4-BE49-F238E27FC236}">
                <a16:creationId xmlns:a16="http://schemas.microsoft.com/office/drawing/2014/main" id="{12F2734E-EA7A-4E3F-8AA8-9A4A177DAFAD}"/>
              </a:ext>
            </a:extLst>
          </p:cNvPr>
          <p:cNvSpPr txBox="1">
            <a:spLocks noChangeArrowheads="1"/>
          </p:cNvSpPr>
          <p:nvPr/>
        </p:nvSpPr>
        <p:spPr bwMode="auto">
          <a:xfrm>
            <a:off x="4629150" y="3371484"/>
            <a:ext cx="1752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dirty="0">
                <a:solidFill>
                  <a:srgbClr val="FF0000"/>
                </a:solidFill>
                <a:ea typeface="微软雅黑" panose="020B0503020204020204" pitchFamily="34" charset="-122"/>
                <a:cs typeface="Times New Roman" panose="02020603050405020304" pitchFamily="18" charset="0"/>
              </a:rPr>
              <a:t>原生质体融合</a:t>
            </a:r>
          </a:p>
        </p:txBody>
      </p:sp>
      <p:sp>
        <p:nvSpPr>
          <p:cNvPr id="146468" name="Text Box 36">
            <a:extLst>
              <a:ext uri="{FF2B5EF4-FFF2-40B4-BE49-F238E27FC236}">
                <a16:creationId xmlns:a16="http://schemas.microsoft.com/office/drawing/2014/main" id="{63BB3D82-9864-4296-9810-3E864D594608}"/>
              </a:ext>
            </a:extLst>
          </p:cNvPr>
          <p:cNvSpPr txBox="1">
            <a:spLocks noChangeArrowheads="1"/>
          </p:cNvSpPr>
          <p:nvPr/>
        </p:nvSpPr>
        <p:spPr bwMode="auto">
          <a:xfrm>
            <a:off x="5017126" y="3871110"/>
            <a:ext cx="139002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1800" b="1" dirty="0">
                <a:ea typeface="微软雅黑" panose="020B0503020204020204" pitchFamily="34" charset="-122"/>
                <a:cs typeface="Times New Roman" panose="02020603050405020304" pitchFamily="18" charset="0"/>
              </a:rPr>
              <a:t>正在融合的原生质体</a:t>
            </a:r>
          </a:p>
        </p:txBody>
      </p:sp>
      <p:sp>
        <p:nvSpPr>
          <p:cNvPr id="146469" name="Text Box 37">
            <a:extLst>
              <a:ext uri="{FF2B5EF4-FFF2-40B4-BE49-F238E27FC236}">
                <a16:creationId xmlns:a16="http://schemas.microsoft.com/office/drawing/2014/main" id="{D6513C1A-3FB0-4641-9785-182741EDB387}"/>
              </a:ext>
            </a:extLst>
          </p:cNvPr>
          <p:cNvSpPr txBox="1">
            <a:spLocks noChangeArrowheads="1"/>
          </p:cNvSpPr>
          <p:nvPr/>
        </p:nvSpPr>
        <p:spPr bwMode="auto">
          <a:xfrm>
            <a:off x="3105150" y="4528122"/>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dirty="0">
                <a:solidFill>
                  <a:srgbClr val="FF0000"/>
                </a:solidFill>
                <a:ea typeface="微软雅黑" panose="020B0503020204020204" pitchFamily="34" charset="-122"/>
                <a:cs typeface="Times New Roman" panose="02020603050405020304" pitchFamily="18" charset="0"/>
              </a:rPr>
              <a:t>再生出细胞壁</a:t>
            </a:r>
          </a:p>
        </p:txBody>
      </p:sp>
      <p:sp>
        <p:nvSpPr>
          <p:cNvPr id="146470" name="Text Box 38">
            <a:extLst>
              <a:ext uri="{FF2B5EF4-FFF2-40B4-BE49-F238E27FC236}">
                <a16:creationId xmlns:a16="http://schemas.microsoft.com/office/drawing/2014/main" id="{A2E40302-1076-445F-AC1E-DF365BBD304F}"/>
              </a:ext>
            </a:extLst>
          </p:cNvPr>
          <p:cNvSpPr txBox="1">
            <a:spLocks noChangeArrowheads="1"/>
          </p:cNvSpPr>
          <p:nvPr/>
        </p:nvSpPr>
        <p:spPr bwMode="auto">
          <a:xfrm>
            <a:off x="3286124" y="5474401"/>
            <a:ext cx="121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1800" b="1" dirty="0">
                <a:ea typeface="微软雅黑" panose="020B0503020204020204" pitchFamily="34" charset="-122"/>
                <a:cs typeface="Times New Roman" panose="02020603050405020304" pitchFamily="18" charset="0"/>
              </a:rPr>
              <a:t>杂种细胞</a:t>
            </a:r>
          </a:p>
        </p:txBody>
      </p:sp>
      <p:sp>
        <p:nvSpPr>
          <p:cNvPr id="146471" name="Text Box 39">
            <a:extLst>
              <a:ext uri="{FF2B5EF4-FFF2-40B4-BE49-F238E27FC236}">
                <a16:creationId xmlns:a16="http://schemas.microsoft.com/office/drawing/2014/main" id="{5CAA076F-9C60-4AF4-9864-BC7F6A4CF07C}"/>
              </a:ext>
            </a:extLst>
          </p:cNvPr>
          <p:cNvSpPr txBox="1">
            <a:spLocks noChangeArrowheads="1"/>
          </p:cNvSpPr>
          <p:nvPr/>
        </p:nvSpPr>
        <p:spPr bwMode="auto">
          <a:xfrm>
            <a:off x="6996739" y="5589749"/>
            <a:ext cx="121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dirty="0">
                <a:ea typeface="微软雅黑" panose="020B0503020204020204" pitchFamily="34" charset="-122"/>
                <a:cs typeface="Times New Roman" panose="02020603050405020304" pitchFamily="18" charset="0"/>
              </a:rPr>
              <a:t>愈伤组织</a:t>
            </a:r>
          </a:p>
        </p:txBody>
      </p:sp>
      <p:sp>
        <p:nvSpPr>
          <p:cNvPr id="146472" name="Text Box 40">
            <a:extLst>
              <a:ext uri="{FF2B5EF4-FFF2-40B4-BE49-F238E27FC236}">
                <a16:creationId xmlns:a16="http://schemas.microsoft.com/office/drawing/2014/main" id="{0D691C1B-E283-4FC9-98A1-960122155854}"/>
              </a:ext>
            </a:extLst>
          </p:cNvPr>
          <p:cNvSpPr txBox="1">
            <a:spLocks noChangeArrowheads="1"/>
          </p:cNvSpPr>
          <p:nvPr/>
        </p:nvSpPr>
        <p:spPr bwMode="auto">
          <a:xfrm>
            <a:off x="9095004" y="5552163"/>
            <a:ext cx="121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dirty="0">
                <a:ea typeface="微软雅黑" panose="020B0503020204020204" pitchFamily="34" charset="-122"/>
                <a:cs typeface="Times New Roman" panose="02020603050405020304" pitchFamily="18" charset="0"/>
              </a:rPr>
              <a:t>杂种植株</a:t>
            </a:r>
          </a:p>
        </p:txBody>
      </p:sp>
      <p:sp>
        <p:nvSpPr>
          <p:cNvPr id="3123" name="Text Box 42">
            <a:extLst>
              <a:ext uri="{FF2B5EF4-FFF2-40B4-BE49-F238E27FC236}">
                <a16:creationId xmlns:a16="http://schemas.microsoft.com/office/drawing/2014/main" id="{E48AB571-67EA-4402-903E-72DE16172AB2}"/>
              </a:ext>
            </a:extLst>
          </p:cNvPr>
          <p:cNvSpPr txBox="1">
            <a:spLocks noChangeArrowheads="1"/>
          </p:cNvSpPr>
          <p:nvPr/>
        </p:nvSpPr>
        <p:spPr bwMode="auto">
          <a:xfrm>
            <a:off x="3983553" y="2032281"/>
            <a:ext cx="13917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dirty="0">
                <a:solidFill>
                  <a:srgbClr val="FF0000"/>
                </a:solidFill>
                <a:ea typeface="微软雅黑" panose="020B0503020204020204" pitchFamily="34" charset="-122"/>
                <a:cs typeface="Times New Roman" panose="02020603050405020304" pitchFamily="18" charset="0"/>
              </a:rPr>
              <a:t>去细胞壁</a:t>
            </a:r>
          </a:p>
        </p:txBody>
      </p:sp>
      <p:sp>
        <p:nvSpPr>
          <p:cNvPr id="3124" name="Line 43">
            <a:extLst>
              <a:ext uri="{FF2B5EF4-FFF2-40B4-BE49-F238E27FC236}">
                <a16:creationId xmlns:a16="http://schemas.microsoft.com/office/drawing/2014/main" id="{835EBB0C-37C6-4282-8406-BEC03E681CF0}"/>
              </a:ext>
            </a:extLst>
          </p:cNvPr>
          <p:cNvSpPr>
            <a:spLocks noChangeShapeType="1"/>
          </p:cNvSpPr>
          <p:nvPr/>
        </p:nvSpPr>
        <p:spPr bwMode="auto">
          <a:xfrm>
            <a:off x="3496192" y="2051965"/>
            <a:ext cx="0" cy="288000"/>
          </a:xfrm>
          <a:prstGeom prst="line">
            <a:avLst/>
          </a:prstGeom>
          <a:noFill/>
          <a:ln w="19050">
            <a:solidFill>
              <a:schemeClr val="tx1"/>
            </a:solidFill>
            <a:round/>
            <a:headEnd/>
            <a:tailEnd type="triangle" w="sm" len="med"/>
          </a:ln>
          <a:extLst>
            <a:ext uri="{909E8E84-426E-40DD-AFC4-6F175D3DCCD1}">
              <a14:hiddenFill xmlns:a14="http://schemas.microsoft.com/office/drawing/2010/main">
                <a:noFill/>
              </a14:hiddenFill>
            </a:ext>
          </a:extLst>
        </p:spPr>
        <p:txBody>
          <a:bodyPr>
            <a:spAutoFit/>
          </a:bodyPr>
          <a:lstStyle/>
          <a:p>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125" name="Line 44">
            <a:extLst>
              <a:ext uri="{FF2B5EF4-FFF2-40B4-BE49-F238E27FC236}">
                <a16:creationId xmlns:a16="http://schemas.microsoft.com/office/drawing/2014/main" id="{579BCAAF-CB43-41D2-B6DB-1961956B36C2}"/>
              </a:ext>
            </a:extLst>
          </p:cNvPr>
          <p:cNvSpPr>
            <a:spLocks noChangeShapeType="1"/>
          </p:cNvSpPr>
          <p:nvPr/>
        </p:nvSpPr>
        <p:spPr bwMode="auto">
          <a:xfrm>
            <a:off x="5546614" y="2067840"/>
            <a:ext cx="0" cy="288000"/>
          </a:xfrm>
          <a:prstGeom prst="line">
            <a:avLst/>
          </a:prstGeom>
          <a:noFill/>
          <a:ln w="19050">
            <a:solidFill>
              <a:schemeClr val="tx1"/>
            </a:solidFill>
            <a:round/>
            <a:headEnd/>
            <a:tailEnd type="triangle" w="sm" len="med"/>
          </a:ln>
          <a:extLst>
            <a:ext uri="{909E8E84-426E-40DD-AFC4-6F175D3DCCD1}">
              <a14:hiddenFill xmlns:a14="http://schemas.microsoft.com/office/drawing/2010/main">
                <a:noFill/>
              </a14:hiddenFill>
            </a:ext>
          </a:extLst>
        </p:spPr>
        <p:txBody>
          <a:bodyPr>
            <a:spAutoFit/>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3" name="Group 45">
            <a:extLst>
              <a:ext uri="{FF2B5EF4-FFF2-40B4-BE49-F238E27FC236}">
                <a16:creationId xmlns:a16="http://schemas.microsoft.com/office/drawing/2014/main" id="{CED1C7A4-C708-493F-907D-25A11185BA5E}"/>
              </a:ext>
            </a:extLst>
          </p:cNvPr>
          <p:cNvGrpSpPr>
            <a:grpSpLocks/>
          </p:cNvGrpSpPr>
          <p:nvPr/>
        </p:nvGrpSpPr>
        <p:grpSpPr bwMode="auto">
          <a:xfrm>
            <a:off x="3743325" y="2903696"/>
            <a:ext cx="1590675" cy="839789"/>
            <a:chOff x="594" y="1702"/>
            <a:chExt cx="1002" cy="529"/>
          </a:xfrm>
        </p:grpSpPr>
        <p:sp>
          <p:nvSpPr>
            <p:cNvPr id="3120" name="Line 46">
              <a:extLst>
                <a:ext uri="{FF2B5EF4-FFF2-40B4-BE49-F238E27FC236}">
                  <a16:creationId xmlns:a16="http://schemas.microsoft.com/office/drawing/2014/main" id="{4FEA06DA-3360-4DD8-9D35-7548702CEABB}"/>
                </a:ext>
              </a:extLst>
            </p:cNvPr>
            <p:cNvSpPr>
              <a:spLocks noChangeShapeType="1"/>
            </p:cNvSpPr>
            <p:nvPr/>
          </p:nvSpPr>
          <p:spPr bwMode="auto">
            <a:xfrm>
              <a:off x="594" y="1707"/>
              <a:ext cx="558" cy="117"/>
            </a:xfrm>
            <a:prstGeom prst="line">
              <a:avLst/>
            </a:prstGeom>
            <a:noFill/>
            <a:ln w="22225">
              <a:solidFill>
                <a:schemeClr val="tx1"/>
              </a:solidFill>
              <a:round/>
              <a:headEnd/>
              <a:tailEnd type="none" w="sm" len="med"/>
            </a:ln>
            <a:extLst>
              <a:ext uri="{909E8E84-426E-40DD-AFC4-6F175D3DCCD1}">
                <a14:hiddenFill xmlns:a14="http://schemas.microsoft.com/office/drawing/2010/main">
                  <a:noFill/>
                </a14:hiddenFill>
              </a:ext>
            </a:extLst>
          </p:spPr>
          <p:txBody>
            <a:bodyPr wrap="square">
              <a:spAutoFit/>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121" name="Line 47">
              <a:extLst>
                <a:ext uri="{FF2B5EF4-FFF2-40B4-BE49-F238E27FC236}">
                  <a16:creationId xmlns:a16="http://schemas.microsoft.com/office/drawing/2014/main" id="{ECD56015-7F29-4AA2-8697-C49C9004939D}"/>
                </a:ext>
              </a:extLst>
            </p:cNvPr>
            <p:cNvSpPr>
              <a:spLocks noChangeShapeType="1"/>
            </p:cNvSpPr>
            <p:nvPr/>
          </p:nvSpPr>
          <p:spPr bwMode="auto">
            <a:xfrm flipH="1">
              <a:off x="1152" y="1702"/>
              <a:ext cx="444" cy="122"/>
            </a:xfrm>
            <a:prstGeom prst="line">
              <a:avLst/>
            </a:prstGeom>
            <a:noFill/>
            <a:ln w="22225">
              <a:solidFill>
                <a:schemeClr val="tx1"/>
              </a:solidFill>
              <a:round/>
              <a:headEnd/>
              <a:tailEnd type="none" w="sm" len="med"/>
            </a:ln>
            <a:extLst>
              <a:ext uri="{909E8E84-426E-40DD-AFC4-6F175D3DCCD1}">
                <a14:hiddenFill xmlns:a14="http://schemas.microsoft.com/office/drawing/2010/main">
                  <a:noFill/>
                </a14:hiddenFill>
              </a:ext>
            </a:extLst>
          </p:spPr>
          <p:txBody>
            <a:bodyPr wrap="square">
              <a:spAutoFit/>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122" name="Line 48">
              <a:extLst>
                <a:ext uri="{FF2B5EF4-FFF2-40B4-BE49-F238E27FC236}">
                  <a16:creationId xmlns:a16="http://schemas.microsoft.com/office/drawing/2014/main" id="{3B98A091-0116-4E61-B9E1-BA39EB0AFD5D}"/>
                </a:ext>
              </a:extLst>
            </p:cNvPr>
            <p:cNvSpPr>
              <a:spLocks noChangeShapeType="1"/>
            </p:cNvSpPr>
            <p:nvPr/>
          </p:nvSpPr>
          <p:spPr bwMode="auto">
            <a:xfrm>
              <a:off x="1152" y="1823"/>
              <a:ext cx="0" cy="408"/>
            </a:xfrm>
            <a:prstGeom prst="line">
              <a:avLst/>
            </a:prstGeom>
            <a:noFill/>
            <a:ln w="22225">
              <a:solidFill>
                <a:schemeClr val="tx1"/>
              </a:solidFill>
              <a:round/>
              <a:headEnd/>
              <a:tailEnd type="triangle" w="sm" len="med"/>
            </a:ln>
            <a:extLst>
              <a:ext uri="{909E8E84-426E-40DD-AFC4-6F175D3DCCD1}">
                <a14:hiddenFill xmlns:a14="http://schemas.microsoft.com/office/drawing/2010/main">
                  <a:noFill/>
                </a14:hiddenFill>
              </a:ext>
            </a:extLst>
          </p:spPr>
          <p:txBody>
            <a:bodyPr>
              <a:spAutoFit/>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46481" name="Line 49">
            <a:extLst>
              <a:ext uri="{FF2B5EF4-FFF2-40B4-BE49-F238E27FC236}">
                <a16:creationId xmlns:a16="http://schemas.microsoft.com/office/drawing/2014/main" id="{9FC81634-51E9-456E-B445-313B84020203}"/>
              </a:ext>
            </a:extLst>
          </p:cNvPr>
          <p:cNvSpPr>
            <a:spLocks noChangeShapeType="1"/>
          </p:cNvSpPr>
          <p:nvPr/>
        </p:nvSpPr>
        <p:spPr bwMode="auto">
          <a:xfrm>
            <a:off x="4643327" y="4419600"/>
            <a:ext cx="0" cy="609600"/>
          </a:xfrm>
          <a:prstGeom prst="line">
            <a:avLst/>
          </a:prstGeom>
          <a:noFill/>
          <a:ln w="22225">
            <a:solidFill>
              <a:schemeClr val="tx1"/>
            </a:solidFill>
            <a:round/>
            <a:headEnd/>
            <a:tailEnd type="triangle" w="sm" len="med"/>
          </a:ln>
          <a:extLst>
            <a:ext uri="{909E8E84-426E-40DD-AFC4-6F175D3DCCD1}">
              <a14:hiddenFill xmlns:a14="http://schemas.microsoft.com/office/drawing/2010/main">
                <a:noFill/>
              </a14:hiddenFill>
            </a:ext>
          </a:extLst>
        </p:spPr>
        <p:txBody>
          <a:bodyPr>
            <a:spAutoFit/>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6483" name="Text Box 51">
            <a:extLst>
              <a:ext uri="{FF2B5EF4-FFF2-40B4-BE49-F238E27FC236}">
                <a16:creationId xmlns:a16="http://schemas.microsoft.com/office/drawing/2014/main" id="{2A99F7CD-FD60-4DA9-AEEA-262CBD72869D}"/>
              </a:ext>
            </a:extLst>
          </p:cNvPr>
          <p:cNvSpPr txBox="1">
            <a:spLocks noChangeArrowheads="1"/>
          </p:cNvSpPr>
          <p:nvPr/>
        </p:nvSpPr>
        <p:spPr bwMode="auto">
          <a:xfrm>
            <a:off x="7102475" y="1736273"/>
            <a:ext cx="1371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type="none" w="sm" len="me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a:ea typeface="微软雅黑" panose="020B0503020204020204" pitchFamily="34" charset="-122"/>
                <a:cs typeface="Times New Roman" panose="02020603050405020304" pitchFamily="18" charset="0"/>
              </a:rPr>
              <a:t>纤维素酶</a:t>
            </a:r>
          </a:p>
          <a:p>
            <a:pPr eaLnBrk="1" hangingPunct="1">
              <a:spcBef>
                <a:spcPct val="50000"/>
              </a:spcBef>
            </a:pPr>
            <a:r>
              <a:rPr lang="zh-CN" altLang="en-US" b="1">
                <a:ea typeface="微软雅黑" panose="020B0503020204020204" pitchFamily="34" charset="-122"/>
                <a:cs typeface="Times New Roman" panose="02020603050405020304" pitchFamily="18" charset="0"/>
              </a:rPr>
              <a:t>果胶酶</a:t>
            </a:r>
          </a:p>
        </p:txBody>
      </p:sp>
      <p:sp>
        <p:nvSpPr>
          <p:cNvPr id="146485" name="Text Box 53">
            <a:extLst>
              <a:ext uri="{FF2B5EF4-FFF2-40B4-BE49-F238E27FC236}">
                <a16:creationId xmlns:a16="http://schemas.microsoft.com/office/drawing/2014/main" id="{A80F75F8-14E1-4FD7-9A15-29529C4C41A9}"/>
              </a:ext>
            </a:extLst>
          </p:cNvPr>
          <p:cNvSpPr txBox="1">
            <a:spLocks noChangeArrowheads="1"/>
          </p:cNvSpPr>
          <p:nvPr/>
        </p:nvSpPr>
        <p:spPr bwMode="auto">
          <a:xfrm>
            <a:off x="8569741" y="3064551"/>
            <a:ext cx="1295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type="none" w="sm" len="me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80000"/>
              </a:lnSpc>
              <a:spcBef>
                <a:spcPct val="50000"/>
              </a:spcBef>
            </a:pPr>
            <a:r>
              <a:rPr lang="zh-CN" altLang="en-US" b="1" dirty="0">
                <a:ea typeface="微软雅黑" panose="020B0503020204020204" pitchFamily="34" charset="-122"/>
                <a:cs typeface="Times New Roman" panose="02020603050405020304" pitchFamily="18" charset="0"/>
              </a:rPr>
              <a:t>物理方法</a:t>
            </a:r>
          </a:p>
          <a:p>
            <a:pPr eaLnBrk="1" hangingPunct="1">
              <a:lnSpc>
                <a:spcPct val="80000"/>
              </a:lnSpc>
              <a:spcBef>
                <a:spcPct val="50000"/>
              </a:spcBef>
            </a:pPr>
            <a:endParaRPr lang="zh-CN" altLang="en-US" b="1" dirty="0">
              <a:ea typeface="微软雅黑" panose="020B0503020204020204" pitchFamily="34" charset="-122"/>
              <a:cs typeface="Times New Roman" panose="02020603050405020304" pitchFamily="18" charset="0"/>
            </a:endParaRPr>
          </a:p>
          <a:p>
            <a:pPr eaLnBrk="1" hangingPunct="1">
              <a:lnSpc>
                <a:spcPct val="80000"/>
              </a:lnSpc>
              <a:spcBef>
                <a:spcPct val="50000"/>
              </a:spcBef>
            </a:pPr>
            <a:r>
              <a:rPr lang="zh-CN" altLang="en-US" b="1" dirty="0">
                <a:ea typeface="微软雅黑" panose="020B0503020204020204" pitchFamily="34" charset="-122"/>
                <a:cs typeface="Times New Roman" panose="02020603050405020304" pitchFamily="18" charset="0"/>
              </a:rPr>
              <a:t>化学方法：</a:t>
            </a:r>
          </a:p>
        </p:txBody>
      </p:sp>
      <p:sp>
        <p:nvSpPr>
          <p:cNvPr id="146486" name="Text Box 54">
            <a:extLst>
              <a:ext uri="{FF2B5EF4-FFF2-40B4-BE49-F238E27FC236}">
                <a16:creationId xmlns:a16="http://schemas.microsoft.com/office/drawing/2014/main" id="{0D2BC6C3-A22A-4D8F-B75A-5A80C98CC402}"/>
              </a:ext>
            </a:extLst>
          </p:cNvPr>
          <p:cNvSpPr txBox="1">
            <a:spLocks noChangeArrowheads="1"/>
          </p:cNvSpPr>
          <p:nvPr/>
        </p:nvSpPr>
        <p:spPr bwMode="auto">
          <a:xfrm>
            <a:off x="9833391" y="2683551"/>
            <a:ext cx="1219200" cy="105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type="none" w="sm" len="me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70000"/>
              </a:lnSpc>
              <a:spcBef>
                <a:spcPct val="50000"/>
              </a:spcBef>
            </a:pPr>
            <a:r>
              <a:rPr lang="zh-CN" altLang="en-US" b="1" dirty="0">
                <a:ea typeface="微软雅黑" panose="020B0503020204020204" pitchFamily="34" charset="-122"/>
                <a:cs typeface="Times New Roman" panose="02020603050405020304" pitchFamily="18" charset="0"/>
              </a:rPr>
              <a:t>离心</a:t>
            </a:r>
          </a:p>
          <a:p>
            <a:pPr eaLnBrk="1" hangingPunct="1">
              <a:lnSpc>
                <a:spcPct val="70000"/>
              </a:lnSpc>
              <a:spcBef>
                <a:spcPct val="50000"/>
              </a:spcBef>
            </a:pPr>
            <a:r>
              <a:rPr lang="zh-CN" altLang="en-US" b="1" dirty="0">
                <a:ea typeface="微软雅黑" panose="020B0503020204020204" pitchFamily="34" charset="-122"/>
                <a:cs typeface="Times New Roman" panose="02020603050405020304" pitchFamily="18" charset="0"/>
              </a:rPr>
              <a:t>振动</a:t>
            </a:r>
          </a:p>
          <a:p>
            <a:pPr eaLnBrk="1" hangingPunct="1">
              <a:lnSpc>
                <a:spcPct val="70000"/>
              </a:lnSpc>
              <a:spcBef>
                <a:spcPct val="50000"/>
              </a:spcBef>
            </a:pPr>
            <a:r>
              <a:rPr lang="zh-CN" altLang="en-US" b="1" dirty="0">
                <a:ea typeface="微软雅黑" panose="020B0503020204020204" pitchFamily="34" charset="-122"/>
                <a:cs typeface="Times New Roman" panose="02020603050405020304" pitchFamily="18" charset="0"/>
              </a:rPr>
              <a:t>电刺激</a:t>
            </a:r>
          </a:p>
        </p:txBody>
      </p:sp>
      <p:sp>
        <p:nvSpPr>
          <p:cNvPr id="146487" name="Text Box 55">
            <a:extLst>
              <a:ext uri="{FF2B5EF4-FFF2-40B4-BE49-F238E27FC236}">
                <a16:creationId xmlns:a16="http://schemas.microsoft.com/office/drawing/2014/main" id="{6894E5BE-1B9A-4ECC-B825-6818B25B6980}"/>
              </a:ext>
            </a:extLst>
          </p:cNvPr>
          <p:cNvSpPr txBox="1">
            <a:spLocks noChangeArrowheads="1"/>
          </p:cNvSpPr>
          <p:nvPr/>
        </p:nvSpPr>
        <p:spPr bwMode="auto">
          <a:xfrm>
            <a:off x="9712741" y="3826552"/>
            <a:ext cx="121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a:ea typeface="微软雅黑" panose="020B0503020204020204" pitchFamily="34" charset="-122"/>
                <a:cs typeface="Times New Roman" panose="02020603050405020304" pitchFamily="18" charset="0"/>
              </a:rPr>
              <a:t>聚乙二醇</a:t>
            </a:r>
          </a:p>
        </p:txBody>
      </p:sp>
      <p:grpSp>
        <p:nvGrpSpPr>
          <p:cNvPr id="14" name="Group 56">
            <a:extLst>
              <a:ext uri="{FF2B5EF4-FFF2-40B4-BE49-F238E27FC236}">
                <a16:creationId xmlns:a16="http://schemas.microsoft.com/office/drawing/2014/main" id="{602EA789-C508-4170-915B-4D9F6F1B7AB7}"/>
              </a:ext>
            </a:extLst>
          </p:cNvPr>
          <p:cNvGrpSpPr>
            <a:grpSpLocks/>
          </p:cNvGrpSpPr>
          <p:nvPr/>
        </p:nvGrpSpPr>
        <p:grpSpPr bwMode="auto">
          <a:xfrm>
            <a:off x="4918075" y="5102879"/>
            <a:ext cx="1263650" cy="366713"/>
            <a:chOff x="1248" y="2952"/>
            <a:chExt cx="796" cy="231"/>
          </a:xfrm>
        </p:grpSpPr>
        <p:sp>
          <p:nvSpPr>
            <p:cNvPr id="3118" name="Text Box 57">
              <a:extLst>
                <a:ext uri="{FF2B5EF4-FFF2-40B4-BE49-F238E27FC236}">
                  <a16:creationId xmlns:a16="http://schemas.microsoft.com/office/drawing/2014/main" id="{3F5FFC4A-C22B-4D58-946C-D07E43469B8F}"/>
                </a:ext>
              </a:extLst>
            </p:cNvPr>
            <p:cNvSpPr txBox="1">
              <a:spLocks noChangeArrowheads="1"/>
            </p:cNvSpPr>
            <p:nvPr/>
          </p:nvSpPr>
          <p:spPr bwMode="auto">
            <a:xfrm>
              <a:off x="1248" y="2952"/>
              <a:ext cx="76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dirty="0">
                  <a:solidFill>
                    <a:srgbClr val="FF0000"/>
                  </a:solidFill>
                  <a:ea typeface="微软雅黑" panose="020B0503020204020204" pitchFamily="34" charset="-122"/>
                  <a:cs typeface="Times New Roman" panose="02020603050405020304" pitchFamily="18" charset="0"/>
                </a:rPr>
                <a:t>细胞分裂</a:t>
              </a:r>
            </a:p>
          </p:txBody>
        </p:sp>
        <p:sp>
          <p:nvSpPr>
            <p:cNvPr id="3119" name="Line 58">
              <a:extLst>
                <a:ext uri="{FF2B5EF4-FFF2-40B4-BE49-F238E27FC236}">
                  <a16:creationId xmlns:a16="http://schemas.microsoft.com/office/drawing/2014/main" id="{7A3D176F-86CB-4F4F-95F3-8F42CA30AF94}"/>
                </a:ext>
              </a:extLst>
            </p:cNvPr>
            <p:cNvSpPr>
              <a:spLocks noChangeShapeType="1"/>
            </p:cNvSpPr>
            <p:nvPr/>
          </p:nvSpPr>
          <p:spPr bwMode="auto">
            <a:xfrm>
              <a:off x="1296" y="3168"/>
              <a:ext cx="748" cy="0"/>
            </a:xfrm>
            <a:prstGeom prst="line">
              <a:avLst/>
            </a:prstGeom>
            <a:noFill/>
            <a:ln w="22225">
              <a:solidFill>
                <a:schemeClr val="tx1"/>
              </a:solidFill>
              <a:round/>
              <a:headEnd/>
              <a:tailEnd type="triangle" w="sm" len="med"/>
            </a:ln>
            <a:extLst>
              <a:ext uri="{909E8E84-426E-40DD-AFC4-6F175D3DCCD1}">
                <a14:hiddenFill xmlns:a14="http://schemas.microsoft.com/office/drawing/2010/main">
                  <a:noFill/>
                </a14:hiddenFill>
              </a:ext>
            </a:extLst>
          </p:spPr>
          <p:txBody>
            <a:bodyPr>
              <a:spAutoFit/>
            </a:bodyPr>
            <a:lstStyle/>
            <a:p>
              <a:endParaRPr lang="zh-CN" altLang="en-US" b="1">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46491" name="Line 59">
            <a:extLst>
              <a:ext uri="{FF2B5EF4-FFF2-40B4-BE49-F238E27FC236}">
                <a16:creationId xmlns:a16="http://schemas.microsoft.com/office/drawing/2014/main" id="{81199659-95DC-4968-B75E-6DE3FD92A9D9}"/>
              </a:ext>
            </a:extLst>
          </p:cNvPr>
          <p:cNvSpPr>
            <a:spLocks noChangeShapeType="1"/>
          </p:cNvSpPr>
          <p:nvPr/>
        </p:nvSpPr>
        <p:spPr bwMode="auto">
          <a:xfrm>
            <a:off x="7122040" y="5416460"/>
            <a:ext cx="1066800" cy="0"/>
          </a:xfrm>
          <a:prstGeom prst="line">
            <a:avLst/>
          </a:prstGeom>
          <a:noFill/>
          <a:ln w="22225">
            <a:solidFill>
              <a:schemeClr val="tx1"/>
            </a:solidFill>
            <a:round/>
            <a:headEnd/>
            <a:tailEnd type="triangle" w="sm" len="med"/>
          </a:ln>
          <a:extLst>
            <a:ext uri="{909E8E84-426E-40DD-AFC4-6F175D3DCCD1}">
              <a14:hiddenFill xmlns:a14="http://schemas.microsoft.com/office/drawing/2010/main">
                <a:noFill/>
              </a14:hiddenFill>
            </a:ext>
          </a:extLst>
        </p:spPr>
        <p:txBody>
          <a:bodyPr>
            <a:spAutoFit/>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6492" name="AutoShape 60">
            <a:extLst>
              <a:ext uri="{FF2B5EF4-FFF2-40B4-BE49-F238E27FC236}">
                <a16:creationId xmlns:a16="http://schemas.microsoft.com/office/drawing/2014/main" id="{CA048338-8883-4A72-BD78-569EC229134A}"/>
              </a:ext>
            </a:extLst>
          </p:cNvPr>
          <p:cNvSpPr>
            <a:spLocks/>
          </p:cNvSpPr>
          <p:nvPr/>
        </p:nvSpPr>
        <p:spPr bwMode="auto">
          <a:xfrm rot="16200000">
            <a:off x="6996790" y="3530684"/>
            <a:ext cx="211370" cy="5145715"/>
          </a:xfrm>
          <a:prstGeom prst="leftBrace">
            <a:avLst>
              <a:gd name="adj1" fmla="val 212500"/>
              <a:gd name="adj2" fmla="val 50000"/>
            </a:avLst>
          </a:prstGeom>
          <a:noFill/>
          <a:ln w="25400">
            <a:solidFill>
              <a:srgbClr val="FF0000"/>
            </a:solidFill>
            <a:round/>
            <a:headEnd/>
            <a:tailEnd type="none" w="sm" len="me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146493" name="Text Box 61">
            <a:extLst>
              <a:ext uri="{FF2B5EF4-FFF2-40B4-BE49-F238E27FC236}">
                <a16:creationId xmlns:a16="http://schemas.microsoft.com/office/drawing/2014/main" id="{4362FBF2-3399-4FB9-8391-FA469FF0A863}"/>
              </a:ext>
            </a:extLst>
          </p:cNvPr>
          <p:cNvSpPr txBox="1">
            <a:spLocks noChangeArrowheads="1"/>
          </p:cNvSpPr>
          <p:nvPr/>
        </p:nvSpPr>
        <p:spPr bwMode="auto">
          <a:xfrm>
            <a:off x="6035675" y="6238376"/>
            <a:ext cx="2133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type="none" w="sm" len="me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ea typeface="微软雅黑" panose="020B0503020204020204" pitchFamily="34" charset="-122"/>
                <a:cs typeface="Times New Roman" panose="02020603050405020304" pitchFamily="18" charset="0"/>
              </a:rPr>
              <a:t>植物组织培养</a:t>
            </a:r>
          </a:p>
        </p:txBody>
      </p:sp>
      <p:sp>
        <p:nvSpPr>
          <p:cNvPr id="146494" name="Text Box 62">
            <a:extLst>
              <a:ext uri="{FF2B5EF4-FFF2-40B4-BE49-F238E27FC236}">
                <a16:creationId xmlns:a16="http://schemas.microsoft.com/office/drawing/2014/main" id="{AD293711-F93D-47C3-AC85-56AC95F885E4}"/>
              </a:ext>
            </a:extLst>
          </p:cNvPr>
          <p:cNvSpPr txBox="1">
            <a:spLocks noChangeArrowheads="1"/>
          </p:cNvSpPr>
          <p:nvPr/>
        </p:nvSpPr>
        <p:spPr bwMode="auto">
          <a:xfrm>
            <a:off x="1633395" y="1423103"/>
            <a:ext cx="553998" cy="265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type="none" w="sm" len="med"/>
              </a14:hiddenLine>
            </a:ext>
          </a:extLst>
        </p:spPr>
        <p:txBody>
          <a:bodyPr vert="eaVert"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ea typeface="微软雅黑" panose="020B0503020204020204" pitchFamily="34" charset="-122"/>
                <a:cs typeface="Times New Roman" panose="02020603050405020304" pitchFamily="18" charset="0"/>
              </a:rPr>
              <a:t>植物细胞融合</a:t>
            </a:r>
          </a:p>
        </p:txBody>
      </p:sp>
      <p:sp>
        <p:nvSpPr>
          <p:cNvPr id="146495" name="AutoShape 63">
            <a:extLst>
              <a:ext uri="{FF2B5EF4-FFF2-40B4-BE49-F238E27FC236}">
                <a16:creationId xmlns:a16="http://schemas.microsoft.com/office/drawing/2014/main" id="{60DFA1F9-3E84-4600-A405-6A3CD4C27CEC}"/>
              </a:ext>
            </a:extLst>
          </p:cNvPr>
          <p:cNvSpPr>
            <a:spLocks/>
          </p:cNvSpPr>
          <p:nvPr/>
        </p:nvSpPr>
        <p:spPr bwMode="auto">
          <a:xfrm flipH="1">
            <a:off x="2182849" y="1188618"/>
            <a:ext cx="295275" cy="3071493"/>
          </a:xfrm>
          <a:prstGeom prst="rightBrace">
            <a:avLst>
              <a:gd name="adj1" fmla="val 192535"/>
              <a:gd name="adj2" fmla="val 50000"/>
            </a:avLst>
          </a:prstGeom>
          <a:noFill/>
          <a:ln w="22225">
            <a:solidFill>
              <a:srgbClr val="FF0000"/>
            </a:solidFill>
            <a:round/>
            <a:headEnd/>
            <a:tailEnd type="none" w="sm" len="me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grpSp>
        <p:nvGrpSpPr>
          <p:cNvPr id="15" name="Group 64">
            <a:extLst>
              <a:ext uri="{FF2B5EF4-FFF2-40B4-BE49-F238E27FC236}">
                <a16:creationId xmlns:a16="http://schemas.microsoft.com/office/drawing/2014/main" id="{2D5BCEF0-DC0F-4460-A6EC-2CF2DCE04618}"/>
              </a:ext>
            </a:extLst>
          </p:cNvPr>
          <p:cNvGrpSpPr>
            <a:grpSpLocks/>
          </p:cNvGrpSpPr>
          <p:nvPr/>
        </p:nvGrpSpPr>
        <p:grpSpPr bwMode="auto">
          <a:xfrm>
            <a:off x="6096000" y="1947411"/>
            <a:ext cx="1066800" cy="458788"/>
            <a:chOff x="2352" y="921"/>
            <a:chExt cx="672" cy="289"/>
          </a:xfrm>
        </p:grpSpPr>
        <p:sp>
          <p:nvSpPr>
            <p:cNvPr id="3116" name="Text Box 65">
              <a:extLst>
                <a:ext uri="{FF2B5EF4-FFF2-40B4-BE49-F238E27FC236}">
                  <a16:creationId xmlns:a16="http://schemas.microsoft.com/office/drawing/2014/main" id="{C369A258-831F-4356-AADA-7D7602D59E39}"/>
                </a:ext>
              </a:extLst>
            </p:cNvPr>
            <p:cNvSpPr txBox="1">
              <a:spLocks noChangeArrowheads="1"/>
            </p:cNvSpPr>
            <p:nvPr/>
          </p:nvSpPr>
          <p:spPr bwMode="auto">
            <a:xfrm>
              <a:off x="2352" y="960"/>
              <a:ext cx="62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type="none" w="sm" len="me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b="1" dirty="0">
                  <a:ea typeface="微软雅黑" panose="020B0503020204020204" pitchFamily="34" charset="-122"/>
                  <a:cs typeface="Times New Roman" panose="02020603050405020304" pitchFamily="18" charset="0"/>
                </a:rPr>
                <a:t>酶解法</a:t>
              </a:r>
            </a:p>
          </p:txBody>
        </p:sp>
        <p:sp>
          <p:nvSpPr>
            <p:cNvPr id="3117" name="AutoShape 66">
              <a:extLst>
                <a:ext uri="{FF2B5EF4-FFF2-40B4-BE49-F238E27FC236}">
                  <a16:creationId xmlns:a16="http://schemas.microsoft.com/office/drawing/2014/main" id="{FBD9BC97-05F0-48CD-863D-AB4A60B7A523}"/>
                </a:ext>
              </a:extLst>
            </p:cNvPr>
            <p:cNvSpPr>
              <a:spLocks/>
            </p:cNvSpPr>
            <p:nvPr/>
          </p:nvSpPr>
          <p:spPr bwMode="auto">
            <a:xfrm>
              <a:off x="2928" y="921"/>
              <a:ext cx="96" cy="269"/>
            </a:xfrm>
            <a:prstGeom prst="leftBrace">
              <a:avLst>
                <a:gd name="adj1" fmla="val 33333"/>
                <a:gd name="adj2" fmla="val 50000"/>
              </a:avLst>
            </a:prstGeom>
            <a:noFill/>
            <a:ln w="22225">
              <a:solidFill>
                <a:schemeClr val="tx1"/>
              </a:solidFill>
              <a:round/>
              <a:headEnd/>
              <a:tailEnd type="none" w="sm" len="me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b="1">
                <a:ea typeface="微软雅黑" panose="020B0503020204020204" pitchFamily="34" charset="-122"/>
                <a:cs typeface="Times New Roman" panose="02020603050405020304" pitchFamily="18" charset="0"/>
              </a:endParaRPr>
            </a:p>
          </p:txBody>
        </p:sp>
      </p:grpSp>
      <p:grpSp>
        <p:nvGrpSpPr>
          <p:cNvPr id="16" name="Group 67">
            <a:extLst>
              <a:ext uri="{FF2B5EF4-FFF2-40B4-BE49-F238E27FC236}">
                <a16:creationId xmlns:a16="http://schemas.microsoft.com/office/drawing/2014/main" id="{803871DA-EA2F-499D-96F6-F45E015C5806}"/>
              </a:ext>
            </a:extLst>
          </p:cNvPr>
          <p:cNvGrpSpPr>
            <a:grpSpLocks/>
          </p:cNvGrpSpPr>
          <p:nvPr/>
        </p:nvGrpSpPr>
        <p:grpSpPr bwMode="auto">
          <a:xfrm>
            <a:off x="6586954" y="3197423"/>
            <a:ext cx="2014538" cy="776288"/>
            <a:chOff x="2567" y="1724"/>
            <a:chExt cx="1269" cy="489"/>
          </a:xfrm>
        </p:grpSpPr>
        <p:sp>
          <p:nvSpPr>
            <p:cNvPr id="3114" name="Text Box 68">
              <a:extLst>
                <a:ext uri="{FF2B5EF4-FFF2-40B4-BE49-F238E27FC236}">
                  <a16:creationId xmlns:a16="http://schemas.microsoft.com/office/drawing/2014/main" id="{0D6731EA-FD14-49C1-ADBF-B0105D4404C8}"/>
                </a:ext>
              </a:extLst>
            </p:cNvPr>
            <p:cNvSpPr txBox="1">
              <a:spLocks noChangeArrowheads="1"/>
            </p:cNvSpPr>
            <p:nvPr/>
          </p:nvSpPr>
          <p:spPr bwMode="auto">
            <a:xfrm>
              <a:off x="2567" y="1833"/>
              <a:ext cx="121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type="none" w="sm" len="me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b="1" dirty="0">
                  <a:ea typeface="微软雅黑" panose="020B0503020204020204" pitchFamily="34" charset="-122"/>
                  <a:cs typeface="Times New Roman" panose="02020603050405020304" pitchFamily="18" charset="0"/>
                </a:rPr>
                <a:t>人工诱导方法</a:t>
              </a:r>
            </a:p>
          </p:txBody>
        </p:sp>
        <p:sp>
          <p:nvSpPr>
            <p:cNvPr id="3115" name="AutoShape 69">
              <a:extLst>
                <a:ext uri="{FF2B5EF4-FFF2-40B4-BE49-F238E27FC236}">
                  <a16:creationId xmlns:a16="http://schemas.microsoft.com/office/drawing/2014/main" id="{5BBAC441-CD1F-4B7B-963E-B7395179C8BC}"/>
                </a:ext>
              </a:extLst>
            </p:cNvPr>
            <p:cNvSpPr>
              <a:spLocks/>
            </p:cNvSpPr>
            <p:nvPr/>
          </p:nvSpPr>
          <p:spPr bwMode="auto">
            <a:xfrm>
              <a:off x="3727" y="1724"/>
              <a:ext cx="109" cy="489"/>
            </a:xfrm>
            <a:prstGeom prst="leftBrace">
              <a:avLst>
                <a:gd name="adj1" fmla="val 45833"/>
                <a:gd name="adj2" fmla="val 50000"/>
              </a:avLst>
            </a:prstGeom>
            <a:noFill/>
            <a:ln w="22225">
              <a:solidFill>
                <a:schemeClr val="tx1"/>
              </a:solidFill>
              <a:round/>
              <a:headEnd/>
              <a:tailEnd type="none" w="sm" len="me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grpSp>
      <p:sp>
        <p:nvSpPr>
          <p:cNvPr id="146502" name="AutoShape 70">
            <a:extLst>
              <a:ext uri="{FF2B5EF4-FFF2-40B4-BE49-F238E27FC236}">
                <a16:creationId xmlns:a16="http://schemas.microsoft.com/office/drawing/2014/main" id="{2B9CB1D5-75BA-456F-BA21-866B2896159C}"/>
              </a:ext>
            </a:extLst>
          </p:cNvPr>
          <p:cNvSpPr>
            <a:spLocks/>
          </p:cNvSpPr>
          <p:nvPr/>
        </p:nvSpPr>
        <p:spPr bwMode="auto">
          <a:xfrm>
            <a:off x="9707979" y="2995614"/>
            <a:ext cx="152400" cy="442674"/>
          </a:xfrm>
          <a:prstGeom prst="leftBrace">
            <a:avLst>
              <a:gd name="adj1" fmla="val 50000"/>
              <a:gd name="adj2" fmla="val 50000"/>
            </a:avLst>
          </a:prstGeom>
          <a:noFill/>
          <a:ln w="22225">
            <a:solidFill>
              <a:schemeClr val="tx1"/>
            </a:solidFill>
            <a:round/>
            <a:headEnd/>
            <a:tailEnd type="none" w="sm" len="me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3107" name="Rectangle 72">
            <a:extLst>
              <a:ext uri="{FF2B5EF4-FFF2-40B4-BE49-F238E27FC236}">
                <a16:creationId xmlns:a16="http://schemas.microsoft.com/office/drawing/2014/main" id="{7FF929B6-E31E-4635-941C-6EE928A904DC}"/>
              </a:ext>
            </a:extLst>
          </p:cNvPr>
          <p:cNvSpPr>
            <a:spLocks noChangeArrowheads="1"/>
          </p:cNvSpPr>
          <p:nvPr/>
        </p:nvSpPr>
        <p:spPr bwMode="auto">
          <a:xfrm>
            <a:off x="2324100" y="133350"/>
            <a:ext cx="7315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3600" b="1" dirty="0">
                <a:solidFill>
                  <a:srgbClr val="C00000"/>
                </a:solidFill>
                <a:latin typeface="微软雅黑" panose="020B0503020204020204" pitchFamily="34" charset="-122"/>
                <a:ea typeface="微软雅黑" panose="020B0503020204020204" pitchFamily="34" charset="-122"/>
              </a:rPr>
              <a:t>植物体细胞杂交过程</a:t>
            </a:r>
          </a:p>
        </p:txBody>
      </p:sp>
      <p:sp>
        <p:nvSpPr>
          <p:cNvPr id="146505" name="AutoShape 73">
            <a:extLst>
              <a:ext uri="{FF2B5EF4-FFF2-40B4-BE49-F238E27FC236}">
                <a16:creationId xmlns:a16="http://schemas.microsoft.com/office/drawing/2014/main" id="{DC787515-947C-4C0E-B6A1-7769C9E88EBF}"/>
              </a:ext>
            </a:extLst>
          </p:cNvPr>
          <p:cNvSpPr>
            <a:spLocks noChangeArrowheads="1"/>
          </p:cNvSpPr>
          <p:nvPr/>
        </p:nvSpPr>
        <p:spPr bwMode="auto">
          <a:xfrm>
            <a:off x="699793" y="4781979"/>
            <a:ext cx="1584325" cy="720725"/>
          </a:xfrm>
          <a:prstGeom prst="wedgeRoundRectCallout">
            <a:avLst>
              <a:gd name="adj1" fmla="val 101417"/>
              <a:gd name="adj2" fmla="val -44225"/>
              <a:gd name="adj3" fmla="val 16667"/>
            </a:avLst>
          </a:prstGeom>
          <a:ln>
            <a:headEnd/>
            <a:tailEnd/>
          </a:ln>
        </p:spPr>
        <p:style>
          <a:lnRef idx="0">
            <a:schemeClr val="accent1"/>
          </a:lnRef>
          <a:fillRef idx="3">
            <a:schemeClr val="accent1"/>
          </a:fillRef>
          <a:effectRef idx="3">
            <a:schemeClr val="accent1"/>
          </a:effectRef>
          <a:fontRef idx="minor">
            <a:schemeClr val="lt1"/>
          </a:fontRef>
        </p:style>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kumimoji="0" lang="zh-CN" altLang="en-US" sz="1800" b="1" dirty="0">
                <a:ea typeface="微软雅黑" panose="020B0503020204020204" pitchFamily="34" charset="-122"/>
                <a:cs typeface="Times New Roman" panose="02020603050405020304" pitchFamily="18" charset="0"/>
              </a:rPr>
              <a:t>融合完成的</a:t>
            </a:r>
          </a:p>
          <a:p>
            <a:pPr algn="ctr" eaLnBrk="1" hangingPunct="1"/>
            <a:r>
              <a:rPr kumimoji="0" lang="zh-CN" altLang="en-US" sz="1800" b="1" dirty="0">
                <a:ea typeface="微软雅黑" panose="020B0503020204020204" pitchFamily="34" charset="-122"/>
                <a:cs typeface="Times New Roman" panose="02020603050405020304" pitchFamily="18" charset="0"/>
              </a:rPr>
              <a:t>标志</a:t>
            </a:r>
          </a:p>
        </p:txBody>
      </p:sp>
      <p:sp>
        <p:nvSpPr>
          <p:cNvPr id="146506" name="Text Box 74">
            <a:extLst>
              <a:ext uri="{FF2B5EF4-FFF2-40B4-BE49-F238E27FC236}">
                <a16:creationId xmlns:a16="http://schemas.microsoft.com/office/drawing/2014/main" id="{CF762F23-2876-44F8-9033-486E5147183F}"/>
              </a:ext>
            </a:extLst>
          </p:cNvPr>
          <p:cNvSpPr txBox="1">
            <a:spLocks noChangeArrowheads="1"/>
          </p:cNvSpPr>
          <p:nvPr/>
        </p:nvSpPr>
        <p:spPr bwMode="auto">
          <a:xfrm>
            <a:off x="454018" y="2308226"/>
            <a:ext cx="1225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r" eaLnBrk="1" hangingPunct="1">
              <a:spcBef>
                <a:spcPct val="50000"/>
              </a:spcBef>
            </a:pPr>
            <a:r>
              <a:rPr kumimoji="0" lang="zh-CN" altLang="en-US" b="1" dirty="0">
                <a:solidFill>
                  <a:srgbClr val="000099"/>
                </a:solidFill>
                <a:ea typeface="微软雅黑" panose="020B0503020204020204" pitchFamily="34" charset="-122"/>
                <a:cs typeface="Times New Roman" panose="02020603050405020304" pitchFamily="18" charset="0"/>
              </a:rPr>
              <a:t>原理？</a:t>
            </a:r>
          </a:p>
        </p:txBody>
      </p:sp>
      <p:sp>
        <p:nvSpPr>
          <p:cNvPr id="146507" name="Text Box 75">
            <a:extLst>
              <a:ext uri="{FF2B5EF4-FFF2-40B4-BE49-F238E27FC236}">
                <a16:creationId xmlns:a16="http://schemas.microsoft.com/office/drawing/2014/main" id="{F82A9FCB-1BA6-4C43-917B-083CBD3CB8E5}"/>
              </a:ext>
            </a:extLst>
          </p:cNvPr>
          <p:cNvSpPr txBox="1">
            <a:spLocks noChangeArrowheads="1"/>
          </p:cNvSpPr>
          <p:nvPr/>
        </p:nvSpPr>
        <p:spPr bwMode="auto">
          <a:xfrm>
            <a:off x="8034723" y="6270770"/>
            <a:ext cx="129617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kumimoji="0" lang="zh-CN" altLang="en-US" b="1" dirty="0">
                <a:solidFill>
                  <a:srgbClr val="000099"/>
                </a:solidFill>
                <a:ea typeface="微软雅黑" panose="020B0503020204020204" pitchFamily="34" charset="-122"/>
                <a:cs typeface="Times New Roman" panose="02020603050405020304" pitchFamily="18" charset="0"/>
              </a:rPr>
              <a:t>原理？</a:t>
            </a:r>
            <a:endParaRPr kumimoji="0" lang="zh-CN" altLang="en-US" b="1" dirty="0">
              <a:solidFill>
                <a:srgbClr val="000000"/>
              </a:solidFill>
              <a:ea typeface="微软雅黑" panose="020B0503020204020204" pitchFamily="34" charset="-122"/>
              <a:cs typeface="Times New Roman" panose="02020603050405020304" pitchFamily="18" charset="0"/>
            </a:endParaRPr>
          </a:p>
        </p:txBody>
      </p:sp>
      <p:sp>
        <p:nvSpPr>
          <p:cNvPr id="146510" name="Text Box 78">
            <a:extLst>
              <a:ext uri="{FF2B5EF4-FFF2-40B4-BE49-F238E27FC236}">
                <a16:creationId xmlns:a16="http://schemas.microsoft.com/office/drawing/2014/main" id="{1989C778-BC1C-4D58-B996-541DE2B9A3D6}"/>
              </a:ext>
            </a:extLst>
          </p:cNvPr>
          <p:cNvSpPr txBox="1">
            <a:spLocks noChangeArrowheads="1"/>
          </p:cNvSpPr>
          <p:nvPr/>
        </p:nvSpPr>
        <p:spPr bwMode="auto">
          <a:xfrm>
            <a:off x="401748" y="2876477"/>
            <a:ext cx="12255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kumimoji="0" lang="zh-CN" altLang="en-US" b="1" dirty="0">
                <a:solidFill>
                  <a:srgbClr val="FF3300"/>
                </a:solidFill>
                <a:ea typeface="微软雅黑" panose="020B0503020204020204" pitchFamily="34" charset="-122"/>
                <a:cs typeface="Times New Roman" panose="02020603050405020304" pitchFamily="18" charset="0"/>
              </a:rPr>
              <a:t>细胞膜的流动性</a:t>
            </a:r>
          </a:p>
        </p:txBody>
      </p:sp>
      <p:sp>
        <p:nvSpPr>
          <p:cNvPr id="146511" name="Text Box 79">
            <a:extLst>
              <a:ext uri="{FF2B5EF4-FFF2-40B4-BE49-F238E27FC236}">
                <a16:creationId xmlns:a16="http://schemas.microsoft.com/office/drawing/2014/main" id="{26BD62B0-FDBE-4233-A982-019F7BDD6FA0}"/>
              </a:ext>
            </a:extLst>
          </p:cNvPr>
          <p:cNvSpPr txBox="1">
            <a:spLocks noChangeArrowheads="1"/>
          </p:cNvSpPr>
          <p:nvPr/>
        </p:nvSpPr>
        <p:spPr bwMode="auto">
          <a:xfrm>
            <a:off x="8215939" y="6272303"/>
            <a:ext cx="3203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r" eaLnBrk="1" hangingPunct="1">
              <a:spcBef>
                <a:spcPct val="50000"/>
              </a:spcBef>
            </a:pPr>
            <a:r>
              <a:rPr kumimoji="0" lang="zh-CN" altLang="en-US" b="1" dirty="0">
                <a:solidFill>
                  <a:srgbClr val="FF3300"/>
                </a:solidFill>
                <a:ea typeface="微软雅黑" panose="020B0503020204020204" pitchFamily="34" charset="-122"/>
                <a:cs typeface="Times New Roman" panose="02020603050405020304" pitchFamily="18" charset="0"/>
              </a:rPr>
              <a:t>植物细胞的全能性</a:t>
            </a:r>
            <a:endParaRPr kumimoji="0" lang="zh-CN" altLang="en-US" b="1" dirty="0">
              <a:solidFill>
                <a:srgbClr val="000000"/>
              </a:solidFill>
              <a:ea typeface="微软雅黑" panose="020B0503020204020204" pitchFamily="34" charset="-122"/>
              <a:cs typeface="Times New Roman" panose="02020603050405020304" pitchFamily="18" charset="0"/>
            </a:endParaRPr>
          </a:p>
        </p:txBody>
      </p:sp>
      <p:grpSp>
        <p:nvGrpSpPr>
          <p:cNvPr id="17" name="组合 16">
            <a:extLst>
              <a:ext uri="{FF2B5EF4-FFF2-40B4-BE49-F238E27FC236}">
                <a16:creationId xmlns:a16="http://schemas.microsoft.com/office/drawing/2014/main" id="{083AEF09-0A87-4AFF-9D65-F3AD433455E5}"/>
              </a:ext>
            </a:extLst>
          </p:cNvPr>
          <p:cNvGrpSpPr/>
          <p:nvPr/>
        </p:nvGrpSpPr>
        <p:grpSpPr>
          <a:xfrm>
            <a:off x="2848350" y="2410922"/>
            <a:ext cx="1295400" cy="933837"/>
            <a:chOff x="2848350" y="2410922"/>
            <a:chExt cx="1295400" cy="933837"/>
          </a:xfrm>
        </p:grpSpPr>
        <p:sp>
          <p:nvSpPr>
            <p:cNvPr id="146465" name="Text Box 33">
              <a:extLst>
                <a:ext uri="{FF2B5EF4-FFF2-40B4-BE49-F238E27FC236}">
                  <a16:creationId xmlns:a16="http://schemas.microsoft.com/office/drawing/2014/main" id="{E91BE1AD-D9D7-48ED-AA31-9BED0471DA74}"/>
                </a:ext>
              </a:extLst>
            </p:cNvPr>
            <p:cNvSpPr txBox="1">
              <a:spLocks noChangeArrowheads="1"/>
            </p:cNvSpPr>
            <p:nvPr/>
          </p:nvSpPr>
          <p:spPr bwMode="auto">
            <a:xfrm>
              <a:off x="2848350" y="2978046"/>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dirty="0">
                  <a:ea typeface="微软雅黑" panose="020B0503020204020204" pitchFamily="34" charset="-122"/>
                  <a:cs typeface="Times New Roman" panose="02020603050405020304" pitchFamily="18" charset="0"/>
                </a:rPr>
                <a:t>原生质体</a:t>
              </a:r>
              <a:r>
                <a:rPr lang="en-US" altLang="zh-CN" sz="1800" b="1" dirty="0">
                  <a:ea typeface="微软雅黑" panose="020B0503020204020204" pitchFamily="34" charset="-122"/>
                  <a:cs typeface="Times New Roman" panose="02020603050405020304" pitchFamily="18" charset="0"/>
                </a:rPr>
                <a:t>A</a:t>
              </a:r>
            </a:p>
          </p:txBody>
        </p:sp>
        <p:grpSp>
          <p:nvGrpSpPr>
            <p:cNvPr id="93" name="Group 6">
              <a:extLst>
                <a:ext uri="{FF2B5EF4-FFF2-40B4-BE49-F238E27FC236}">
                  <a16:creationId xmlns:a16="http://schemas.microsoft.com/office/drawing/2014/main" id="{B95FD052-C9BB-4EAA-9B37-F796BB56686E}"/>
                </a:ext>
              </a:extLst>
            </p:cNvPr>
            <p:cNvGrpSpPr>
              <a:grpSpLocks/>
            </p:cNvGrpSpPr>
            <p:nvPr/>
          </p:nvGrpSpPr>
          <p:grpSpPr bwMode="auto">
            <a:xfrm>
              <a:off x="3333750" y="2410922"/>
              <a:ext cx="381000" cy="533400"/>
              <a:chOff x="2208" y="1200"/>
              <a:chExt cx="240" cy="336"/>
            </a:xfrm>
          </p:grpSpPr>
          <p:sp>
            <p:nvSpPr>
              <p:cNvPr id="94" name="Oval 7">
                <a:extLst>
                  <a:ext uri="{FF2B5EF4-FFF2-40B4-BE49-F238E27FC236}">
                    <a16:creationId xmlns:a16="http://schemas.microsoft.com/office/drawing/2014/main" id="{D784EA02-66F0-46A9-857C-E69B7E05F9AB}"/>
                  </a:ext>
                </a:extLst>
              </p:cNvPr>
              <p:cNvSpPr>
                <a:spLocks noChangeArrowheads="1"/>
              </p:cNvSpPr>
              <p:nvPr/>
            </p:nvSpPr>
            <p:spPr bwMode="auto">
              <a:xfrm>
                <a:off x="2208" y="1200"/>
                <a:ext cx="240" cy="336"/>
              </a:xfrm>
              <a:prstGeom prst="ellipse">
                <a:avLst/>
              </a:prstGeom>
              <a:solidFill>
                <a:srgbClr val="33CCCC"/>
              </a:solidFill>
              <a:ln w="9525">
                <a:solidFill>
                  <a:srgbClr val="FF9900"/>
                </a:solidFill>
                <a:round/>
                <a:headEnd/>
                <a:tailEnd/>
              </a:ln>
            </p:spPr>
            <p:txBody>
              <a:bodyPr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95" name="Oval 8">
                <a:extLst>
                  <a:ext uri="{FF2B5EF4-FFF2-40B4-BE49-F238E27FC236}">
                    <a16:creationId xmlns:a16="http://schemas.microsoft.com/office/drawing/2014/main" id="{DDA6D50C-5F60-49D1-819F-3DF04884A370}"/>
                  </a:ext>
                </a:extLst>
              </p:cNvPr>
              <p:cNvSpPr>
                <a:spLocks noChangeArrowheads="1"/>
              </p:cNvSpPr>
              <p:nvPr/>
            </p:nvSpPr>
            <p:spPr bwMode="auto">
              <a:xfrm>
                <a:off x="2256" y="1296"/>
                <a:ext cx="112" cy="118"/>
              </a:xfrm>
              <a:prstGeom prst="ellipse">
                <a:avLst/>
              </a:prstGeom>
              <a:gradFill rotWithShape="0">
                <a:gsLst>
                  <a:gs pos="0">
                    <a:srgbClr val="FFFF00"/>
                  </a:gs>
                  <a:gs pos="100000">
                    <a:srgbClr val="FF9900"/>
                  </a:gs>
                </a:gsLst>
                <a:path path="shape">
                  <a:fillToRect l="50000" t="50000" r="50000" b="50000"/>
                </a:path>
              </a:gradFill>
              <a:ln w="9525">
                <a:solidFill>
                  <a:srgbClr val="339966"/>
                </a:solidFill>
                <a:round/>
                <a:headEnd/>
                <a:tailEnd/>
              </a:ln>
            </p:spPr>
            <p:txBody>
              <a:bodyPr wrap="non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grpSp>
        <p:nvGrpSpPr>
          <p:cNvPr id="18" name="组合 17">
            <a:extLst>
              <a:ext uri="{FF2B5EF4-FFF2-40B4-BE49-F238E27FC236}">
                <a16:creationId xmlns:a16="http://schemas.microsoft.com/office/drawing/2014/main" id="{CDDB4C8F-9440-42F7-8D05-C6007AF1F0AC}"/>
              </a:ext>
            </a:extLst>
          </p:cNvPr>
          <p:cNvGrpSpPr/>
          <p:nvPr/>
        </p:nvGrpSpPr>
        <p:grpSpPr>
          <a:xfrm>
            <a:off x="5115920" y="2411842"/>
            <a:ext cx="1295400" cy="952282"/>
            <a:chOff x="5086350" y="2410737"/>
            <a:chExt cx="1295400" cy="952282"/>
          </a:xfrm>
        </p:grpSpPr>
        <p:sp>
          <p:nvSpPr>
            <p:cNvPr id="146466" name="Text Box 34">
              <a:extLst>
                <a:ext uri="{FF2B5EF4-FFF2-40B4-BE49-F238E27FC236}">
                  <a16:creationId xmlns:a16="http://schemas.microsoft.com/office/drawing/2014/main" id="{173F3497-4812-4C21-9374-D6C44D8DAB04}"/>
                </a:ext>
              </a:extLst>
            </p:cNvPr>
            <p:cNvSpPr txBox="1">
              <a:spLocks noChangeArrowheads="1"/>
            </p:cNvSpPr>
            <p:nvPr/>
          </p:nvSpPr>
          <p:spPr bwMode="auto">
            <a:xfrm>
              <a:off x="5086350" y="2996306"/>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dirty="0">
                  <a:ea typeface="微软雅黑" panose="020B0503020204020204" pitchFamily="34" charset="-122"/>
                  <a:cs typeface="Times New Roman" panose="02020603050405020304" pitchFamily="18" charset="0"/>
                </a:rPr>
                <a:t>原生质体</a:t>
              </a:r>
              <a:r>
                <a:rPr lang="en-US" altLang="zh-CN" sz="1800" b="1" dirty="0">
                  <a:ea typeface="微软雅黑" panose="020B0503020204020204" pitchFamily="34" charset="-122"/>
                  <a:cs typeface="Times New Roman" panose="02020603050405020304" pitchFamily="18" charset="0"/>
                </a:rPr>
                <a:t>B</a:t>
              </a:r>
            </a:p>
          </p:txBody>
        </p:sp>
        <p:grpSp>
          <p:nvGrpSpPr>
            <p:cNvPr id="96" name="Group 9">
              <a:extLst>
                <a:ext uri="{FF2B5EF4-FFF2-40B4-BE49-F238E27FC236}">
                  <a16:creationId xmlns:a16="http://schemas.microsoft.com/office/drawing/2014/main" id="{93F51032-1AFC-40D0-B3D3-BC26127896A3}"/>
                </a:ext>
              </a:extLst>
            </p:cNvPr>
            <p:cNvGrpSpPr>
              <a:grpSpLocks/>
            </p:cNvGrpSpPr>
            <p:nvPr/>
          </p:nvGrpSpPr>
          <p:grpSpPr bwMode="auto">
            <a:xfrm>
              <a:off x="5362575" y="2410737"/>
              <a:ext cx="381000" cy="533400"/>
              <a:chOff x="2784" y="1200"/>
              <a:chExt cx="240" cy="336"/>
            </a:xfrm>
          </p:grpSpPr>
          <p:sp>
            <p:nvSpPr>
              <p:cNvPr id="97" name="Oval 10">
                <a:extLst>
                  <a:ext uri="{FF2B5EF4-FFF2-40B4-BE49-F238E27FC236}">
                    <a16:creationId xmlns:a16="http://schemas.microsoft.com/office/drawing/2014/main" id="{EB213F1C-97B6-4326-9D3C-6BCE1E386FEE}"/>
                  </a:ext>
                </a:extLst>
              </p:cNvPr>
              <p:cNvSpPr>
                <a:spLocks noChangeArrowheads="1"/>
              </p:cNvSpPr>
              <p:nvPr/>
            </p:nvSpPr>
            <p:spPr bwMode="auto">
              <a:xfrm>
                <a:off x="2784" y="1200"/>
                <a:ext cx="240" cy="336"/>
              </a:xfrm>
              <a:prstGeom prst="ellipse">
                <a:avLst/>
              </a:prstGeom>
              <a:solidFill>
                <a:srgbClr val="00FF00"/>
              </a:solidFill>
              <a:ln w="9525">
                <a:solidFill>
                  <a:srgbClr val="FF9900"/>
                </a:solidFill>
                <a:round/>
                <a:headEnd/>
                <a:tailEnd/>
              </a:ln>
            </p:spPr>
            <p:txBody>
              <a:bodyPr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98" name="Oval 11">
                <a:extLst>
                  <a:ext uri="{FF2B5EF4-FFF2-40B4-BE49-F238E27FC236}">
                    <a16:creationId xmlns:a16="http://schemas.microsoft.com/office/drawing/2014/main" id="{E64E8EB6-990D-4EFD-9C71-232A477A9BD8}"/>
                  </a:ext>
                </a:extLst>
              </p:cNvPr>
              <p:cNvSpPr>
                <a:spLocks noChangeArrowheads="1"/>
              </p:cNvSpPr>
              <p:nvPr/>
            </p:nvSpPr>
            <p:spPr bwMode="auto">
              <a:xfrm>
                <a:off x="2832" y="1296"/>
                <a:ext cx="112" cy="118"/>
              </a:xfrm>
              <a:prstGeom prst="ellipse">
                <a:avLst/>
              </a:prstGeom>
              <a:gradFill rotWithShape="0">
                <a:gsLst>
                  <a:gs pos="0">
                    <a:srgbClr val="FFFFFF"/>
                  </a:gs>
                  <a:gs pos="100000">
                    <a:srgbClr val="3333FF"/>
                  </a:gs>
                </a:gsLst>
                <a:path path="shape">
                  <a:fillToRect l="50000" t="50000" r="50000" b="50000"/>
                </a:path>
              </a:gradFill>
              <a:ln w="9525">
                <a:solidFill>
                  <a:srgbClr val="339966"/>
                </a:solidFill>
                <a:round/>
                <a:headEnd/>
                <a:tailEnd/>
              </a:ln>
            </p:spPr>
            <p:txBody>
              <a:bodyPr wrap="non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grpSp>
        <p:nvGrpSpPr>
          <p:cNvPr id="3" name="组合 2">
            <a:extLst>
              <a:ext uri="{FF2B5EF4-FFF2-40B4-BE49-F238E27FC236}">
                <a16:creationId xmlns:a16="http://schemas.microsoft.com/office/drawing/2014/main" id="{6FEB4082-C554-400E-B751-CBFFBF6A11FA}"/>
              </a:ext>
            </a:extLst>
          </p:cNvPr>
          <p:cNvGrpSpPr/>
          <p:nvPr/>
        </p:nvGrpSpPr>
        <p:grpSpPr>
          <a:xfrm>
            <a:off x="4178927" y="3834606"/>
            <a:ext cx="838200" cy="457200"/>
            <a:chOff x="3667124" y="3997386"/>
            <a:chExt cx="838200" cy="457200"/>
          </a:xfrm>
        </p:grpSpPr>
        <p:sp>
          <p:nvSpPr>
            <p:cNvPr id="99" name="Freeform 13">
              <a:extLst>
                <a:ext uri="{FF2B5EF4-FFF2-40B4-BE49-F238E27FC236}">
                  <a16:creationId xmlns:a16="http://schemas.microsoft.com/office/drawing/2014/main" id="{A2CF6C3E-DA98-44EE-BDD9-0B0D112F3CFF}"/>
                </a:ext>
              </a:extLst>
            </p:cNvPr>
            <p:cNvSpPr>
              <a:spLocks/>
            </p:cNvSpPr>
            <p:nvPr/>
          </p:nvSpPr>
          <p:spPr bwMode="auto">
            <a:xfrm>
              <a:off x="3667124" y="3997386"/>
              <a:ext cx="838200" cy="457200"/>
            </a:xfrm>
            <a:custGeom>
              <a:avLst/>
              <a:gdLst>
                <a:gd name="T0" fmla="*/ 222 w 569"/>
                <a:gd name="T1" fmla="*/ 27 h 338"/>
                <a:gd name="T2" fmla="*/ 110 w 569"/>
                <a:gd name="T3" fmla="*/ 5 h 338"/>
                <a:gd name="T4" fmla="*/ 26 w 569"/>
                <a:gd name="T5" fmla="*/ 44 h 338"/>
                <a:gd name="T6" fmla="*/ 5 w 569"/>
                <a:gd name="T7" fmla="*/ 123 h 338"/>
                <a:gd name="T8" fmla="*/ 50 w 569"/>
                <a:gd name="T9" fmla="*/ 189 h 338"/>
                <a:gd name="T10" fmla="*/ 139 w 569"/>
                <a:gd name="T11" fmla="*/ 208 h 338"/>
                <a:gd name="T12" fmla="*/ 238 w 569"/>
                <a:gd name="T13" fmla="*/ 179 h 338"/>
                <a:gd name="T14" fmla="*/ 345 w 569"/>
                <a:gd name="T15" fmla="*/ 199 h 338"/>
                <a:gd name="T16" fmla="*/ 436 w 569"/>
                <a:gd name="T17" fmla="*/ 153 h 338"/>
                <a:gd name="T18" fmla="*/ 437 w 569"/>
                <a:gd name="T19" fmla="*/ 54 h 338"/>
                <a:gd name="T20" fmla="*/ 328 w 569"/>
                <a:gd name="T21" fmla="*/ 4 h 338"/>
                <a:gd name="T22" fmla="*/ 222 w 569"/>
                <a:gd name="T23" fmla="*/ 27 h 3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69"/>
                <a:gd name="T37" fmla="*/ 0 h 338"/>
                <a:gd name="T38" fmla="*/ 569 w 569"/>
                <a:gd name="T39" fmla="*/ 338 h 3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69" h="338">
                  <a:moveTo>
                    <a:pt x="278" y="45"/>
                  </a:moveTo>
                  <a:cubicBezTo>
                    <a:pt x="233" y="45"/>
                    <a:pt x="179" y="4"/>
                    <a:pt x="138" y="8"/>
                  </a:cubicBezTo>
                  <a:cubicBezTo>
                    <a:pt x="97" y="12"/>
                    <a:pt x="54" y="40"/>
                    <a:pt x="32" y="72"/>
                  </a:cubicBezTo>
                  <a:cubicBezTo>
                    <a:pt x="10" y="104"/>
                    <a:pt x="0" y="159"/>
                    <a:pt x="5" y="198"/>
                  </a:cubicBezTo>
                  <a:cubicBezTo>
                    <a:pt x="10" y="238"/>
                    <a:pt x="33" y="282"/>
                    <a:pt x="62" y="305"/>
                  </a:cubicBezTo>
                  <a:cubicBezTo>
                    <a:pt x="90" y="328"/>
                    <a:pt x="136" y="338"/>
                    <a:pt x="175" y="336"/>
                  </a:cubicBezTo>
                  <a:cubicBezTo>
                    <a:pt x="213" y="334"/>
                    <a:pt x="254" y="292"/>
                    <a:pt x="297" y="290"/>
                  </a:cubicBezTo>
                  <a:cubicBezTo>
                    <a:pt x="340" y="288"/>
                    <a:pt x="391" y="329"/>
                    <a:pt x="432" y="323"/>
                  </a:cubicBezTo>
                  <a:cubicBezTo>
                    <a:pt x="473" y="316"/>
                    <a:pt x="526" y="287"/>
                    <a:pt x="545" y="248"/>
                  </a:cubicBezTo>
                  <a:cubicBezTo>
                    <a:pt x="564" y="208"/>
                    <a:pt x="569" y="128"/>
                    <a:pt x="547" y="87"/>
                  </a:cubicBezTo>
                  <a:cubicBezTo>
                    <a:pt x="525" y="47"/>
                    <a:pt x="456" y="13"/>
                    <a:pt x="411" y="7"/>
                  </a:cubicBezTo>
                  <a:cubicBezTo>
                    <a:pt x="366" y="0"/>
                    <a:pt x="306" y="37"/>
                    <a:pt x="278" y="45"/>
                  </a:cubicBezTo>
                  <a:close/>
                </a:path>
              </a:pathLst>
            </a:custGeom>
            <a:solidFill>
              <a:srgbClr val="00CC66"/>
            </a:solidFill>
            <a:ln w="9525">
              <a:solidFill>
                <a:srgbClr val="FF9900"/>
              </a:solidFill>
              <a:round/>
              <a:headEnd/>
              <a:tailEnd/>
            </a:ln>
          </p:spPr>
          <p:txBody>
            <a:bodyPr>
              <a:spAutoFit/>
            </a:bodyPr>
            <a:lstStyle/>
            <a:p>
              <a:endParaRPr lang="zh-CN" altLang="en-US"/>
            </a:p>
          </p:txBody>
        </p:sp>
        <p:sp>
          <p:nvSpPr>
            <p:cNvPr id="100" name="Freeform 14">
              <a:extLst>
                <a:ext uri="{FF2B5EF4-FFF2-40B4-BE49-F238E27FC236}">
                  <a16:creationId xmlns:a16="http://schemas.microsoft.com/office/drawing/2014/main" id="{1A1226B3-4BFC-425D-AA5C-2710AB211555}"/>
                </a:ext>
              </a:extLst>
            </p:cNvPr>
            <p:cNvSpPr>
              <a:spLocks/>
            </p:cNvSpPr>
            <p:nvPr/>
          </p:nvSpPr>
          <p:spPr bwMode="auto">
            <a:xfrm>
              <a:off x="3895724" y="4149786"/>
              <a:ext cx="381000" cy="152400"/>
            </a:xfrm>
            <a:custGeom>
              <a:avLst/>
              <a:gdLst>
                <a:gd name="T0" fmla="*/ 21 w 569"/>
                <a:gd name="T1" fmla="*/ 1 h 338"/>
                <a:gd name="T2" fmla="*/ 10 w 569"/>
                <a:gd name="T3" fmla="*/ 0 h 338"/>
                <a:gd name="T4" fmla="*/ 2 w 569"/>
                <a:gd name="T5" fmla="*/ 2 h 338"/>
                <a:gd name="T6" fmla="*/ 0 w 569"/>
                <a:gd name="T7" fmla="*/ 5 h 338"/>
                <a:gd name="T8" fmla="*/ 5 w 569"/>
                <a:gd name="T9" fmla="*/ 7 h 338"/>
                <a:gd name="T10" fmla="*/ 13 w 569"/>
                <a:gd name="T11" fmla="*/ 8 h 338"/>
                <a:gd name="T12" fmla="*/ 22 w 569"/>
                <a:gd name="T13" fmla="*/ 7 h 338"/>
                <a:gd name="T14" fmla="*/ 32 w 569"/>
                <a:gd name="T15" fmla="*/ 7 h 338"/>
                <a:gd name="T16" fmla="*/ 41 w 569"/>
                <a:gd name="T17" fmla="*/ 6 h 338"/>
                <a:gd name="T18" fmla="*/ 41 w 569"/>
                <a:gd name="T19" fmla="*/ 2 h 338"/>
                <a:gd name="T20" fmla="*/ 31 w 569"/>
                <a:gd name="T21" fmla="*/ 0 h 338"/>
                <a:gd name="T22" fmla="*/ 21 w 569"/>
                <a:gd name="T23" fmla="*/ 1 h 3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69"/>
                <a:gd name="T37" fmla="*/ 0 h 338"/>
                <a:gd name="T38" fmla="*/ 569 w 569"/>
                <a:gd name="T39" fmla="*/ 338 h 3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69" h="338">
                  <a:moveTo>
                    <a:pt x="278" y="45"/>
                  </a:moveTo>
                  <a:cubicBezTo>
                    <a:pt x="233" y="45"/>
                    <a:pt x="179" y="4"/>
                    <a:pt x="138" y="8"/>
                  </a:cubicBezTo>
                  <a:cubicBezTo>
                    <a:pt x="97" y="12"/>
                    <a:pt x="54" y="40"/>
                    <a:pt x="32" y="72"/>
                  </a:cubicBezTo>
                  <a:cubicBezTo>
                    <a:pt x="10" y="104"/>
                    <a:pt x="0" y="159"/>
                    <a:pt x="5" y="198"/>
                  </a:cubicBezTo>
                  <a:cubicBezTo>
                    <a:pt x="10" y="238"/>
                    <a:pt x="33" y="282"/>
                    <a:pt x="62" y="305"/>
                  </a:cubicBezTo>
                  <a:cubicBezTo>
                    <a:pt x="90" y="328"/>
                    <a:pt x="136" y="338"/>
                    <a:pt x="175" y="336"/>
                  </a:cubicBezTo>
                  <a:cubicBezTo>
                    <a:pt x="213" y="334"/>
                    <a:pt x="254" y="292"/>
                    <a:pt x="297" y="290"/>
                  </a:cubicBezTo>
                  <a:cubicBezTo>
                    <a:pt x="340" y="288"/>
                    <a:pt x="391" y="329"/>
                    <a:pt x="432" y="323"/>
                  </a:cubicBezTo>
                  <a:cubicBezTo>
                    <a:pt x="473" y="316"/>
                    <a:pt x="526" y="287"/>
                    <a:pt x="545" y="248"/>
                  </a:cubicBezTo>
                  <a:cubicBezTo>
                    <a:pt x="564" y="208"/>
                    <a:pt x="569" y="128"/>
                    <a:pt x="547" y="87"/>
                  </a:cubicBezTo>
                  <a:cubicBezTo>
                    <a:pt x="525" y="47"/>
                    <a:pt x="456" y="13"/>
                    <a:pt x="411" y="7"/>
                  </a:cubicBezTo>
                  <a:cubicBezTo>
                    <a:pt x="366" y="0"/>
                    <a:pt x="306" y="37"/>
                    <a:pt x="278" y="45"/>
                  </a:cubicBezTo>
                  <a:close/>
                </a:path>
              </a:pathLst>
            </a:custGeom>
            <a:gradFill rotWithShape="0">
              <a:gsLst>
                <a:gs pos="0">
                  <a:srgbClr val="FFFF00"/>
                </a:gs>
                <a:gs pos="100000">
                  <a:srgbClr val="0000FF"/>
                </a:gs>
              </a:gsLst>
              <a:path path="rect">
                <a:fillToRect l="50000" t="50000" r="50000" b="50000"/>
              </a:path>
            </a:gradFill>
            <a:ln w="9525">
              <a:solidFill>
                <a:srgbClr val="339966"/>
              </a:solidFill>
              <a:round/>
              <a:headEnd/>
              <a:tailEnd/>
            </a:ln>
          </p:spPr>
          <p:txBody>
            <a:bodyPr>
              <a:spAutoFit/>
            </a:bodyPr>
            <a:lstStyle/>
            <a:p>
              <a:endParaRPr lang="zh-CN" altLang="en-US"/>
            </a:p>
          </p:txBody>
        </p:sp>
      </p:grpSp>
      <p:grpSp>
        <p:nvGrpSpPr>
          <p:cNvPr id="4" name="组合 3">
            <a:extLst>
              <a:ext uri="{FF2B5EF4-FFF2-40B4-BE49-F238E27FC236}">
                <a16:creationId xmlns:a16="http://schemas.microsoft.com/office/drawing/2014/main" id="{5BBA1105-019D-49F4-B872-16079DCB8E6B}"/>
              </a:ext>
            </a:extLst>
          </p:cNvPr>
          <p:cNvGrpSpPr/>
          <p:nvPr/>
        </p:nvGrpSpPr>
        <p:grpSpPr>
          <a:xfrm>
            <a:off x="4407527" y="5122086"/>
            <a:ext cx="457200" cy="685800"/>
            <a:chOff x="3819524" y="5216586"/>
            <a:chExt cx="457200" cy="685800"/>
          </a:xfrm>
        </p:grpSpPr>
        <p:sp>
          <p:nvSpPr>
            <p:cNvPr id="101" name="Freeform 16">
              <a:extLst>
                <a:ext uri="{FF2B5EF4-FFF2-40B4-BE49-F238E27FC236}">
                  <a16:creationId xmlns:a16="http://schemas.microsoft.com/office/drawing/2014/main" id="{F87508E6-A6AD-4E9E-B152-5ECB47FD4AF0}"/>
                </a:ext>
              </a:extLst>
            </p:cNvPr>
            <p:cNvSpPr>
              <a:spLocks/>
            </p:cNvSpPr>
            <p:nvPr/>
          </p:nvSpPr>
          <p:spPr bwMode="auto">
            <a:xfrm>
              <a:off x="3819524" y="5216586"/>
              <a:ext cx="457200" cy="685800"/>
            </a:xfrm>
            <a:custGeom>
              <a:avLst/>
              <a:gdLst>
                <a:gd name="T0" fmla="*/ 39 w 372"/>
                <a:gd name="T1" fmla="*/ 0 h 528"/>
                <a:gd name="T2" fmla="*/ 129 w 372"/>
                <a:gd name="T3" fmla="*/ 0 h 528"/>
                <a:gd name="T4" fmla="*/ 173 w 372"/>
                <a:gd name="T5" fmla="*/ 105 h 528"/>
                <a:gd name="T6" fmla="*/ 150 w 372"/>
                <a:gd name="T7" fmla="*/ 236 h 528"/>
                <a:gd name="T8" fmla="*/ 84 w 372"/>
                <a:gd name="T9" fmla="*/ 289 h 528"/>
                <a:gd name="T10" fmla="*/ 39 w 372"/>
                <a:gd name="T11" fmla="*/ 263 h 528"/>
                <a:gd name="T12" fmla="*/ 0 w 372"/>
                <a:gd name="T13" fmla="*/ 129 h 528"/>
                <a:gd name="T14" fmla="*/ 39 w 372"/>
                <a:gd name="T15" fmla="*/ 0 h 528"/>
                <a:gd name="T16" fmla="*/ 0 60000 65536"/>
                <a:gd name="T17" fmla="*/ 0 60000 65536"/>
                <a:gd name="T18" fmla="*/ 0 60000 65536"/>
                <a:gd name="T19" fmla="*/ 0 60000 65536"/>
                <a:gd name="T20" fmla="*/ 0 60000 65536"/>
                <a:gd name="T21" fmla="*/ 0 60000 65536"/>
                <a:gd name="T22" fmla="*/ 0 60000 65536"/>
                <a:gd name="T23" fmla="*/ 0 60000 65536"/>
                <a:gd name="T24" fmla="*/ 0 w 372"/>
                <a:gd name="T25" fmla="*/ 0 h 528"/>
                <a:gd name="T26" fmla="*/ 372 w 372"/>
                <a:gd name="T27" fmla="*/ 528 h 5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2" h="528">
                  <a:moveTo>
                    <a:pt x="84" y="0"/>
                  </a:moveTo>
                  <a:lnTo>
                    <a:pt x="276" y="0"/>
                  </a:lnTo>
                  <a:lnTo>
                    <a:pt x="372" y="192"/>
                  </a:lnTo>
                  <a:lnTo>
                    <a:pt x="324" y="432"/>
                  </a:lnTo>
                  <a:lnTo>
                    <a:pt x="180" y="528"/>
                  </a:lnTo>
                  <a:lnTo>
                    <a:pt x="84" y="480"/>
                  </a:lnTo>
                  <a:lnTo>
                    <a:pt x="0" y="236"/>
                  </a:lnTo>
                  <a:lnTo>
                    <a:pt x="84" y="0"/>
                  </a:lnTo>
                  <a:close/>
                </a:path>
              </a:pathLst>
            </a:custGeom>
            <a:solidFill>
              <a:srgbClr val="00CC66"/>
            </a:solidFill>
            <a:ln w="25400">
              <a:solidFill>
                <a:srgbClr val="FF9900"/>
              </a:solidFill>
              <a:round/>
              <a:headEnd/>
              <a:tailEnd/>
            </a:ln>
          </p:spPr>
          <p:txBody>
            <a:bodyPr>
              <a:spAutoFit/>
            </a:bodyPr>
            <a:lstStyle/>
            <a:p>
              <a:endParaRPr lang="zh-CN" altLang="en-US"/>
            </a:p>
          </p:txBody>
        </p:sp>
        <p:sp>
          <p:nvSpPr>
            <p:cNvPr id="102" name="Oval 17">
              <a:extLst>
                <a:ext uri="{FF2B5EF4-FFF2-40B4-BE49-F238E27FC236}">
                  <a16:creationId xmlns:a16="http://schemas.microsoft.com/office/drawing/2014/main" id="{5D6B5430-9F14-4D8F-A667-C2CA5823949D}"/>
                </a:ext>
              </a:extLst>
            </p:cNvPr>
            <p:cNvSpPr>
              <a:spLocks noChangeArrowheads="1"/>
            </p:cNvSpPr>
            <p:nvPr/>
          </p:nvSpPr>
          <p:spPr bwMode="auto">
            <a:xfrm>
              <a:off x="3936999" y="5465824"/>
              <a:ext cx="177800" cy="187325"/>
            </a:xfrm>
            <a:prstGeom prst="ellipse">
              <a:avLst/>
            </a:prstGeom>
            <a:gradFill rotWithShape="0">
              <a:gsLst>
                <a:gs pos="0">
                  <a:srgbClr val="FFFF00"/>
                </a:gs>
                <a:gs pos="100000">
                  <a:srgbClr val="0000FF"/>
                </a:gs>
              </a:gsLst>
              <a:path path="shape">
                <a:fillToRect l="50000" t="50000" r="50000" b="50000"/>
              </a:path>
            </a:gradFill>
            <a:ln w="9525">
              <a:solidFill>
                <a:srgbClr val="339966"/>
              </a:solidFill>
              <a:round/>
              <a:headEnd/>
              <a:tailEnd/>
            </a:ln>
          </p:spPr>
          <p:txBody>
            <a:bodyPr wrap="non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nvGrpSpPr>
          <p:cNvPr id="10" name="组合 9">
            <a:extLst>
              <a:ext uri="{FF2B5EF4-FFF2-40B4-BE49-F238E27FC236}">
                <a16:creationId xmlns:a16="http://schemas.microsoft.com/office/drawing/2014/main" id="{CE8EE6C6-8E4C-4DE9-8111-62C0A7AA6931}"/>
              </a:ext>
            </a:extLst>
          </p:cNvPr>
          <p:cNvGrpSpPr/>
          <p:nvPr/>
        </p:nvGrpSpPr>
        <p:grpSpPr>
          <a:xfrm>
            <a:off x="2857500" y="914400"/>
            <a:ext cx="2095500" cy="1101786"/>
            <a:chOff x="2857500" y="914400"/>
            <a:chExt cx="2095500" cy="1101786"/>
          </a:xfrm>
        </p:grpSpPr>
        <p:sp>
          <p:nvSpPr>
            <p:cNvPr id="3134" name="Text Box 24">
              <a:extLst>
                <a:ext uri="{FF2B5EF4-FFF2-40B4-BE49-F238E27FC236}">
                  <a16:creationId xmlns:a16="http://schemas.microsoft.com/office/drawing/2014/main" id="{6C5DEF16-9AF3-42EC-9218-3D407796380F}"/>
                </a:ext>
              </a:extLst>
            </p:cNvPr>
            <p:cNvSpPr txBox="1">
              <a:spLocks noChangeArrowheads="1"/>
            </p:cNvSpPr>
            <p:nvPr/>
          </p:nvSpPr>
          <p:spPr bwMode="auto">
            <a:xfrm>
              <a:off x="2857500" y="914400"/>
              <a:ext cx="2095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dirty="0">
                  <a:solidFill>
                    <a:srgbClr val="000099"/>
                  </a:solidFill>
                  <a:ea typeface="微软雅黑" panose="020B0503020204020204" pitchFamily="34" charset="-122"/>
                  <a:cs typeface="Times New Roman" panose="02020603050405020304" pitchFamily="18" charset="0"/>
                </a:rPr>
                <a:t>植物细胞</a:t>
              </a:r>
              <a:r>
                <a:rPr lang="en-US" altLang="zh-CN" b="1" dirty="0">
                  <a:solidFill>
                    <a:srgbClr val="000099"/>
                  </a:solidFill>
                  <a:ea typeface="微软雅黑" panose="020B0503020204020204" pitchFamily="34" charset="-122"/>
                  <a:cs typeface="Times New Roman" panose="02020603050405020304" pitchFamily="18" charset="0"/>
                </a:rPr>
                <a:t>A</a:t>
              </a:r>
            </a:p>
          </p:txBody>
        </p:sp>
        <p:sp>
          <p:nvSpPr>
            <p:cNvPr id="103" name="Freeform 22">
              <a:extLst>
                <a:ext uri="{FF2B5EF4-FFF2-40B4-BE49-F238E27FC236}">
                  <a16:creationId xmlns:a16="http://schemas.microsoft.com/office/drawing/2014/main" id="{2B6D9CAC-3C2C-45D4-A547-05C8D23A7CDE}"/>
                </a:ext>
              </a:extLst>
            </p:cNvPr>
            <p:cNvSpPr>
              <a:spLocks/>
            </p:cNvSpPr>
            <p:nvPr/>
          </p:nvSpPr>
          <p:spPr bwMode="auto">
            <a:xfrm>
              <a:off x="3286124" y="1330386"/>
              <a:ext cx="457200" cy="685800"/>
            </a:xfrm>
            <a:custGeom>
              <a:avLst/>
              <a:gdLst>
                <a:gd name="T0" fmla="*/ 39 w 372"/>
                <a:gd name="T1" fmla="*/ 0 h 528"/>
                <a:gd name="T2" fmla="*/ 129 w 372"/>
                <a:gd name="T3" fmla="*/ 0 h 528"/>
                <a:gd name="T4" fmla="*/ 173 w 372"/>
                <a:gd name="T5" fmla="*/ 105 h 528"/>
                <a:gd name="T6" fmla="*/ 150 w 372"/>
                <a:gd name="T7" fmla="*/ 236 h 528"/>
                <a:gd name="T8" fmla="*/ 84 w 372"/>
                <a:gd name="T9" fmla="*/ 289 h 528"/>
                <a:gd name="T10" fmla="*/ 39 w 372"/>
                <a:gd name="T11" fmla="*/ 263 h 528"/>
                <a:gd name="T12" fmla="*/ 0 w 372"/>
                <a:gd name="T13" fmla="*/ 129 h 528"/>
                <a:gd name="T14" fmla="*/ 39 w 372"/>
                <a:gd name="T15" fmla="*/ 0 h 528"/>
                <a:gd name="T16" fmla="*/ 0 60000 65536"/>
                <a:gd name="T17" fmla="*/ 0 60000 65536"/>
                <a:gd name="T18" fmla="*/ 0 60000 65536"/>
                <a:gd name="T19" fmla="*/ 0 60000 65536"/>
                <a:gd name="T20" fmla="*/ 0 60000 65536"/>
                <a:gd name="T21" fmla="*/ 0 60000 65536"/>
                <a:gd name="T22" fmla="*/ 0 60000 65536"/>
                <a:gd name="T23" fmla="*/ 0 60000 65536"/>
                <a:gd name="T24" fmla="*/ 0 w 372"/>
                <a:gd name="T25" fmla="*/ 0 h 528"/>
                <a:gd name="T26" fmla="*/ 372 w 372"/>
                <a:gd name="T27" fmla="*/ 528 h 5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2" h="528">
                  <a:moveTo>
                    <a:pt x="84" y="0"/>
                  </a:moveTo>
                  <a:lnTo>
                    <a:pt x="276" y="0"/>
                  </a:lnTo>
                  <a:lnTo>
                    <a:pt x="372" y="192"/>
                  </a:lnTo>
                  <a:lnTo>
                    <a:pt x="324" y="432"/>
                  </a:lnTo>
                  <a:lnTo>
                    <a:pt x="180" y="528"/>
                  </a:lnTo>
                  <a:lnTo>
                    <a:pt x="84" y="480"/>
                  </a:lnTo>
                  <a:lnTo>
                    <a:pt x="0" y="236"/>
                  </a:lnTo>
                  <a:lnTo>
                    <a:pt x="84" y="0"/>
                  </a:lnTo>
                  <a:close/>
                </a:path>
              </a:pathLst>
            </a:custGeom>
            <a:solidFill>
              <a:srgbClr val="33CCCC"/>
            </a:solidFill>
            <a:ln w="25400">
              <a:solidFill>
                <a:srgbClr val="FF9900"/>
              </a:solidFill>
              <a:round/>
              <a:headEnd/>
              <a:tailEnd/>
            </a:ln>
          </p:spPr>
          <p:txBody>
            <a:bodyPr>
              <a:spAutoFit/>
            </a:bodyPr>
            <a:lstStyle/>
            <a:p>
              <a:endParaRPr lang="zh-CN" altLang="en-US"/>
            </a:p>
          </p:txBody>
        </p:sp>
        <p:sp>
          <p:nvSpPr>
            <p:cNvPr id="104" name="Oval 23">
              <a:extLst>
                <a:ext uri="{FF2B5EF4-FFF2-40B4-BE49-F238E27FC236}">
                  <a16:creationId xmlns:a16="http://schemas.microsoft.com/office/drawing/2014/main" id="{8FF34A2F-13F9-41C9-8558-E1159426A512}"/>
                </a:ext>
              </a:extLst>
            </p:cNvPr>
            <p:cNvSpPr>
              <a:spLocks noChangeArrowheads="1"/>
            </p:cNvSpPr>
            <p:nvPr/>
          </p:nvSpPr>
          <p:spPr bwMode="auto">
            <a:xfrm>
              <a:off x="3403599" y="1579624"/>
              <a:ext cx="177800" cy="187325"/>
            </a:xfrm>
            <a:prstGeom prst="ellipse">
              <a:avLst/>
            </a:prstGeom>
            <a:gradFill rotWithShape="0">
              <a:gsLst>
                <a:gs pos="0">
                  <a:srgbClr val="FFFF00"/>
                </a:gs>
                <a:gs pos="100000">
                  <a:srgbClr val="FF9900"/>
                </a:gs>
              </a:gsLst>
              <a:path path="shape">
                <a:fillToRect l="50000" t="50000" r="50000" b="50000"/>
              </a:path>
            </a:gradFill>
            <a:ln w="9525">
              <a:solidFill>
                <a:srgbClr val="339966"/>
              </a:solidFill>
              <a:round/>
              <a:headEnd/>
              <a:tailEnd/>
            </a:ln>
          </p:spPr>
          <p:txBody>
            <a:bodyPr wrap="non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nvGrpSpPr>
          <p:cNvPr id="11" name="组合 10">
            <a:extLst>
              <a:ext uri="{FF2B5EF4-FFF2-40B4-BE49-F238E27FC236}">
                <a16:creationId xmlns:a16="http://schemas.microsoft.com/office/drawing/2014/main" id="{E15F82CC-6E9F-49AF-9527-E847BAB2F500}"/>
              </a:ext>
            </a:extLst>
          </p:cNvPr>
          <p:cNvGrpSpPr/>
          <p:nvPr/>
        </p:nvGrpSpPr>
        <p:grpSpPr>
          <a:xfrm>
            <a:off x="4876800" y="922280"/>
            <a:ext cx="2095500" cy="1086291"/>
            <a:chOff x="4876800" y="922280"/>
            <a:chExt cx="2095500" cy="1086291"/>
          </a:xfrm>
        </p:grpSpPr>
        <p:sp>
          <p:nvSpPr>
            <p:cNvPr id="3127" name="Text Box 32">
              <a:extLst>
                <a:ext uri="{FF2B5EF4-FFF2-40B4-BE49-F238E27FC236}">
                  <a16:creationId xmlns:a16="http://schemas.microsoft.com/office/drawing/2014/main" id="{F7D31908-9576-4288-8772-6BF791FE7B45}"/>
                </a:ext>
              </a:extLst>
            </p:cNvPr>
            <p:cNvSpPr txBox="1">
              <a:spLocks noChangeArrowheads="1"/>
            </p:cNvSpPr>
            <p:nvPr/>
          </p:nvSpPr>
          <p:spPr bwMode="auto">
            <a:xfrm>
              <a:off x="4876800" y="922280"/>
              <a:ext cx="2095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dirty="0">
                  <a:solidFill>
                    <a:srgbClr val="006600"/>
                  </a:solidFill>
                  <a:ea typeface="微软雅黑" panose="020B0503020204020204" pitchFamily="34" charset="-122"/>
                  <a:cs typeface="Times New Roman" panose="02020603050405020304" pitchFamily="18" charset="0"/>
                </a:rPr>
                <a:t>植物细胞</a:t>
              </a:r>
              <a:r>
                <a:rPr lang="en-US" altLang="zh-CN" b="1" dirty="0">
                  <a:solidFill>
                    <a:srgbClr val="006600"/>
                  </a:solidFill>
                  <a:ea typeface="微软雅黑" panose="020B0503020204020204" pitchFamily="34" charset="-122"/>
                  <a:cs typeface="Times New Roman" panose="02020603050405020304" pitchFamily="18" charset="0"/>
                </a:rPr>
                <a:t>B</a:t>
              </a:r>
            </a:p>
          </p:txBody>
        </p:sp>
        <p:grpSp>
          <p:nvGrpSpPr>
            <p:cNvPr id="105" name="Group 26">
              <a:extLst>
                <a:ext uri="{FF2B5EF4-FFF2-40B4-BE49-F238E27FC236}">
                  <a16:creationId xmlns:a16="http://schemas.microsoft.com/office/drawing/2014/main" id="{E4B66959-BAE0-47C5-8976-B1D0680842A4}"/>
                </a:ext>
              </a:extLst>
            </p:cNvPr>
            <p:cNvGrpSpPr>
              <a:grpSpLocks/>
            </p:cNvGrpSpPr>
            <p:nvPr/>
          </p:nvGrpSpPr>
          <p:grpSpPr bwMode="auto">
            <a:xfrm>
              <a:off x="5326063" y="1322771"/>
              <a:ext cx="457200" cy="685800"/>
              <a:chOff x="2784" y="528"/>
              <a:chExt cx="288" cy="432"/>
            </a:xfrm>
          </p:grpSpPr>
          <p:grpSp>
            <p:nvGrpSpPr>
              <p:cNvPr id="106" name="Group 27">
                <a:extLst>
                  <a:ext uri="{FF2B5EF4-FFF2-40B4-BE49-F238E27FC236}">
                    <a16:creationId xmlns:a16="http://schemas.microsoft.com/office/drawing/2014/main" id="{B9DB3BFB-D387-4898-9935-6204AC2AF044}"/>
                  </a:ext>
                </a:extLst>
              </p:cNvPr>
              <p:cNvGrpSpPr>
                <a:grpSpLocks/>
              </p:cNvGrpSpPr>
              <p:nvPr/>
            </p:nvGrpSpPr>
            <p:grpSpPr bwMode="auto">
              <a:xfrm>
                <a:off x="2784" y="528"/>
                <a:ext cx="288" cy="432"/>
                <a:chOff x="2784" y="528"/>
                <a:chExt cx="288" cy="432"/>
              </a:xfrm>
            </p:grpSpPr>
            <p:sp>
              <p:nvSpPr>
                <p:cNvPr id="109" name="Freeform 28">
                  <a:extLst>
                    <a:ext uri="{FF2B5EF4-FFF2-40B4-BE49-F238E27FC236}">
                      <a16:creationId xmlns:a16="http://schemas.microsoft.com/office/drawing/2014/main" id="{EB007C08-EBF7-4208-8D36-DA511017C181}"/>
                    </a:ext>
                  </a:extLst>
                </p:cNvPr>
                <p:cNvSpPr>
                  <a:spLocks/>
                </p:cNvSpPr>
                <p:nvPr/>
              </p:nvSpPr>
              <p:spPr bwMode="auto">
                <a:xfrm>
                  <a:off x="2784" y="528"/>
                  <a:ext cx="288" cy="432"/>
                </a:xfrm>
                <a:custGeom>
                  <a:avLst/>
                  <a:gdLst>
                    <a:gd name="T0" fmla="*/ 39 w 372"/>
                    <a:gd name="T1" fmla="*/ 0 h 528"/>
                    <a:gd name="T2" fmla="*/ 129 w 372"/>
                    <a:gd name="T3" fmla="*/ 0 h 528"/>
                    <a:gd name="T4" fmla="*/ 173 w 372"/>
                    <a:gd name="T5" fmla="*/ 105 h 528"/>
                    <a:gd name="T6" fmla="*/ 150 w 372"/>
                    <a:gd name="T7" fmla="*/ 236 h 528"/>
                    <a:gd name="T8" fmla="*/ 84 w 372"/>
                    <a:gd name="T9" fmla="*/ 289 h 528"/>
                    <a:gd name="T10" fmla="*/ 39 w 372"/>
                    <a:gd name="T11" fmla="*/ 263 h 528"/>
                    <a:gd name="T12" fmla="*/ 0 w 372"/>
                    <a:gd name="T13" fmla="*/ 129 h 528"/>
                    <a:gd name="T14" fmla="*/ 39 w 372"/>
                    <a:gd name="T15" fmla="*/ 0 h 528"/>
                    <a:gd name="T16" fmla="*/ 0 60000 65536"/>
                    <a:gd name="T17" fmla="*/ 0 60000 65536"/>
                    <a:gd name="T18" fmla="*/ 0 60000 65536"/>
                    <a:gd name="T19" fmla="*/ 0 60000 65536"/>
                    <a:gd name="T20" fmla="*/ 0 60000 65536"/>
                    <a:gd name="T21" fmla="*/ 0 60000 65536"/>
                    <a:gd name="T22" fmla="*/ 0 60000 65536"/>
                    <a:gd name="T23" fmla="*/ 0 60000 65536"/>
                    <a:gd name="T24" fmla="*/ 0 w 372"/>
                    <a:gd name="T25" fmla="*/ 0 h 528"/>
                    <a:gd name="T26" fmla="*/ 372 w 372"/>
                    <a:gd name="T27" fmla="*/ 528 h 5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2" h="528">
                      <a:moveTo>
                        <a:pt x="84" y="0"/>
                      </a:moveTo>
                      <a:lnTo>
                        <a:pt x="276" y="0"/>
                      </a:lnTo>
                      <a:lnTo>
                        <a:pt x="372" y="192"/>
                      </a:lnTo>
                      <a:lnTo>
                        <a:pt x="324" y="432"/>
                      </a:lnTo>
                      <a:lnTo>
                        <a:pt x="180" y="528"/>
                      </a:lnTo>
                      <a:lnTo>
                        <a:pt x="84" y="480"/>
                      </a:lnTo>
                      <a:lnTo>
                        <a:pt x="0" y="236"/>
                      </a:lnTo>
                      <a:lnTo>
                        <a:pt x="84" y="0"/>
                      </a:lnTo>
                      <a:close/>
                    </a:path>
                  </a:pathLst>
                </a:custGeom>
                <a:solidFill>
                  <a:srgbClr val="66FF66"/>
                </a:solidFill>
                <a:ln w="25400">
                  <a:solidFill>
                    <a:srgbClr val="FF9900"/>
                  </a:solidFill>
                  <a:round/>
                  <a:headEnd/>
                  <a:tailEnd/>
                </a:ln>
              </p:spPr>
              <p:txBody>
                <a:bodyPr>
                  <a:spAutoFit/>
                </a:bodyPr>
                <a:lstStyle/>
                <a:p>
                  <a:endParaRPr lang="zh-CN" altLang="en-US"/>
                </a:p>
              </p:txBody>
            </p:sp>
            <p:sp>
              <p:nvSpPr>
                <p:cNvPr id="110" name="Oval 29">
                  <a:extLst>
                    <a:ext uri="{FF2B5EF4-FFF2-40B4-BE49-F238E27FC236}">
                      <a16:creationId xmlns:a16="http://schemas.microsoft.com/office/drawing/2014/main" id="{B5D562AD-42C7-490A-A862-C463F72C15B8}"/>
                    </a:ext>
                  </a:extLst>
                </p:cNvPr>
                <p:cNvSpPr>
                  <a:spLocks noChangeArrowheads="1"/>
                </p:cNvSpPr>
                <p:nvPr/>
              </p:nvSpPr>
              <p:spPr bwMode="auto">
                <a:xfrm>
                  <a:off x="2858" y="685"/>
                  <a:ext cx="112" cy="118"/>
                </a:xfrm>
                <a:prstGeom prst="ellipse">
                  <a:avLst/>
                </a:prstGeom>
                <a:gradFill rotWithShape="0">
                  <a:gsLst>
                    <a:gs pos="0">
                      <a:srgbClr val="FFFF00"/>
                    </a:gs>
                    <a:gs pos="100000">
                      <a:srgbClr val="FF9900"/>
                    </a:gs>
                  </a:gsLst>
                  <a:path path="shape">
                    <a:fillToRect l="50000" t="50000" r="50000" b="50000"/>
                  </a:path>
                </a:gradFill>
                <a:ln w="9525">
                  <a:solidFill>
                    <a:srgbClr val="339966"/>
                  </a:solidFill>
                  <a:round/>
                  <a:headEnd/>
                  <a:tailEnd/>
                </a:ln>
              </p:spPr>
              <p:txBody>
                <a:bodyPr wrap="non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sp>
            <p:nvSpPr>
              <p:cNvPr id="107" name="Freeform 30">
                <a:extLst>
                  <a:ext uri="{FF2B5EF4-FFF2-40B4-BE49-F238E27FC236}">
                    <a16:creationId xmlns:a16="http://schemas.microsoft.com/office/drawing/2014/main" id="{67A1BEA3-11C2-4E50-8015-8A9CD42EAA6A}"/>
                  </a:ext>
                </a:extLst>
              </p:cNvPr>
              <p:cNvSpPr>
                <a:spLocks/>
              </p:cNvSpPr>
              <p:nvPr/>
            </p:nvSpPr>
            <p:spPr bwMode="auto">
              <a:xfrm>
                <a:off x="2784" y="528"/>
                <a:ext cx="288" cy="432"/>
              </a:xfrm>
              <a:custGeom>
                <a:avLst/>
                <a:gdLst>
                  <a:gd name="T0" fmla="*/ 39 w 372"/>
                  <a:gd name="T1" fmla="*/ 0 h 528"/>
                  <a:gd name="T2" fmla="*/ 129 w 372"/>
                  <a:gd name="T3" fmla="*/ 0 h 528"/>
                  <a:gd name="T4" fmla="*/ 173 w 372"/>
                  <a:gd name="T5" fmla="*/ 105 h 528"/>
                  <a:gd name="T6" fmla="*/ 150 w 372"/>
                  <a:gd name="T7" fmla="*/ 236 h 528"/>
                  <a:gd name="T8" fmla="*/ 84 w 372"/>
                  <a:gd name="T9" fmla="*/ 289 h 528"/>
                  <a:gd name="T10" fmla="*/ 39 w 372"/>
                  <a:gd name="T11" fmla="*/ 263 h 528"/>
                  <a:gd name="T12" fmla="*/ 0 w 372"/>
                  <a:gd name="T13" fmla="*/ 129 h 528"/>
                  <a:gd name="T14" fmla="*/ 39 w 372"/>
                  <a:gd name="T15" fmla="*/ 0 h 528"/>
                  <a:gd name="T16" fmla="*/ 0 60000 65536"/>
                  <a:gd name="T17" fmla="*/ 0 60000 65536"/>
                  <a:gd name="T18" fmla="*/ 0 60000 65536"/>
                  <a:gd name="T19" fmla="*/ 0 60000 65536"/>
                  <a:gd name="T20" fmla="*/ 0 60000 65536"/>
                  <a:gd name="T21" fmla="*/ 0 60000 65536"/>
                  <a:gd name="T22" fmla="*/ 0 60000 65536"/>
                  <a:gd name="T23" fmla="*/ 0 60000 65536"/>
                  <a:gd name="T24" fmla="*/ 0 w 372"/>
                  <a:gd name="T25" fmla="*/ 0 h 528"/>
                  <a:gd name="T26" fmla="*/ 372 w 372"/>
                  <a:gd name="T27" fmla="*/ 528 h 5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2" h="528">
                    <a:moveTo>
                      <a:pt x="84" y="0"/>
                    </a:moveTo>
                    <a:lnTo>
                      <a:pt x="276" y="0"/>
                    </a:lnTo>
                    <a:lnTo>
                      <a:pt x="372" y="192"/>
                    </a:lnTo>
                    <a:lnTo>
                      <a:pt x="324" y="432"/>
                    </a:lnTo>
                    <a:lnTo>
                      <a:pt x="180" y="528"/>
                    </a:lnTo>
                    <a:lnTo>
                      <a:pt x="84" y="480"/>
                    </a:lnTo>
                    <a:lnTo>
                      <a:pt x="0" y="236"/>
                    </a:lnTo>
                    <a:lnTo>
                      <a:pt x="84" y="0"/>
                    </a:lnTo>
                    <a:close/>
                  </a:path>
                </a:pathLst>
              </a:custGeom>
              <a:solidFill>
                <a:srgbClr val="66FF66"/>
              </a:solidFill>
              <a:ln w="25400">
                <a:solidFill>
                  <a:srgbClr val="FF9900"/>
                </a:solidFill>
                <a:round/>
                <a:headEnd/>
                <a:tailEnd/>
              </a:ln>
            </p:spPr>
            <p:txBody>
              <a:bodyPr>
                <a:spAutoFit/>
              </a:bodyPr>
              <a:lstStyle/>
              <a:p>
                <a:endParaRPr lang="zh-CN" altLang="en-US"/>
              </a:p>
            </p:txBody>
          </p:sp>
          <p:sp>
            <p:nvSpPr>
              <p:cNvPr id="108" name="Oval 31">
                <a:extLst>
                  <a:ext uri="{FF2B5EF4-FFF2-40B4-BE49-F238E27FC236}">
                    <a16:creationId xmlns:a16="http://schemas.microsoft.com/office/drawing/2014/main" id="{037B6EF2-6393-498B-81D9-2653D8D30E3B}"/>
                  </a:ext>
                </a:extLst>
              </p:cNvPr>
              <p:cNvSpPr>
                <a:spLocks noChangeArrowheads="1"/>
              </p:cNvSpPr>
              <p:nvPr/>
            </p:nvSpPr>
            <p:spPr bwMode="auto">
              <a:xfrm>
                <a:off x="2880" y="672"/>
                <a:ext cx="112" cy="118"/>
              </a:xfrm>
              <a:prstGeom prst="ellipse">
                <a:avLst/>
              </a:prstGeom>
              <a:gradFill rotWithShape="0">
                <a:gsLst>
                  <a:gs pos="0">
                    <a:srgbClr val="FFFFFF"/>
                  </a:gs>
                  <a:gs pos="100000">
                    <a:srgbClr val="3333FF"/>
                  </a:gs>
                </a:gsLst>
                <a:path path="shape">
                  <a:fillToRect l="50000" t="50000" r="50000" b="50000"/>
                </a:path>
              </a:gradFill>
              <a:ln w="9525">
                <a:solidFill>
                  <a:srgbClr val="339966"/>
                </a:solidFill>
                <a:round/>
                <a:headEnd/>
                <a:tailEnd/>
              </a:ln>
            </p:spPr>
            <p:txBody>
              <a:bodyPr wrap="non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sp>
        <p:nvSpPr>
          <p:cNvPr id="8" name="箭头: 右 7">
            <a:extLst>
              <a:ext uri="{FF2B5EF4-FFF2-40B4-BE49-F238E27FC236}">
                <a16:creationId xmlns:a16="http://schemas.microsoft.com/office/drawing/2014/main" id="{CD3E9DCF-4E7A-4993-9F68-D07EB6B8C8C7}"/>
              </a:ext>
            </a:extLst>
          </p:cNvPr>
          <p:cNvSpPr/>
          <p:nvPr/>
        </p:nvSpPr>
        <p:spPr>
          <a:xfrm>
            <a:off x="5181600" y="2176130"/>
            <a:ext cx="822316" cy="70657"/>
          </a:xfrm>
          <a:prstGeom prst="rightArrow">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箭头: 右 113">
            <a:extLst>
              <a:ext uri="{FF2B5EF4-FFF2-40B4-BE49-F238E27FC236}">
                <a16:creationId xmlns:a16="http://schemas.microsoft.com/office/drawing/2014/main" id="{B9347FF0-5A77-453E-9444-B51B00EF3FD8}"/>
              </a:ext>
            </a:extLst>
          </p:cNvPr>
          <p:cNvSpPr/>
          <p:nvPr/>
        </p:nvSpPr>
        <p:spPr>
          <a:xfrm>
            <a:off x="6113683" y="3531989"/>
            <a:ext cx="612000" cy="70657"/>
          </a:xfrm>
          <a:prstGeom prst="rightArrow">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灯片编号占位符 1">
            <a:extLst>
              <a:ext uri="{FF2B5EF4-FFF2-40B4-BE49-F238E27FC236}">
                <a16:creationId xmlns:a16="http://schemas.microsoft.com/office/drawing/2014/main" id="{61814DE5-BB0B-44D0-923E-A0DD7D9D6CD0}"/>
              </a:ext>
            </a:extLst>
          </p:cNvPr>
          <p:cNvSpPr>
            <a:spLocks noGrp="1"/>
          </p:cNvSpPr>
          <p:nvPr>
            <p:ph type="sldNum" sz="quarter" idx="10"/>
          </p:nvPr>
        </p:nvSpPr>
        <p:spPr/>
        <p:txBody>
          <a:bodyPr/>
          <a:lstStyle/>
          <a:p>
            <a:pPr>
              <a:defRPr/>
            </a:pPr>
            <a:fld id="{580F1E90-8401-4A4E-BF83-A179F7DEF592}" type="slidenum">
              <a:rPr lang="zh-CN" altLang="en-US" smtClean="0"/>
              <a:pPr>
                <a:defRPr/>
              </a:pPr>
              <a:t>23</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2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3125"/>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312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par>
                          <p:cTn id="24" fill="hold">
                            <p:stCondLst>
                              <p:cond delay="0"/>
                            </p:stCondLst>
                            <p:childTnLst>
                              <p:par>
                                <p:cTn id="25" presetID="18" presetClass="entr" presetSubtype="6"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strips(downRight)">
                                      <p:cBhvr>
                                        <p:cTn id="27" dur="500"/>
                                        <p:tgtEl>
                                          <p:spTgt spid="15"/>
                                        </p:tgtEl>
                                      </p:cBhvr>
                                    </p:animEffect>
                                  </p:childTnLst>
                                </p:cTn>
                              </p:par>
                            </p:childTnLst>
                          </p:cTn>
                        </p:par>
                        <p:par>
                          <p:cTn id="28" fill="hold" nodeType="withGroup">
                            <p:stCondLst>
                              <p:cond delay="500"/>
                            </p:stCondLst>
                            <p:childTnLst>
                              <p:par>
                                <p:cTn id="29" presetID="18" presetClass="entr" presetSubtype="6" fill="hold" grpId="0" nodeType="afterEffect">
                                  <p:stCondLst>
                                    <p:cond delay="0"/>
                                  </p:stCondLst>
                                  <p:childTnLst>
                                    <p:set>
                                      <p:cBhvr>
                                        <p:cTn id="30" dur="1" fill="hold">
                                          <p:stCondLst>
                                            <p:cond delay="0"/>
                                          </p:stCondLst>
                                        </p:cTn>
                                        <p:tgtEl>
                                          <p:spTgt spid="146483"/>
                                        </p:tgtEl>
                                        <p:attrNameLst>
                                          <p:attrName>style.visibility</p:attrName>
                                        </p:attrNameLst>
                                      </p:cBhvr>
                                      <p:to>
                                        <p:strVal val="visible"/>
                                      </p:to>
                                    </p:set>
                                    <p:animEffect transition="in" filter="strips(downRight)">
                                      <p:cBhvr>
                                        <p:cTn id="31" dur="500"/>
                                        <p:tgtEl>
                                          <p:spTgt spid="14648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8" presetClass="entr" presetSubtype="6"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strips(downRight)">
                                      <p:cBhvr>
                                        <p:cTn id="46" dur="500"/>
                                        <p:tgtEl>
                                          <p:spTgt spid="1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8" presetClass="entr" presetSubtype="6" fill="hold" grpId="0" nodeType="clickEffect">
                                  <p:stCondLst>
                                    <p:cond delay="0"/>
                                  </p:stCondLst>
                                  <p:childTnLst>
                                    <p:set>
                                      <p:cBhvr>
                                        <p:cTn id="50" dur="1" fill="hold">
                                          <p:stCondLst>
                                            <p:cond delay="0"/>
                                          </p:stCondLst>
                                        </p:cTn>
                                        <p:tgtEl>
                                          <p:spTgt spid="146467"/>
                                        </p:tgtEl>
                                        <p:attrNameLst>
                                          <p:attrName>style.visibility</p:attrName>
                                        </p:attrNameLst>
                                      </p:cBhvr>
                                      <p:to>
                                        <p:strVal val="visible"/>
                                      </p:to>
                                    </p:set>
                                    <p:animEffect transition="in" filter="strips(downRight)">
                                      <p:cBhvr>
                                        <p:cTn id="51" dur="500"/>
                                        <p:tgtEl>
                                          <p:spTgt spid="146467"/>
                                        </p:tgtEl>
                                      </p:cBhvr>
                                    </p:animEffect>
                                  </p:childTnLst>
                                </p:cTn>
                              </p:par>
                            </p:childTnLst>
                          </p:cTn>
                        </p:par>
                        <p:par>
                          <p:cTn id="52" fill="hold">
                            <p:stCondLst>
                              <p:cond delay="500"/>
                            </p:stCondLst>
                            <p:childTnLst>
                              <p:par>
                                <p:cTn id="53" presetID="1" presetClass="entr" presetSubtype="0" fill="hold" grpId="0" nodeType="afterEffect">
                                  <p:stCondLst>
                                    <p:cond delay="0"/>
                                  </p:stCondLst>
                                  <p:childTnLst>
                                    <p:set>
                                      <p:cBhvr>
                                        <p:cTn id="54" dur="1" fill="hold">
                                          <p:stCondLst>
                                            <p:cond delay="0"/>
                                          </p:stCondLst>
                                        </p:cTn>
                                        <p:tgtEl>
                                          <p:spTgt spid="114"/>
                                        </p:tgtEl>
                                        <p:attrNameLst>
                                          <p:attrName>style.visibility</p:attrName>
                                        </p:attrNameLst>
                                      </p:cBhvr>
                                      <p:to>
                                        <p:strVal val="visible"/>
                                      </p:to>
                                    </p:set>
                                  </p:childTnLst>
                                </p:cTn>
                              </p:par>
                            </p:childTnLst>
                          </p:cTn>
                        </p:par>
                        <p:par>
                          <p:cTn id="55" fill="hold">
                            <p:stCondLst>
                              <p:cond delay="500"/>
                            </p:stCondLst>
                            <p:childTnLst>
                              <p:par>
                                <p:cTn id="56" presetID="18" presetClass="entr" presetSubtype="6" fill="hold" nodeType="after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strips(downRight)">
                                      <p:cBhvr>
                                        <p:cTn id="58" dur="500"/>
                                        <p:tgtEl>
                                          <p:spTgt spid="16"/>
                                        </p:tgtEl>
                                      </p:cBhvr>
                                    </p:animEffect>
                                  </p:childTnLst>
                                </p:cTn>
                              </p:par>
                            </p:childTnLst>
                          </p:cTn>
                        </p:par>
                        <p:par>
                          <p:cTn id="59" fill="hold" nodeType="withGroup">
                            <p:stCondLst>
                              <p:cond delay="1000"/>
                            </p:stCondLst>
                            <p:childTnLst>
                              <p:par>
                                <p:cTn id="60" presetID="18" presetClass="entr" presetSubtype="6" fill="hold" grpId="0" nodeType="afterEffect">
                                  <p:stCondLst>
                                    <p:cond delay="0"/>
                                  </p:stCondLst>
                                  <p:childTnLst>
                                    <p:set>
                                      <p:cBhvr>
                                        <p:cTn id="61" dur="1" fill="hold">
                                          <p:stCondLst>
                                            <p:cond delay="0"/>
                                          </p:stCondLst>
                                        </p:cTn>
                                        <p:tgtEl>
                                          <p:spTgt spid="146485"/>
                                        </p:tgtEl>
                                        <p:attrNameLst>
                                          <p:attrName>style.visibility</p:attrName>
                                        </p:attrNameLst>
                                      </p:cBhvr>
                                      <p:to>
                                        <p:strVal val="visible"/>
                                      </p:to>
                                    </p:set>
                                    <p:animEffect transition="in" filter="strips(downRight)">
                                      <p:cBhvr>
                                        <p:cTn id="62" dur="500"/>
                                        <p:tgtEl>
                                          <p:spTgt spid="146485"/>
                                        </p:tgtEl>
                                      </p:cBhvr>
                                    </p:animEffect>
                                  </p:childTnLst>
                                </p:cTn>
                              </p:par>
                            </p:childTnLst>
                          </p:cTn>
                        </p:par>
                        <p:par>
                          <p:cTn id="63" fill="hold" nodeType="withGroup">
                            <p:stCondLst>
                              <p:cond delay="1500"/>
                            </p:stCondLst>
                            <p:childTnLst>
                              <p:par>
                                <p:cTn id="64" presetID="18" presetClass="entr" presetSubtype="6" fill="hold" grpId="0" nodeType="afterEffect">
                                  <p:stCondLst>
                                    <p:cond delay="0"/>
                                  </p:stCondLst>
                                  <p:childTnLst>
                                    <p:set>
                                      <p:cBhvr>
                                        <p:cTn id="65" dur="1" fill="hold">
                                          <p:stCondLst>
                                            <p:cond delay="0"/>
                                          </p:stCondLst>
                                        </p:cTn>
                                        <p:tgtEl>
                                          <p:spTgt spid="146502"/>
                                        </p:tgtEl>
                                        <p:attrNameLst>
                                          <p:attrName>style.visibility</p:attrName>
                                        </p:attrNameLst>
                                      </p:cBhvr>
                                      <p:to>
                                        <p:strVal val="visible"/>
                                      </p:to>
                                    </p:set>
                                    <p:animEffect transition="in" filter="strips(downRight)">
                                      <p:cBhvr>
                                        <p:cTn id="66" dur="500"/>
                                        <p:tgtEl>
                                          <p:spTgt spid="146502"/>
                                        </p:tgtEl>
                                      </p:cBhvr>
                                    </p:animEffect>
                                  </p:childTnLst>
                                </p:cTn>
                              </p:par>
                            </p:childTnLst>
                          </p:cTn>
                        </p:par>
                        <p:par>
                          <p:cTn id="67" fill="hold" nodeType="withGroup">
                            <p:stCondLst>
                              <p:cond delay="2000"/>
                            </p:stCondLst>
                            <p:childTnLst>
                              <p:par>
                                <p:cTn id="68" presetID="18" presetClass="entr" presetSubtype="6" fill="hold" grpId="0" nodeType="afterEffect">
                                  <p:stCondLst>
                                    <p:cond delay="0"/>
                                  </p:stCondLst>
                                  <p:childTnLst>
                                    <p:set>
                                      <p:cBhvr>
                                        <p:cTn id="69" dur="1" fill="hold">
                                          <p:stCondLst>
                                            <p:cond delay="0"/>
                                          </p:stCondLst>
                                        </p:cTn>
                                        <p:tgtEl>
                                          <p:spTgt spid="146486"/>
                                        </p:tgtEl>
                                        <p:attrNameLst>
                                          <p:attrName>style.visibility</p:attrName>
                                        </p:attrNameLst>
                                      </p:cBhvr>
                                      <p:to>
                                        <p:strVal val="visible"/>
                                      </p:to>
                                    </p:set>
                                    <p:animEffect transition="in" filter="strips(downRight)">
                                      <p:cBhvr>
                                        <p:cTn id="70" dur="500"/>
                                        <p:tgtEl>
                                          <p:spTgt spid="146486"/>
                                        </p:tgtEl>
                                      </p:cBhvr>
                                    </p:animEffect>
                                  </p:childTnLst>
                                </p:cTn>
                              </p:par>
                            </p:childTnLst>
                          </p:cTn>
                        </p:par>
                        <p:par>
                          <p:cTn id="71" fill="hold" nodeType="withGroup">
                            <p:stCondLst>
                              <p:cond delay="2500"/>
                            </p:stCondLst>
                            <p:childTnLst>
                              <p:par>
                                <p:cTn id="72" presetID="18" presetClass="entr" presetSubtype="6" fill="hold" grpId="0" nodeType="afterEffect">
                                  <p:stCondLst>
                                    <p:cond delay="0"/>
                                  </p:stCondLst>
                                  <p:childTnLst>
                                    <p:set>
                                      <p:cBhvr>
                                        <p:cTn id="73" dur="1" fill="hold">
                                          <p:stCondLst>
                                            <p:cond delay="0"/>
                                          </p:stCondLst>
                                        </p:cTn>
                                        <p:tgtEl>
                                          <p:spTgt spid="146487"/>
                                        </p:tgtEl>
                                        <p:attrNameLst>
                                          <p:attrName>style.visibility</p:attrName>
                                        </p:attrNameLst>
                                      </p:cBhvr>
                                      <p:to>
                                        <p:strVal val="visible"/>
                                      </p:to>
                                    </p:set>
                                    <p:animEffect transition="in" filter="strips(downRight)">
                                      <p:cBhvr>
                                        <p:cTn id="74" dur="500"/>
                                        <p:tgtEl>
                                          <p:spTgt spid="146487"/>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1" nodeType="clickEffect">
                                  <p:stCondLst>
                                    <p:cond delay="0"/>
                                  </p:stCondLst>
                                  <p:childTnLst>
                                    <p:set>
                                      <p:cBhvr>
                                        <p:cTn id="78" dur="1" fill="hold">
                                          <p:stCondLst>
                                            <p:cond delay="0"/>
                                          </p:stCondLst>
                                        </p:cTn>
                                        <p:tgtEl>
                                          <p:spTgt spid="146468"/>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146469"/>
                                        </p:tgtEl>
                                        <p:attrNameLst>
                                          <p:attrName>style.visibility</p:attrName>
                                        </p:attrNameLst>
                                      </p:cBhvr>
                                      <p:to>
                                        <p:strVal val="visible"/>
                                      </p:to>
                                    </p:set>
                                    <p:animEffect transition="in" filter="fade">
                                      <p:cBhvr>
                                        <p:cTn id="85" dur="500"/>
                                        <p:tgtEl>
                                          <p:spTgt spid="146469"/>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46481"/>
                                        </p:tgtEl>
                                        <p:attrNameLst>
                                          <p:attrName>style.visibility</p:attrName>
                                        </p:attrNameLst>
                                      </p:cBhvr>
                                      <p:to>
                                        <p:strVal val="visible"/>
                                      </p:to>
                                    </p:set>
                                    <p:animEffect transition="in" filter="fade">
                                      <p:cBhvr>
                                        <p:cTn id="88" dur="500"/>
                                        <p:tgtEl>
                                          <p:spTgt spid="146481"/>
                                        </p:tgtEl>
                                      </p:cBhvr>
                                    </p:animEffect>
                                  </p:childTnLst>
                                </p:cTn>
                              </p:par>
                            </p:childTnLst>
                          </p:cTn>
                        </p:par>
                        <p:par>
                          <p:cTn id="89" fill="hold">
                            <p:stCondLst>
                              <p:cond delay="500"/>
                            </p:stCondLst>
                            <p:childTnLst>
                              <p:par>
                                <p:cTn id="90" presetID="13" presetClass="entr" presetSubtype="32" fill="hold" grpId="0" nodeType="afterEffect">
                                  <p:stCondLst>
                                    <p:cond delay="0"/>
                                  </p:stCondLst>
                                  <p:childTnLst>
                                    <p:set>
                                      <p:cBhvr>
                                        <p:cTn id="91" dur="1" fill="hold">
                                          <p:stCondLst>
                                            <p:cond delay="0"/>
                                          </p:stCondLst>
                                        </p:cTn>
                                        <p:tgtEl>
                                          <p:spTgt spid="146505"/>
                                        </p:tgtEl>
                                        <p:attrNameLst>
                                          <p:attrName>style.visibility</p:attrName>
                                        </p:attrNameLst>
                                      </p:cBhvr>
                                      <p:to>
                                        <p:strVal val="visible"/>
                                      </p:to>
                                    </p:set>
                                    <p:animEffect transition="in" filter="plus(out)">
                                      <p:cBhvr>
                                        <p:cTn id="92" dur="1000"/>
                                        <p:tgtEl>
                                          <p:spTgt spid="14650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grpId="1" nodeType="clickEffect">
                                  <p:stCondLst>
                                    <p:cond delay="0"/>
                                  </p:stCondLst>
                                  <p:childTnLst>
                                    <p:set>
                                      <p:cBhvr>
                                        <p:cTn id="96" dur="1" fill="hold">
                                          <p:stCondLst>
                                            <p:cond delay="0"/>
                                          </p:stCondLst>
                                        </p:cTn>
                                        <p:tgtEl>
                                          <p:spTgt spid="146470"/>
                                        </p:tgtEl>
                                        <p:attrNameLst>
                                          <p:attrName>style.visibility</p:attrName>
                                        </p:attrNameLst>
                                      </p:cBhvr>
                                      <p:to>
                                        <p:strVal val="visible"/>
                                      </p:to>
                                    </p:set>
                                    <p:animEffect transition="in" filter="fade">
                                      <p:cBhvr>
                                        <p:cTn id="97" dur="500"/>
                                        <p:tgtEl>
                                          <p:spTgt spid="146470"/>
                                        </p:tgtEl>
                                      </p:cBhvr>
                                    </p:animEffect>
                                  </p:childTnLst>
                                </p:cTn>
                              </p:par>
                              <p:par>
                                <p:cTn id="98" presetID="10" presetClass="entr" presetSubtype="0" fill="hold" nodeType="withEffect">
                                  <p:stCondLst>
                                    <p:cond delay="0"/>
                                  </p:stCondLst>
                                  <p:childTnLst>
                                    <p:set>
                                      <p:cBhvr>
                                        <p:cTn id="99" dur="1" fill="hold">
                                          <p:stCondLst>
                                            <p:cond delay="0"/>
                                          </p:stCondLst>
                                        </p:cTn>
                                        <p:tgtEl>
                                          <p:spTgt spid="4"/>
                                        </p:tgtEl>
                                        <p:attrNameLst>
                                          <p:attrName>style.visibility</p:attrName>
                                        </p:attrNameLst>
                                      </p:cBhvr>
                                      <p:to>
                                        <p:strVal val="visible"/>
                                      </p:to>
                                    </p:set>
                                    <p:animEffect transition="in" filter="fade">
                                      <p:cBhvr>
                                        <p:cTn id="100" dur="500"/>
                                        <p:tgtEl>
                                          <p:spTgt spid="4"/>
                                        </p:tgtEl>
                                      </p:cBhvr>
                                    </p:animEffect>
                                  </p:childTnLst>
                                </p:cTn>
                              </p:par>
                            </p:childTnLst>
                          </p:cTn>
                        </p:par>
                      </p:childTnLst>
                    </p:cTn>
                  </p:par>
                  <p:par>
                    <p:cTn id="101" fill="hold">
                      <p:stCondLst>
                        <p:cond delay="indefinite"/>
                      </p:stCondLst>
                      <p:childTnLst>
                        <p:par>
                          <p:cTn id="102" fill="hold">
                            <p:stCondLst>
                              <p:cond delay="0"/>
                            </p:stCondLst>
                            <p:childTnLst>
                              <p:par>
                                <p:cTn id="103" presetID="18" presetClass="entr" presetSubtype="6" fill="hold" nodeType="clickEffect">
                                  <p:stCondLst>
                                    <p:cond delay="0"/>
                                  </p:stCondLst>
                                  <p:childTnLst>
                                    <p:set>
                                      <p:cBhvr>
                                        <p:cTn id="104" dur="1" fill="hold">
                                          <p:stCondLst>
                                            <p:cond delay="0"/>
                                          </p:stCondLst>
                                        </p:cTn>
                                        <p:tgtEl>
                                          <p:spTgt spid="14"/>
                                        </p:tgtEl>
                                        <p:attrNameLst>
                                          <p:attrName>style.visibility</p:attrName>
                                        </p:attrNameLst>
                                      </p:cBhvr>
                                      <p:to>
                                        <p:strVal val="visible"/>
                                      </p:to>
                                    </p:set>
                                    <p:animEffect transition="in" filter="strips(downRight)">
                                      <p:cBhvr>
                                        <p:cTn id="105" dur="500"/>
                                        <p:tgtEl>
                                          <p:spTgt spid="14"/>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8" presetClass="entr" presetSubtype="6" fill="hold" nodeType="clickEffect">
                                  <p:stCondLst>
                                    <p:cond delay="0"/>
                                  </p:stCondLst>
                                  <p:childTnLst>
                                    <p:set>
                                      <p:cBhvr>
                                        <p:cTn id="109" dur="1" fill="hold">
                                          <p:stCondLst>
                                            <p:cond delay="0"/>
                                          </p:stCondLst>
                                        </p:cTn>
                                        <p:tgtEl>
                                          <p:spTgt spid="146450"/>
                                        </p:tgtEl>
                                        <p:attrNameLst>
                                          <p:attrName>style.visibility</p:attrName>
                                        </p:attrNameLst>
                                      </p:cBhvr>
                                      <p:to>
                                        <p:strVal val="visible"/>
                                      </p:to>
                                    </p:set>
                                    <p:animEffect transition="in" filter="strips(downRight)">
                                      <p:cBhvr>
                                        <p:cTn id="110" dur="500"/>
                                        <p:tgtEl>
                                          <p:spTgt spid="146450"/>
                                        </p:tgtEl>
                                      </p:cBhvr>
                                    </p:animEffect>
                                  </p:childTnLst>
                                </p:cTn>
                              </p:par>
                            </p:childTnLst>
                          </p:cTn>
                        </p:par>
                        <p:par>
                          <p:cTn id="111" fill="hold" nodeType="withGroup">
                            <p:stCondLst>
                              <p:cond delay="500"/>
                            </p:stCondLst>
                            <p:childTnLst>
                              <p:par>
                                <p:cTn id="112" presetID="18" presetClass="entr" presetSubtype="6" fill="hold" grpId="0" nodeType="afterEffect">
                                  <p:stCondLst>
                                    <p:cond delay="0"/>
                                  </p:stCondLst>
                                  <p:childTnLst>
                                    <p:set>
                                      <p:cBhvr>
                                        <p:cTn id="113" dur="1" fill="hold">
                                          <p:stCondLst>
                                            <p:cond delay="0"/>
                                          </p:stCondLst>
                                        </p:cTn>
                                        <p:tgtEl>
                                          <p:spTgt spid="146471"/>
                                        </p:tgtEl>
                                        <p:attrNameLst>
                                          <p:attrName>style.visibility</p:attrName>
                                        </p:attrNameLst>
                                      </p:cBhvr>
                                      <p:to>
                                        <p:strVal val="visible"/>
                                      </p:to>
                                    </p:set>
                                    <p:animEffect transition="in" filter="strips(downRight)">
                                      <p:cBhvr>
                                        <p:cTn id="114" dur="500"/>
                                        <p:tgtEl>
                                          <p:spTgt spid="146471"/>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8" presetClass="entr" presetSubtype="6" fill="hold" nodeType="clickEffect">
                                  <p:stCondLst>
                                    <p:cond delay="0"/>
                                  </p:stCondLst>
                                  <p:childTnLst>
                                    <p:set>
                                      <p:cBhvr>
                                        <p:cTn id="118" dur="1" fill="hold">
                                          <p:stCondLst>
                                            <p:cond delay="0"/>
                                          </p:stCondLst>
                                        </p:cTn>
                                        <p:tgtEl>
                                          <p:spTgt spid="146491"/>
                                        </p:tgtEl>
                                        <p:attrNameLst>
                                          <p:attrName>style.visibility</p:attrName>
                                        </p:attrNameLst>
                                      </p:cBhvr>
                                      <p:to>
                                        <p:strVal val="visible"/>
                                      </p:to>
                                    </p:set>
                                    <p:animEffect transition="in" filter="strips(downRight)">
                                      <p:cBhvr>
                                        <p:cTn id="119" dur="500"/>
                                        <p:tgtEl>
                                          <p:spTgt spid="146491"/>
                                        </p:tgtEl>
                                      </p:cBhvr>
                                    </p:animEffect>
                                  </p:childTnLst>
                                </p:cTn>
                              </p:par>
                            </p:childTnLst>
                          </p:cTn>
                        </p:par>
                        <p:par>
                          <p:cTn id="120" fill="hold" nodeType="withGroup">
                            <p:stCondLst>
                              <p:cond delay="500"/>
                            </p:stCondLst>
                            <p:childTnLst>
                              <p:par>
                                <p:cTn id="121" presetID="18" presetClass="entr" presetSubtype="6" fill="hold" nodeType="afterEffect">
                                  <p:stCondLst>
                                    <p:cond delay="0"/>
                                  </p:stCondLst>
                                  <p:childTnLst>
                                    <p:set>
                                      <p:cBhvr>
                                        <p:cTn id="122" dur="1" fill="hold">
                                          <p:stCondLst>
                                            <p:cond delay="0"/>
                                          </p:stCondLst>
                                        </p:cTn>
                                        <p:tgtEl>
                                          <p:spTgt spid="146451"/>
                                        </p:tgtEl>
                                        <p:attrNameLst>
                                          <p:attrName>style.visibility</p:attrName>
                                        </p:attrNameLst>
                                      </p:cBhvr>
                                      <p:to>
                                        <p:strVal val="visible"/>
                                      </p:to>
                                    </p:set>
                                    <p:animEffect transition="in" filter="strips(downRight)">
                                      <p:cBhvr>
                                        <p:cTn id="123" dur="500"/>
                                        <p:tgtEl>
                                          <p:spTgt spid="146451"/>
                                        </p:tgtEl>
                                      </p:cBhvr>
                                    </p:animEffect>
                                  </p:childTnLst>
                                </p:cTn>
                              </p:par>
                            </p:childTnLst>
                          </p:cTn>
                        </p:par>
                        <p:par>
                          <p:cTn id="124" fill="hold" nodeType="withGroup">
                            <p:stCondLst>
                              <p:cond delay="1000"/>
                            </p:stCondLst>
                            <p:childTnLst>
                              <p:par>
                                <p:cTn id="125" presetID="18" presetClass="entr" presetSubtype="6" fill="hold" grpId="0" nodeType="afterEffect">
                                  <p:stCondLst>
                                    <p:cond delay="0"/>
                                  </p:stCondLst>
                                  <p:childTnLst>
                                    <p:set>
                                      <p:cBhvr>
                                        <p:cTn id="126" dur="1" fill="hold">
                                          <p:stCondLst>
                                            <p:cond delay="0"/>
                                          </p:stCondLst>
                                        </p:cTn>
                                        <p:tgtEl>
                                          <p:spTgt spid="146472"/>
                                        </p:tgtEl>
                                        <p:attrNameLst>
                                          <p:attrName>style.visibility</p:attrName>
                                        </p:attrNameLst>
                                      </p:cBhvr>
                                      <p:to>
                                        <p:strVal val="visible"/>
                                      </p:to>
                                    </p:set>
                                    <p:animEffect transition="in" filter="strips(downRight)">
                                      <p:cBhvr>
                                        <p:cTn id="127" dur="500"/>
                                        <p:tgtEl>
                                          <p:spTgt spid="146472"/>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18" presetClass="entr" presetSubtype="6" fill="hold" grpId="0" nodeType="clickEffect">
                                  <p:stCondLst>
                                    <p:cond delay="0"/>
                                  </p:stCondLst>
                                  <p:childTnLst>
                                    <p:set>
                                      <p:cBhvr>
                                        <p:cTn id="131" dur="1" fill="hold">
                                          <p:stCondLst>
                                            <p:cond delay="0"/>
                                          </p:stCondLst>
                                        </p:cTn>
                                        <p:tgtEl>
                                          <p:spTgt spid="146495"/>
                                        </p:tgtEl>
                                        <p:attrNameLst>
                                          <p:attrName>style.visibility</p:attrName>
                                        </p:attrNameLst>
                                      </p:cBhvr>
                                      <p:to>
                                        <p:strVal val="visible"/>
                                      </p:to>
                                    </p:set>
                                    <p:animEffect transition="in" filter="strips(downRight)">
                                      <p:cBhvr>
                                        <p:cTn id="132" dur="500"/>
                                        <p:tgtEl>
                                          <p:spTgt spid="146495"/>
                                        </p:tgtEl>
                                      </p:cBhvr>
                                    </p:animEffect>
                                  </p:childTnLst>
                                </p:cTn>
                              </p:par>
                            </p:childTnLst>
                          </p:cTn>
                        </p:par>
                        <p:par>
                          <p:cTn id="133" fill="hold" nodeType="withGroup">
                            <p:stCondLst>
                              <p:cond delay="500"/>
                            </p:stCondLst>
                            <p:childTnLst>
                              <p:par>
                                <p:cTn id="134" presetID="18" presetClass="entr" presetSubtype="6" fill="hold" grpId="0" nodeType="afterEffect">
                                  <p:stCondLst>
                                    <p:cond delay="0"/>
                                  </p:stCondLst>
                                  <p:childTnLst>
                                    <p:set>
                                      <p:cBhvr>
                                        <p:cTn id="135" dur="1" fill="hold">
                                          <p:stCondLst>
                                            <p:cond delay="0"/>
                                          </p:stCondLst>
                                        </p:cTn>
                                        <p:tgtEl>
                                          <p:spTgt spid="146494"/>
                                        </p:tgtEl>
                                        <p:attrNameLst>
                                          <p:attrName>style.visibility</p:attrName>
                                        </p:attrNameLst>
                                      </p:cBhvr>
                                      <p:to>
                                        <p:strVal val="visible"/>
                                      </p:to>
                                    </p:set>
                                    <p:animEffect transition="in" filter="strips(downRight)">
                                      <p:cBhvr>
                                        <p:cTn id="136" dur="500"/>
                                        <p:tgtEl>
                                          <p:spTgt spid="146494"/>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8" presetClass="entr" presetSubtype="6" fill="hold" grpId="0" nodeType="clickEffect">
                                  <p:stCondLst>
                                    <p:cond delay="0"/>
                                  </p:stCondLst>
                                  <p:childTnLst>
                                    <p:set>
                                      <p:cBhvr>
                                        <p:cTn id="140" dur="1" fill="hold">
                                          <p:stCondLst>
                                            <p:cond delay="0"/>
                                          </p:stCondLst>
                                        </p:cTn>
                                        <p:tgtEl>
                                          <p:spTgt spid="146492"/>
                                        </p:tgtEl>
                                        <p:attrNameLst>
                                          <p:attrName>style.visibility</p:attrName>
                                        </p:attrNameLst>
                                      </p:cBhvr>
                                      <p:to>
                                        <p:strVal val="visible"/>
                                      </p:to>
                                    </p:set>
                                    <p:animEffect transition="in" filter="strips(downRight)">
                                      <p:cBhvr>
                                        <p:cTn id="141" dur="500"/>
                                        <p:tgtEl>
                                          <p:spTgt spid="146492"/>
                                        </p:tgtEl>
                                      </p:cBhvr>
                                    </p:animEffect>
                                  </p:childTnLst>
                                </p:cTn>
                              </p:par>
                            </p:childTnLst>
                          </p:cTn>
                        </p:par>
                        <p:par>
                          <p:cTn id="142" fill="hold" nodeType="withGroup">
                            <p:stCondLst>
                              <p:cond delay="500"/>
                            </p:stCondLst>
                            <p:childTnLst>
                              <p:par>
                                <p:cTn id="143" presetID="18" presetClass="entr" presetSubtype="6" fill="hold" grpId="0" nodeType="afterEffect">
                                  <p:stCondLst>
                                    <p:cond delay="0"/>
                                  </p:stCondLst>
                                  <p:childTnLst>
                                    <p:set>
                                      <p:cBhvr>
                                        <p:cTn id="144" dur="1" fill="hold">
                                          <p:stCondLst>
                                            <p:cond delay="0"/>
                                          </p:stCondLst>
                                        </p:cTn>
                                        <p:tgtEl>
                                          <p:spTgt spid="146493"/>
                                        </p:tgtEl>
                                        <p:attrNameLst>
                                          <p:attrName>style.visibility</p:attrName>
                                        </p:attrNameLst>
                                      </p:cBhvr>
                                      <p:to>
                                        <p:strVal val="visible"/>
                                      </p:to>
                                    </p:set>
                                    <p:animEffect transition="in" filter="strips(downRight)">
                                      <p:cBhvr>
                                        <p:cTn id="145" dur="500"/>
                                        <p:tgtEl>
                                          <p:spTgt spid="146493"/>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5" presetClass="entr" presetSubtype="10" fill="hold" grpId="0" nodeType="clickEffect">
                                  <p:stCondLst>
                                    <p:cond delay="0"/>
                                  </p:stCondLst>
                                  <p:childTnLst>
                                    <p:set>
                                      <p:cBhvr>
                                        <p:cTn id="149" dur="1" fill="hold">
                                          <p:stCondLst>
                                            <p:cond delay="0"/>
                                          </p:stCondLst>
                                        </p:cTn>
                                        <p:tgtEl>
                                          <p:spTgt spid="146506"/>
                                        </p:tgtEl>
                                        <p:attrNameLst>
                                          <p:attrName>style.visibility</p:attrName>
                                        </p:attrNameLst>
                                      </p:cBhvr>
                                      <p:to>
                                        <p:strVal val="visible"/>
                                      </p:to>
                                    </p:set>
                                    <p:animEffect transition="in" filter="checkerboard(across)">
                                      <p:cBhvr>
                                        <p:cTn id="150" dur="500"/>
                                        <p:tgtEl>
                                          <p:spTgt spid="146506"/>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18" presetClass="entr" presetSubtype="12" fill="hold" grpId="0" nodeType="clickEffect">
                                  <p:stCondLst>
                                    <p:cond delay="0"/>
                                  </p:stCondLst>
                                  <p:childTnLst>
                                    <p:set>
                                      <p:cBhvr>
                                        <p:cTn id="154" dur="1" fill="hold">
                                          <p:stCondLst>
                                            <p:cond delay="0"/>
                                          </p:stCondLst>
                                        </p:cTn>
                                        <p:tgtEl>
                                          <p:spTgt spid="146507"/>
                                        </p:tgtEl>
                                        <p:attrNameLst>
                                          <p:attrName>style.visibility</p:attrName>
                                        </p:attrNameLst>
                                      </p:cBhvr>
                                      <p:to>
                                        <p:strVal val="visible"/>
                                      </p:to>
                                    </p:set>
                                    <p:animEffect transition="in" filter="strips(downLeft)">
                                      <p:cBhvr>
                                        <p:cTn id="155" dur="500"/>
                                        <p:tgtEl>
                                          <p:spTgt spid="146507"/>
                                        </p:tgtEl>
                                      </p:cBhvr>
                                    </p:animEffect>
                                  </p:childTnLst>
                                </p:cTn>
                              </p:par>
                            </p:childTnLst>
                          </p:cTn>
                        </p:par>
                      </p:childTnLst>
                    </p:cTn>
                  </p:par>
                  <p:par>
                    <p:cTn id="156" fill="hold" nodeType="clickPar">
                      <p:stCondLst>
                        <p:cond delay="indefinite"/>
                      </p:stCondLst>
                      <p:childTnLst>
                        <p:par>
                          <p:cTn id="157" fill="hold" nodeType="withGroup">
                            <p:stCondLst>
                              <p:cond delay="0"/>
                            </p:stCondLst>
                            <p:childTnLst>
                              <p:par>
                                <p:cTn id="158" presetID="5" presetClass="entr" presetSubtype="10" fill="hold" grpId="0" nodeType="clickEffect">
                                  <p:stCondLst>
                                    <p:cond delay="0"/>
                                  </p:stCondLst>
                                  <p:childTnLst>
                                    <p:set>
                                      <p:cBhvr>
                                        <p:cTn id="159" dur="1" fill="hold">
                                          <p:stCondLst>
                                            <p:cond delay="0"/>
                                          </p:stCondLst>
                                        </p:cTn>
                                        <p:tgtEl>
                                          <p:spTgt spid="146510"/>
                                        </p:tgtEl>
                                        <p:attrNameLst>
                                          <p:attrName>style.visibility</p:attrName>
                                        </p:attrNameLst>
                                      </p:cBhvr>
                                      <p:to>
                                        <p:strVal val="visible"/>
                                      </p:to>
                                    </p:set>
                                    <p:animEffect transition="in" filter="checkerboard(across)">
                                      <p:cBhvr>
                                        <p:cTn id="160" dur="500"/>
                                        <p:tgtEl>
                                          <p:spTgt spid="146510"/>
                                        </p:tgtEl>
                                      </p:cBhvr>
                                    </p:animEffect>
                                  </p:childTnLst>
                                </p:cTn>
                              </p:par>
                            </p:childTnLst>
                          </p:cTn>
                        </p:par>
                      </p:childTnLst>
                    </p:cTn>
                  </p:par>
                  <p:par>
                    <p:cTn id="161" fill="hold" nodeType="clickPar">
                      <p:stCondLst>
                        <p:cond delay="indefinite"/>
                      </p:stCondLst>
                      <p:childTnLst>
                        <p:par>
                          <p:cTn id="162" fill="hold" nodeType="withGroup">
                            <p:stCondLst>
                              <p:cond delay="0"/>
                            </p:stCondLst>
                            <p:childTnLst>
                              <p:par>
                                <p:cTn id="163" presetID="18" presetClass="entr" presetSubtype="12" fill="hold" grpId="0" nodeType="clickEffect">
                                  <p:stCondLst>
                                    <p:cond delay="0"/>
                                  </p:stCondLst>
                                  <p:childTnLst>
                                    <p:set>
                                      <p:cBhvr>
                                        <p:cTn id="164" dur="1" fill="hold">
                                          <p:stCondLst>
                                            <p:cond delay="0"/>
                                          </p:stCondLst>
                                        </p:cTn>
                                        <p:tgtEl>
                                          <p:spTgt spid="146511"/>
                                        </p:tgtEl>
                                        <p:attrNameLst>
                                          <p:attrName>style.visibility</p:attrName>
                                        </p:attrNameLst>
                                      </p:cBhvr>
                                      <p:to>
                                        <p:strVal val="visible"/>
                                      </p:to>
                                    </p:set>
                                    <p:animEffect transition="in" filter="strips(downLeft)">
                                      <p:cBhvr>
                                        <p:cTn id="165" dur="500"/>
                                        <p:tgtEl>
                                          <p:spTgt spid="146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67" grpId="0" autoUpdateAnimBg="0"/>
      <p:bldP spid="146468" grpId="1"/>
      <p:bldP spid="146469" grpId="1"/>
      <p:bldP spid="146470" grpId="1"/>
      <p:bldP spid="146471" grpId="0" autoUpdateAnimBg="0"/>
      <p:bldP spid="146472" grpId="0" autoUpdateAnimBg="0"/>
      <p:bldP spid="3123" grpId="0"/>
      <p:bldP spid="3124" grpId="0" animBg="1"/>
      <p:bldP spid="3125" grpId="0" animBg="1"/>
      <p:bldP spid="146481" grpId="0" animBg="1"/>
      <p:bldP spid="146483" grpId="0" autoUpdateAnimBg="0"/>
      <p:bldP spid="146485" grpId="0" autoUpdateAnimBg="0"/>
      <p:bldP spid="146486" grpId="0" autoUpdateAnimBg="0"/>
      <p:bldP spid="146487" grpId="0" autoUpdateAnimBg="0"/>
      <p:bldP spid="146492" grpId="0" animBg="1"/>
      <p:bldP spid="146493" grpId="0" autoUpdateAnimBg="0"/>
      <p:bldP spid="146494" grpId="0" autoUpdateAnimBg="0"/>
      <p:bldP spid="146495" grpId="0" animBg="1"/>
      <p:bldP spid="146502" grpId="0" animBg="1"/>
      <p:bldP spid="146505" grpId="0" animBg="1"/>
      <p:bldP spid="146506" grpId="0"/>
      <p:bldP spid="146507" grpId="0"/>
      <p:bldP spid="146510" grpId="0"/>
      <p:bldP spid="146511" grpId="0"/>
      <p:bldP spid="8" grpId="0" animBg="1"/>
      <p:bldP spid="1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8DC2CF05-BB97-4756-A79C-B029F9EB20FE}"/>
              </a:ext>
            </a:extLst>
          </p:cNvPr>
          <p:cNvSpPr>
            <a:spLocks noGrp="1" noChangeArrowheads="1"/>
          </p:cNvSpPr>
          <p:nvPr>
            <p:ph type="title"/>
          </p:nvPr>
        </p:nvSpPr>
        <p:spPr/>
        <p:txBody>
          <a:bodyPr/>
          <a:lstStyle/>
          <a:p>
            <a:pPr eaLnBrk="1" hangingPunct="1"/>
            <a:r>
              <a:rPr lang="zh-CN" altLang="en-US"/>
              <a:t>植物体细胞杂交的概念</a:t>
            </a:r>
          </a:p>
        </p:txBody>
      </p:sp>
      <p:sp>
        <p:nvSpPr>
          <p:cNvPr id="87043" name="Text Box 3">
            <a:extLst>
              <a:ext uri="{FF2B5EF4-FFF2-40B4-BE49-F238E27FC236}">
                <a16:creationId xmlns:a16="http://schemas.microsoft.com/office/drawing/2014/main" id="{DBFE7619-8A38-4C96-8642-EDC7052BAB33}"/>
              </a:ext>
            </a:extLst>
          </p:cNvPr>
          <p:cNvSpPr txBox="1">
            <a:spLocks noChangeArrowheads="1"/>
          </p:cNvSpPr>
          <p:nvPr/>
        </p:nvSpPr>
        <p:spPr bwMode="auto">
          <a:xfrm>
            <a:off x="545180" y="1408713"/>
            <a:ext cx="8356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800" b="1" dirty="0">
                <a:solidFill>
                  <a:srgbClr val="222222"/>
                </a:solidFill>
                <a:latin typeface="微软雅黑" panose="020B0503020204020204" pitchFamily="34" charset="-122"/>
                <a:ea typeface="微软雅黑" panose="020B0503020204020204" pitchFamily="34" charset="-122"/>
              </a:rPr>
              <a:t>       </a:t>
            </a:r>
            <a:r>
              <a:rPr lang="zh-CN" altLang="en-US" sz="2800" b="1" dirty="0">
                <a:solidFill>
                  <a:srgbClr val="222222"/>
                </a:solidFill>
                <a:latin typeface="微软雅黑" panose="020B0503020204020204" pitchFamily="34" charset="-122"/>
                <a:ea typeface="微软雅黑" panose="020B0503020204020204" pitchFamily="34" charset="-122"/>
              </a:rPr>
              <a:t>将不同种植物的体细胞，在一定条件下融合成杂种细胞，并把杂种细胞培育成新的植物体的技术。</a:t>
            </a:r>
          </a:p>
        </p:txBody>
      </p:sp>
      <p:pic>
        <p:nvPicPr>
          <p:cNvPr id="4101" name="Picture 38" descr="743DT001">
            <a:extLst>
              <a:ext uri="{FF2B5EF4-FFF2-40B4-BE49-F238E27FC236}">
                <a16:creationId xmlns:a16="http://schemas.microsoft.com/office/drawing/2014/main" id="{646E28C8-F741-4EEA-AC5F-6A3699F8351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9182786" y="4408483"/>
            <a:ext cx="2028058" cy="2060575"/>
          </a:xfrm>
          <a:noFill/>
        </p:spPr>
      </p:pic>
      <p:sp>
        <p:nvSpPr>
          <p:cNvPr id="87080" name="Text Box 40">
            <a:extLst>
              <a:ext uri="{FF2B5EF4-FFF2-40B4-BE49-F238E27FC236}">
                <a16:creationId xmlns:a16="http://schemas.microsoft.com/office/drawing/2014/main" id="{AC074DE2-5B04-445B-97CE-F79DAF10C595}"/>
              </a:ext>
            </a:extLst>
          </p:cNvPr>
          <p:cNvSpPr txBox="1">
            <a:spLocks noChangeArrowheads="1"/>
          </p:cNvSpPr>
          <p:nvPr/>
        </p:nvSpPr>
        <p:spPr bwMode="auto">
          <a:xfrm>
            <a:off x="545180" y="3284539"/>
            <a:ext cx="81217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kumimoji="0" lang="zh-CN" altLang="en-US" sz="2800" b="1" dirty="0">
                <a:solidFill>
                  <a:srgbClr val="FF0000"/>
                </a:solidFill>
                <a:latin typeface="微软雅黑" panose="020B0503020204020204" pitchFamily="34" charset="-122"/>
                <a:ea typeface="微软雅黑" panose="020B0503020204020204" pitchFamily="34" charset="-122"/>
              </a:rPr>
              <a:t>成果：</a:t>
            </a:r>
            <a:r>
              <a:rPr lang="zh-CN" altLang="en-US" sz="2800" b="1" dirty="0">
                <a:latin typeface="微软雅黑" panose="020B0503020204020204" pitchFamily="34" charset="-122"/>
                <a:ea typeface="微软雅黑" panose="020B0503020204020204" pitchFamily="34" charset="-122"/>
              </a:rPr>
              <a:t>打破了不同种生物间的生殖隔离限制，大大扩展了可用于杂交的亲本组合范围。</a:t>
            </a:r>
          </a:p>
        </p:txBody>
      </p:sp>
      <p:sp>
        <p:nvSpPr>
          <p:cNvPr id="87081" name="Text Box 41">
            <a:extLst>
              <a:ext uri="{FF2B5EF4-FFF2-40B4-BE49-F238E27FC236}">
                <a16:creationId xmlns:a16="http://schemas.microsoft.com/office/drawing/2014/main" id="{F138691F-E169-4E48-9492-A448C5A1B950}"/>
              </a:ext>
            </a:extLst>
          </p:cNvPr>
          <p:cNvSpPr txBox="1">
            <a:spLocks noChangeArrowheads="1"/>
          </p:cNvSpPr>
          <p:nvPr/>
        </p:nvSpPr>
        <p:spPr bwMode="auto">
          <a:xfrm>
            <a:off x="545180" y="4965695"/>
            <a:ext cx="8356821"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solidFill>
                  <a:srgbClr val="FF0000"/>
                </a:solidFill>
                <a:latin typeface="微软雅黑" panose="020B0503020204020204" pitchFamily="34" charset="-122"/>
                <a:ea typeface="微软雅黑" panose="020B0503020204020204" pitchFamily="34" charset="-122"/>
              </a:rPr>
              <a:t>未解决的问题：</a:t>
            </a:r>
            <a:r>
              <a:rPr lang="zh-CN" altLang="en-US" sz="2800" b="1" dirty="0">
                <a:latin typeface="微软雅黑" panose="020B0503020204020204" pitchFamily="34" charset="-122"/>
                <a:ea typeface="微软雅黑" panose="020B0503020204020204" pitchFamily="34" charset="-122"/>
              </a:rPr>
              <a:t>未能让杂种植物按照人们的需要表现出亲代的优良。</a:t>
            </a:r>
          </a:p>
        </p:txBody>
      </p:sp>
      <p:pic>
        <p:nvPicPr>
          <p:cNvPr id="3" name="图片 2">
            <a:extLst>
              <a:ext uri="{FF2B5EF4-FFF2-40B4-BE49-F238E27FC236}">
                <a16:creationId xmlns:a16="http://schemas.microsoft.com/office/drawing/2014/main" id="{43DFE835-42C3-4795-8332-70CAB18DB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2786" y="891828"/>
            <a:ext cx="2028058" cy="3082649"/>
          </a:xfrm>
          <a:prstGeom prst="rect">
            <a:avLst/>
          </a:prstGeom>
        </p:spPr>
      </p:pic>
      <p:sp>
        <p:nvSpPr>
          <p:cNvPr id="4" name="文本框 3">
            <a:extLst>
              <a:ext uri="{FF2B5EF4-FFF2-40B4-BE49-F238E27FC236}">
                <a16:creationId xmlns:a16="http://schemas.microsoft.com/office/drawing/2014/main" id="{A6DE9C90-23B6-4CF8-8902-096024FBB117}"/>
              </a:ext>
            </a:extLst>
          </p:cNvPr>
          <p:cNvSpPr txBox="1"/>
          <p:nvPr/>
        </p:nvSpPr>
        <p:spPr>
          <a:xfrm>
            <a:off x="9134208" y="3729814"/>
            <a:ext cx="2512612" cy="307777"/>
          </a:xfrm>
          <a:prstGeom prst="rect">
            <a:avLst/>
          </a:prstGeom>
          <a:noFill/>
        </p:spPr>
        <p:txBody>
          <a:bodyPr wrap="square" rtlCol="0">
            <a:spAutoFit/>
          </a:bodyPr>
          <a:lstStyle/>
          <a:p>
            <a:pPr algn="ctr"/>
            <a:r>
              <a:rPr lang="zh-CN" altLang="en-US" sz="1400" b="1" dirty="0">
                <a:latin typeface="微软雅黑" panose="020B0503020204020204" pitchFamily="34" charset="-122"/>
                <a:ea typeface="微软雅黑" panose="020B0503020204020204" pitchFamily="34" charset="-122"/>
              </a:rPr>
              <a:t>番茄</a:t>
            </a:r>
            <a:r>
              <a:rPr lang="en-US" altLang="zh-CN" sz="1400" b="1"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马铃薯（理想图）</a:t>
            </a:r>
          </a:p>
        </p:txBody>
      </p:sp>
      <p:sp>
        <p:nvSpPr>
          <p:cNvPr id="2" name="灯片编号占位符 1">
            <a:extLst>
              <a:ext uri="{FF2B5EF4-FFF2-40B4-BE49-F238E27FC236}">
                <a16:creationId xmlns:a16="http://schemas.microsoft.com/office/drawing/2014/main" id="{50B0D7CA-23F5-4FC2-8A59-505989B9B8E4}"/>
              </a:ext>
            </a:extLst>
          </p:cNvPr>
          <p:cNvSpPr>
            <a:spLocks noGrp="1"/>
          </p:cNvSpPr>
          <p:nvPr>
            <p:ph type="sldNum" sz="quarter" idx="10"/>
          </p:nvPr>
        </p:nvSpPr>
        <p:spPr/>
        <p:txBody>
          <a:bodyPr/>
          <a:lstStyle/>
          <a:p>
            <a:pPr>
              <a:defRPr/>
            </a:pPr>
            <a:fld id="{D78C4456-10F8-438D-9ECD-3E63227D17BC}" type="slidenum">
              <a:rPr lang="en-US" altLang="zh-CN" smtClean="0"/>
              <a:pPr>
                <a:defRPr/>
              </a:pPr>
              <a:t>24</a:t>
            </a:fld>
            <a:endParaRPr lang="en-US" altLang="zh-C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CC0DC3B-D78D-45B3-84A9-5D0D1AA5C921}"/>
              </a:ext>
            </a:extLst>
          </p:cNvPr>
          <p:cNvSpPr>
            <a:spLocks noGrp="1" noChangeArrowheads="1"/>
          </p:cNvSpPr>
          <p:nvPr>
            <p:ph type="title"/>
          </p:nvPr>
        </p:nvSpPr>
        <p:spPr/>
        <p:txBody>
          <a:bodyPr/>
          <a:lstStyle/>
          <a:p>
            <a:pPr eaLnBrk="1" hangingPunct="1"/>
            <a:r>
              <a:rPr lang="zh-CN" altLang="en-US" dirty="0"/>
              <a:t>问题</a:t>
            </a:r>
          </a:p>
        </p:txBody>
      </p:sp>
      <p:sp>
        <p:nvSpPr>
          <p:cNvPr id="89091" name="Rectangle 3">
            <a:extLst>
              <a:ext uri="{FF2B5EF4-FFF2-40B4-BE49-F238E27FC236}">
                <a16:creationId xmlns:a16="http://schemas.microsoft.com/office/drawing/2014/main" id="{8F708656-4DFF-4DD5-BEB6-93AC8D28C797}"/>
              </a:ext>
            </a:extLst>
          </p:cNvPr>
          <p:cNvSpPr>
            <a:spLocks noGrp="1" noChangeArrowheads="1"/>
          </p:cNvSpPr>
          <p:nvPr>
            <p:ph type="body" idx="1"/>
          </p:nvPr>
        </p:nvSpPr>
        <p:spPr>
          <a:xfrm>
            <a:off x="1033670" y="1484313"/>
            <a:ext cx="9668786" cy="4633912"/>
          </a:xfrm>
        </p:spPr>
        <p:txBody>
          <a:bodyPr/>
          <a:lstStyle/>
          <a:p>
            <a:pPr eaLnBrk="1" hangingPunct="1">
              <a:spcBef>
                <a:spcPts val="2400"/>
              </a:spcBef>
            </a:pPr>
            <a:r>
              <a:rPr lang="zh-CN" altLang="en-US" sz="2800" dirty="0"/>
              <a:t>为什么“番茄</a:t>
            </a:r>
            <a:r>
              <a:rPr lang="en-US" altLang="zh-CN" sz="2800" dirty="0"/>
              <a:t>—</a:t>
            </a:r>
            <a:r>
              <a:rPr lang="zh-CN" altLang="en-US" sz="2800" dirty="0"/>
              <a:t>马铃薯”超级杂种植株没有如科学家所想像的那样，地上长番茄、地下结马铃薯？</a:t>
            </a:r>
          </a:p>
          <a:p>
            <a:pPr eaLnBrk="1" hangingPunct="1">
              <a:spcBef>
                <a:spcPts val="2400"/>
              </a:spcBef>
            </a:pPr>
            <a:r>
              <a:rPr lang="zh-CN" altLang="en-US" sz="2800" dirty="0">
                <a:solidFill>
                  <a:srgbClr val="000099"/>
                </a:solidFill>
              </a:rPr>
              <a:t>主要原因是：生物基因的表达不是孤立的，它们之间是相互调控、相互影响的，所以马铃薯</a:t>
            </a:r>
            <a:r>
              <a:rPr lang="en-US" altLang="zh-CN" sz="2800" dirty="0">
                <a:solidFill>
                  <a:srgbClr val="000099"/>
                </a:solidFill>
              </a:rPr>
              <a:t>—</a:t>
            </a:r>
            <a:r>
              <a:rPr lang="zh-CN" altLang="en-US" sz="2800" dirty="0">
                <a:solidFill>
                  <a:srgbClr val="000099"/>
                </a:solidFill>
              </a:rPr>
              <a:t>番茄杂交植株的细胞中虽然具备两个物种的遗传物质，但这些遗传物质的表达受到相互干扰，不能再像马铃薯或番茄植株中的遗传物质一样有序表达，杂交植株不能地上长番茄、地下结马铃薯就是很自然的了。 </a:t>
            </a:r>
          </a:p>
        </p:txBody>
      </p:sp>
      <p:sp>
        <p:nvSpPr>
          <p:cNvPr id="2" name="灯片编号占位符 1">
            <a:extLst>
              <a:ext uri="{FF2B5EF4-FFF2-40B4-BE49-F238E27FC236}">
                <a16:creationId xmlns:a16="http://schemas.microsoft.com/office/drawing/2014/main" id="{78D89D30-1047-4026-A03D-3E2D4DA6F6DA}"/>
              </a:ext>
            </a:extLst>
          </p:cNvPr>
          <p:cNvSpPr>
            <a:spLocks noGrp="1"/>
          </p:cNvSpPr>
          <p:nvPr>
            <p:ph type="sldNum" sz="quarter" idx="10"/>
          </p:nvPr>
        </p:nvSpPr>
        <p:spPr/>
        <p:txBody>
          <a:bodyPr/>
          <a:lstStyle/>
          <a:p>
            <a:pPr>
              <a:defRPr/>
            </a:pPr>
            <a:fld id="{CB104A84-5955-4F7E-89A5-E8CA42F49DD4}" type="slidenum">
              <a:rPr lang="en-US" altLang="zh-CN" smtClean="0"/>
              <a:pPr>
                <a:defRPr/>
              </a:pPr>
              <a:t>25</a:t>
            </a:fld>
            <a:endParaRPr lang="en-US" altLang="zh-CN"/>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 calcmode="lin" valueType="num">
                                      <p:cBhvr additive="base">
                                        <p:cTn id="7" dur="500" fill="hold"/>
                                        <p:tgtEl>
                                          <p:spTgt spid="890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90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9091">
                                            <p:txEl>
                                              <p:pRg st="1" end="1"/>
                                            </p:txEl>
                                          </p:spTgt>
                                        </p:tgtEl>
                                        <p:attrNameLst>
                                          <p:attrName>style.visibility</p:attrName>
                                        </p:attrNameLst>
                                      </p:cBhvr>
                                      <p:to>
                                        <p:strVal val="visible"/>
                                      </p:to>
                                    </p:set>
                                    <p:anim calcmode="lin" valueType="num">
                                      <p:cBhvr additive="base">
                                        <p:cTn id="13" dur="500" fill="hold"/>
                                        <p:tgtEl>
                                          <p:spTgt spid="890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909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a:extLst>
              <a:ext uri="{FF2B5EF4-FFF2-40B4-BE49-F238E27FC236}">
                <a16:creationId xmlns:a16="http://schemas.microsoft.com/office/drawing/2014/main" id="{0A0BEDDB-59DF-4635-B05E-B750E5D64DC3}"/>
              </a:ext>
            </a:extLst>
          </p:cNvPr>
          <p:cNvSpPr>
            <a:spLocks noGrp="1" noChangeArrowheads="1"/>
          </p:cNvSpPr>
          <p:nvPr>
            <p:ph type="body" sz="half" idx="1"/>
          </p:nvPr>
        </p:nvSpPr>
        <p:spPr>
          <a:xfrm>
            <a:off x="737224" y="1212056"/>
            <a:ext cx="6681344" cy="4250489"/>
          </a:xfrm>
        </p:spPr>
        <p:txBody>
          <a:bodyPr/>
          <a:lstStyle/>
          <a:p>
            <a:pPr eaLnBrk="1" hangingPunct="1">
              <a:lnSpc>
                <a:spcPct val="150000"/>
              </a:lnSpc>
              <a:spcBef>
                <a:spcPts val="1800"/>
              </a:spcBef>
            </a:pPr>
            <a:r>
              <a:rPr lang="zh-CN" altLang="en-US" sz="2800" dirty="0"/>
              <a:t>自然界中有一种含有叶绿体的原生动物──眼虫，说明植物的细胞器同样可以在某些其他物种细胞中存活</a:t>
            </a:r>
            <a:endParaRPr lang="en-US" altLang="zh-CN" sz="2800" dirty="0"/>
          </a:p>
          <a:p>
            <a:pPr eaLnBrk="1" hangingPunct="1">
              <a:lnSpc>
                <a:spcPct val="150000"/>
              </a:lnSpc>
              <a:spcBef>
                <a:spcPts val="1800"/>
              </a:spcBef>
            </a:pPr>
            <a:r>
              <a:rPr lang="zh-CN" altLang="en-US" sz="2800" dirty="0"/>
              <a:t>请探讨：植物细胞可以和其他物种的细胞如动物细胞之间实现杂交吗？如果理论上可行，请设计出具体实验方案。 </a:t>
            </a:r>
          </a:p>
        </p:txBody>
      </p:sp>
      <p:sp>
        <p:nvSpPr>
          <p:cNvPr id="7" name="Rectangle 2">
            <a:extLst>
              <a:ext uri="{FF2B5EF4-FFF2-40B4-BE49-F238E27FC236}">
                <a16:creationId xmlns:a16="http://schemas.microsoft.com/office/drawing/2014/main" id="{6FC86844-9CE3-411B-8663-9DBE91ECA2B0}"/>
              </a:ext>
            </a:extLst>
          </p:cNvPr>
          <p:cNvSpPr>
            <a:spLocks noGrp="1" noChangeArrowheads="1"/>
          </p:cNvSpPr>
          <p:nvPr>
            <p:ph type="title"/>
          </p:nvPr>
        </p:nvSpPr>
        <p:spPr>
          <a:xfrm>
            <a:off x="1309688" y="147638"/>
            <a:ext cx="9448800" cy="487362"/>
          </a:xfrm>
        </p:spPr>
        <p:txBody>
          <a:bodyPr/>
          <a:lstStyle/>
          <a:p>
            <a:pPr eaLnBrk="1" hangingPunct="1"/>
            <a:r>
              <a:rPr lang="zh-CN" altLang="en-US" dirty="0"/>
              <a:t>问题</a:t>
            </a:r>
          </a:p>
        </p:txBody>
      </p:sp>
      <p:pic>
        <p:nvPicPr>
          <p:cNvPr id="11" name="Picture 2">
            <a:extLst>
              <a:ext uri="{FF2B5EF4-FFF2-40B4-BE49-F238E27FC236}">
                <a16:creationId xmlns:a16="http://schemas.microsoft.com/office/drawing/2014/main" id="{9E3E2E76-EA75-4312-B75E-0F92F48CA2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black">
          <a:xfrm>
            <a:off x="7682561" y="825845"/>
            <a:ext cx="4260850" cy="532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4">
            <a:extLst>
              <a:ext uri="{FF2B5EF4-FFF2-40B4-BE49-F238E27FC236}">
                <a16:creationId xmlns:a16="http://schemas.microsoft.com/office/drawing/2014/main" id="{FA1B45F5-1FEA-4A42-90A9-038DFB590056}"/>
              </a:ext>
            </a:extLst>
          </p:cNvPr>
          <p:cNvSpPr>
            <a:spLocks noChangeArrowheads="1"/>
          </p:cNvSpPr>
          <p:nvPr/>
        </p:nvSpPr>
        <p:spPr bwMode="auto">
          <a:xfrm>
            <a:off x="8646215" y="6194079"/>
            <a:ext cx="2762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 typeface="Arial" panose="020B0604020202020204" pitchFamily="34" charset="0"/>
              <a:buNone/>
            </a:pPr>
            <a:r>
              <a:rPr kumimoji="1" lang="zh-CN" altLang="en-US" sz="2400" b="1" dirty="0">
                <a:latin typeface="微软雅黑" panose="020B0503020204020204" pitchFamily="34" charset="-122"/>
                <a:ea typeface="微软雅黑" panose="020B0503020204020204" pitchFamily="34" charset="-122"/>
              </a:rPr>
              <a:t>眼虫（裸藻）</a:t>
            </a:r>
          </a:p>
        </p:txBody>
      </p:sp>
      <p:sp>
        <p:nvSpPr>
          <p:cNvPr id="13" name="矩形 1">
            <a:extLst>
              <a:ext uri="{FF2B5EF4-FFF2-40B4-BE49-F238E27FC236}">
                <a16:creationId xmlns:a16="http://schemas.microsoft.com/office/drawing/2014/main" id="{7EB4CF30-B391-45D5-9873-811538BBEFFA}"/>
              </a:ext>
            </a:extLst>
          </p:cNvPr>
          <p:cNvSpPr>
            <a:spLocks noChangeArrowheads="1"/>
          </p:cNvSpPr>
          <p:nvPr/>
        </p:nvSpPr>
        <p:spPr bwMode="auto">
          <a:xfrm>
            <a:off x="7688911" y="1112998"/>
            <a:ext cx="298756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000" b="1" dirty="0">
                <a:solidFill>
                  <a:schemeClr val="bg1"/>
                </a:solidFill>
              </a:rPr>
              <a:t>眼虫在有光的条件下，利用光合作用所放出的氧进行呼吸（氧化）作用</a:t>
            </a:r>
          </a:p>
        </p:txBody>
      </p:sp>
      <p:sp>
        <p:nvSpPr>
          <p:cNvPr id="14" name="矩形 2">
            <a:extLst>
              <a:ext uri="{FF2B5EF4-FFF2-40B4-BE49-F238E27FC236}">
                <a16:creationId xmlns:a16="http://schemas.microsoft.com/office/drawing/2014/main" id="{1B07C19F-3CEE-4E15-8134-233C2B2D79F5}"/>
              </a:ext>
            </a:extLst>
          </p:cNvPr>
          <p:cNvSpPr>
            <a:spLocks noChangeArrowheads="1"/>
          </p:cNvSpPr>
          <p:nvPr/>
        </p:nvSpPr>
        <p:spPr bwMode="auto">
          <a:xfrm>
            <a:off x="9517711" y="4282165"/>
            <a:ext cx="24257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2000" b="1" dirty="0">
                <a:solidFill>
                  <a:schemeClr val="bg1"/>
                </a:solidFill>
              </a:rPr>
              <a:t>无光的条件下，通过体表吸收水中的氧，排出二氧化碳。</a:t>
            </a:r>
          </a:p>
        </p:txBody>
      </p:sp>
      <p:sp>
        <p:nvSpPr>
          <p:cNvPr id="2" name="灯片编号占位符 1">
            <a:extLst>
              <a:ext uri="{FF2B5EF4-FFF2-40B4-BE49-F238E27FC236}">
                <a16:creationId xmlns:a16="http://schemas.microsoft.com/office/drawing/2014/main" id="{2B17EAAF-87FB-46E5-805E-2B0DCB1628D3}"/>
              </a:ext>
            </a:extLst>
          </p:cNvPr>
          <p:cNvSpPr>
            <a:spLocks noGrp="1"/>
          </p:cNvSpPr>
          <p:nvPr>
            <p:ph type="sldNum" sz="quarter" idx="12"/>
          </p:nvPr>
        </p:nvSpPr>
        <p:spPr/>
        <p:txBody>
          <a:bodyPr/>
          <a:lstStyle/>
          <a:p>
            <a:fld id="{2DBEDD43-1D16-493A-AD9F-806EFF91D1CA}" type="slidenum">
              <a:rPr lang="en-US" altLang="zh-CN" smtClean="0"/>
              <a:pPr/>
              <a:t>26</a:t>
            </a:fld>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0115">
                                            <p:txEl>
                                              <p:pRg st="1" end="1"/>
                                            </p:txEl>
                                          </p:spTgt>
                                        </p:tgtEl>
                                        <p:attrNameLst>
                                          <p:attrName>style.visibility</p:attrName>
                                        </p:attrNameLst>
                                      </p:cBhvr>
                                      <p:to>
                                        <p:strVal val="visible"/>
                                      </p:to>
                                    </p:set>
                                    <p:anim calcmode="lin" valueType="num">
                                      <p:cBhvr additive="base">
                                        <p:cTn id="7" dur="500" fill="hold"/>
                                        <p:tgtEl>
                                          <p:spTgt spid="9011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6">
            <a:extLst>
              <a:ext uri="{FF2B5EF4-FFF2-40B4-BE49-F238E27FC236}">
                <a16:creationId xmlns:a16="http://schemas.microsoft.com/office/drawing/2014/main" id="{0AB48BF0-71CC-4DFE-96D8-FD52D46BC5D8}"/>
              </a:ext>
            </a:extLst>
          </p:cNvPr>
          <p:cNvSpPr>
            <a:spLocks noGrp="1" noChangeArrowheads="1"/>
          </p:cNvSpPr>
          <p:nvPr>
            <p:ph type="title"/>
          </p:nvPr>
        </p:nvSpPr>
        <p:spPr/>
        <p:txBody>
          <a:bodyPr/>
          <a:lstStyle/>
          <a:p>
            <a:pPr eaLnBrk="1" hangingPunct="1"/>
            <a:r>
              <a:rPr lang="zh-CN" altLang="en-US" dirty="0"/>
              <a:t>异想天开</a:t>
            </a:r>
          </a:p>
        </p:txBody>
      </p:sp>
      <p:graphicFrame>
        <p:nvGraphicFramePr>
          <p:cNvPr id="5122" name="Object 5">
            <a:extLst>
              <a:ext uri="{FF2B5EF4-FFF2-40B4-BE49-F238E27FC236}">
                <a16:creationId xmlns:a16="http://schemas.microsoft.com/office/drawing/2014/main" id="{6679B1EA-DB20-496A-A0F0-CEBFEC96E09B}"/>
              </a:ext>
            </a:extLst>
          </p:cNvPr>
          <p:cNvGraphicFramePr>
            <a:graphicFrameLocks noGrp="1" noChangeAspect="1"/>
          </p:cNvGraphicFramePr>
          <p:nvPr>
            <p:ph idx="1"/>
            <p:extLst>
              <p:ext uri="{D42A27DB-BD31-4B8C-83A1-F6EECF244321}">
                <p14:modId xmlns:p14="http://schemas.microsoft.com/office/powerpoint/2010/main" val="618265824"/>
              </p:ext>
            </p:extLst>
          </p:nvPr>
        </p:nvGraphicFramePr>
        <p:xfrm>
          <a:off x="6575495" y="845903"/>
          <a:ext cx="4914900" cy="5616575"/>
        </p:xfrm>
        <a:graphic>
          <a:graphicData uri="http://schemas.openxmlformats.org/presentationml/2006/ole">
            <mc:AlternateContent xmlns:mc="http://schemas.openxmlformats.org/markup-compatibility/2006">
              <mc:Choice xmlns:v="urn:schemas-microsoft-com:vml" Requires="v">
                <p:oleObj name="PhotoImpact" r:id="rId2" imgW="2742973" imgH="3133085" progId="PI3.Image">
                  <p:embed/>
                </p:oleObj>
              </mc:Choice>
              <mc:Fallback>
                <p:oleObj name="PhotoImpact" r:id="rId2" imgW="2742973" imgH="3133085" progId="PI3.Image">
                  <p:embed/>
                  <p:pic>
                    <p:nvPicPr>
                      <p:cNvPr id="5122" name="Object 5">
                        <a:extLst>
                          <a:ext uri="{FF2B5EF4-FFF2-40B4-BE49-F238E27FC236}">
                            <a16:creationId xmlns:a16="http://schemas.microsoft.com/office/drawing/2014/main" id="{6679B1EA-DB20-496A-A0F0-CEBFEC96E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5495" y="845903"/>
                        <a:ext cx="4914900" cy="561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Picture 6" descr="pic_199520">
            <a:extLst>
              <a:ext uri="{FF2B5EF4-FFF2-40B4-BE49-F238E27FC236}">
                <a16:creationId xmlns:a16="http://schemas.microsoft.com/office/drawing/2014/main" id="{8BD86909-A5E0-4A39-A6D8-CAC262366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17966" y="1131723"/>
            <a:ext cx="5832475" cy="4929187"/>
          </a:xfrm>
          <a:prstGeom prst="rect">
            <a:avLst/>
          </a:prstGeom>
          <a:noFill/>
        </p:spPr>
      </p:pic>
      <p:sp>
        <p:nvSpPr>
          <p:cNvPr id="2" name="灯片编号占位符 1">
            <a:extLst>
              <a:ext uri="{FF2B5EF4-FFF2-40B4-BE49-F238E27FC236}">
                <a16:creationId xmlns:a16="http://schemas.microsoft.com/office/drawing/2014/main" id="{16A90411-9C56-46B5-9C3A-5C661347A0B3}"/>
              </a:ext>
            </a:extLst>
          </p:cNvPr>
          <p:cNvSpPr>
            <a:spLocks noGrp="1"/>
          </p:cNvSpPr>
          <p:nvPr>
            <p:ph type="sldNum" sz="quarter" idx="10"/>
          </p:nvPr>
        </p:nvSpPr>
        <p:spPr/>
        <p:txBody>
          <a:bodyPr/>
          <a:lstStyle/>
          <a:p>
            <a:pPr>
              <a:defRPr/>
            </a:pPr>
            <a:fld id="{CB104A84-5955-4F7E-89A5-E8CA42F49DD4}" type="slidenum">
              <a:rPr lang="en-US" altLang="zh-CN" smtClean="0"/>
              <a:pPr>
                <a:defRPr/>
              </a:pPr>
              <a:t>27</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a:extLst>
              <a:ext uri="{FF2B5EF4-FFF2-40B4-BE49-F238E27FC236}">
                <a16:creationId xmlns:a16="http://schemas.microsoft.com/office/drawing/2014/main" id="{B2359E7B-839B-434F-BBCC-19FB05C335BC}"/>
              </a:ext>
            </a:extLst>
          </p:cNvPr>
          <p:cNvSpPr txBox="1">
            <a:spLocks noChangeArrowheads="1"/>
          </p:cNvSpPr>
          <p:nvPr/>
        </p:nvSpPr>
        <p:spPr bwMode="auto">
          <a:xfrm>
            <a:off x="1198370" y="1415333"/>
            <a:ext cx="7532162" cy="5100252"/>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spcBef>
                <a:spcPts val="1800"/>
              </a:spcBef>
            </a:pPr>
            <a:endParaRPr lang="zh-CN" altLang="en-US" sz="2800" b="1" dirty="0">
              <a:latin typeface="黑体" panose="02010609060101010101" pitchFamily="49" charset="-122"/>
              <a:ea typeface="黑体" panose="02010609060101010101" pitchFamily="49" charset="-122"/>
            </a:endParaRPr>
          </a:p>
        </p:txBody>
      </p:sp>
      <p:sp>
        <p:nvSpPr>
          <p:cNvPr id="3" name="Rectangle 2">
            <a:extLst>
              <a:ext uri="{FF2B5EF4-FFF2-40B4-BE49-F238E27FC236}">
                <a16:creationId xmlns:a16="http://schemas.microsoft.com/office/drawing/2014/main" id="{B234EB5D-79BF-45C5-8B46-5B4977741690}"/>
              </a:ext>
            </a:extLst>
          </p:cNvPr>
          <p:cNvSpPr txBox="1">
            <a:spLocks noChangeArrowheads="1"/>
          </p:cNvSpPr>
          <p:nvPr/>
        </p:nvSpPr>
        <p:spPr>
          <a:xfrm>
            <a:off x="1198370" y="60174"/>
            <a:ext cx="9448800" cy="727005"/>
          </a:xfrm>
          <a:prstGeom prst="rect">
            <a:avLst/>
          </a:prstGeom>
        </p:spPr>
        <p:txBody>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eaLnBrk="1" hangingPunct="1"/>
            <a:r>
              <a:rPr lang="zh-CN" altLang="en-US" dirty="0"/>
              <a:t>问题</a:t>
            </a:r>
            <a:r>
              <a:rPr lang="en-US" altLang="zh-CN" dirty="0"/>
              <a:t>1</a:t>
            </a:r>
            <a:endParaRPr lang="zh-CN" altLang="en-US" dirty="0"/>
          </a:p>
        </p:txBody>
      </p:sp>
      <p:sp>
        <p:nvSpPr>
          <p:cNvPr id="2" name="矩形 1">
            <a:extLst>
              <a:ext uri="{FF2B5EF4-FFF2-40B4-BE49-F238E27FC236}">
                <a16:creationId xmlns:a16="http://schemas.microsoft.com/office/drawing/2014/main" id="{BF9FA094-62B0-472D-98B9-40C183642D46}"/>
              </a:ext>
            </a:extLst>
          </p:cNvPr>
          <p:cNvSpPr/>
          <p:nvPr/>
        </p:nvSpPr>
        <p:spPr>
          <a:xfrm>
            <a:off x="1104856" y="1313036"/>
            <a:ext cx="9888774" cy="4001095"/>
          </a:xfrm>
          <a:prstGeom prst="rect">
            <a:avLst/>
          </a:prstGeom>
        </p:spPr>
        <p:txBody>
          <a:bodyPr wrap="square">
            <a:spAutoFit/>
          </a:bodyPr>
          <a:lstStyle/>
          <a:p>
            <a:pPr marL="457200" indent="-457200">
              <a:spcBef>
                <a:spcPts val="1800"/>
              </a:spcBef>
              <a:buFont typeface="Arial" panose="020B0604020202020204" pitchFamily="34" charset="0"/>
              <a:buChar char="•"/>
            </a:pPr>
            <a:r>
              <a:rPr lang="zh-CN" altLang="en-US" sz="3200" b="1" dirty="0">
                <a:latin typeface="黑体" panose="02010609060101010101" pitchFamily="49" charset="-122"/>
                <a:ea typeface="黑体" panose="02010609060101010101" pitchFamily="49" charset="-122"/>
              </a:rPr>
              <a:t>病毒引起的植物病害有</a:t>
            </a:r>
            <a:r>
              <a:rPr lang="en-US" altLang="zh-CN" sz="3200" b="1" dirty="0">
                <a:latin typeface="黑体" panose="02010609060101010101" pitchFamily="49" charset="-122"/>
                <a:ea typeface="黑体" panose="02010609060101010101" pitchFamily="49" charset="-122"/>
              </a:rPr>
              <a:t>500</a:t>
            </a:r>
            <a:r>
              <a:rPr lang="zh-CN" altLang="en-US" sz="3200" b="1" dirty="0">
                <a:latin typeface="黑体" panose="02010609060101010101" pitchFamily="49" charset="-122"/>
                <a:ea typeface="黑体" panose="02010609060101010101" pitchFamily="49" charset="-122"/>
              </a:rPr>
              <a:t>多种。</a:t>
            </a:r>
          </a:p>
          <a:p>
            <a:pPr lvl="1">
              <a:spcBef>
                <a:spcPts val="1800"/>
              </a:spcBef>
            </a:pPr>
            <a:r>
              <a:rPr lang="zh-CN" altLang="en-US" sz="3200" b="1" dirty="0">
                <a:latin typeface="黑体" panose="02010609060101010101" pitchFamily="49" charset="-122"/>
                <a:ea typeface="黑体" panose="02010609060101010101" pitchFamily="49" charset="-122"/>
              </a:rPr>
              <a:t>受害的植物包括粮食作物、蔬菜、果树和花卉，如水稻、小麦、棉花、马铃薯、油菜、大蒜、苹果、枣、唐菖蒲、兰花等。而且没有有效的防治办法，只能拔除病株，造成很大的经济损失。</a:t>
            </a:r>
          </a:p>
          <a:p>
            <a:pPr marL="457200" indent="-457200">
              <a:spcBef>
                <a:spcPts val="1800"/>
              </a:spcBef>
              <a:buFont typeface="Arial" panose="020B0604020202020204" pitchFamily="34" charset="0"/>
              <a:buChar char="•"/>
            </a:pPr>
            <a:r>
              <a:rPr lang="zh-CN" altLang="en-US" sz="3200" b="1" dirty="0">
                <a:latin typeface="黑体" panose="02010609060101010101" pitchFamily="49" charset="-122"/>
                <a:ea typeface="黑体" panose="02010609060101010101" pitchFamily="49" charset="-122"/>
              </a:rPr>
              <a:t>病毒多集中在种子、老叶等器官中，在幼嫩的器官和未成熟的组织中较少，在分生区几乎不含病毒。</a:t>
            </a:r>
          </a:p>
        </p:txBody>
      </p:sp>
      <p:sp>
        <p:nvSpPr>
          <p:cNvPr id="4" name="灯片编号占位符 3">
            <a:extLst>
              <a:ext uri="{FF2B5EF4-FFF2-40B4-BE49-F238E27FC236}">
                <a16:creationId xmlns:a16="http://schemas.microsoft.com/office/drawing/2014/main" id="{40D6B4D5-06F4-42F2-ABB7-13A715677B0C}"/>
              </a:ext>
            </a:extLst>
          </p:cNvPr>
          <p:cNvSpPr>
            <a:spLocks noGrp="1"/>
          </p:cNvSpPr>
          <p:nvPr>
            <p:ph type="sldNum" sz="quarter" idx="10"/>
          </p:nvPr>
        </p:nvSpPr>
        <p:spPr/>
        <p:txBody>
          <a:bodyPr/>
          <a:lstStyle/>
          <a:p>
            <a:pPr>
              <a:defRPr/>
            </a:pPr>
            <a:fld id="{580F1E90-8401-4A4E-BF83-A179F7DEF592}" type="slidenum">
              <a:rPr lang="zh-CN" altLang="en-US" smtClean="0"/>
              <a:pPr>
                <a:defRPr/>
              </a:pPr>
              <a:t>28</a:t>
            </a:fld>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9" name="Picture 3">
            <a:extLst>
              <a:ext uri="{FF2B5EF4-FFF2-40B4-BE49-F238E27FC236}">
                <a16:creationId xmlns:a16="http://schemas.microsoft.com/office/drawing/2014/main" id="{0610E34E-2BAF-4D8B-B191-996106F534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82" r="11945"/>
          <a:stretch>
            <a:fillRect/>
          </a:stretch>
        </p:blipFill>
        <p:spPr bwMode="auto">
          <a:xfrm>
            <a:off x="7414578" y="1749641"/>
            <a:ext cx="4248150" cy="36004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10E13234-4EA4-4F75-AB8D-073DBD325DAE}"/>
              </a:ext>
            </a:extLst>
          </p:cNvPr>
          <p:cNvSpPr txBox="1">
            <a:spLocks noChangeArrowheads="1"/>
          </p:cNvSpPr>
          <p:nvPr/>
        </p:nvSpPr>
        <p:spPr>
          <a:xfrm>
            <a:off x="1198370" y="60174"/>
            <a:ext cx="9448800" cy="727005"/>
          </a:xfrm>
          <a:prstGeom prst="rect">
            <a:avLst/>
          </a:prstGeom>
        </p:spPr>
        <p:txBody>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eaLnBrk="1" hangingPunct="1"/>
            <a:r>
              <a:rPr lang="zh-CN" altLang="en-US" dirty="0"/>
              <a:t>问题</a:t>
            </a:r>
            <a:r>
              <a:rPr lang="en-US" altLang="zh-CN" dirty="0"/>
              <a:t>2</a:t>
            </a:r>
            <a:endParaRPr lang="zh-CN" altLang="en-US" dirty="0"/>
          </a:p>
        </p:txBody>
      </p:sp>
      <p:sp>
        <p:nvSpPr>
          <p:cNvPr id="2" name="矩形 1">
            <a:extLst>
              <a:ext uri="{FF2B5EF4-FFF2-40B4-BE49-F238E27FC236}">
                <a16:creationId xmlns:a16="http://schemas.microsoft.com/office/drawing/2014/main" id="{93AA9FAB-6D13-428D-A9F1-4D12DD3C2B0E}"/>
              </a:ext>
            </a:extLst>
          </p:cNvPr>
          <p:cNvSpPr/>
          <p:nvPr/>
        </p:nvSpPr>
        <p:spPr>
          <a:xfrm>
            <a:off x="609973" y="1626263"/>
            <a:ext cx="6446796" cy="3847207"/>
          </a:xfrm>
          <a:prstGeom prst="rect">
            <a:avLst/>
          </a:prstGeom>
        </p:spPr>
        <p:txBody>
          <a:bodyPr wrap="square">
            <a:spAutoFit/>
          </a:bodyPr>
          <a:lstStyle/>
          <a:p>
            <a:pPr marL="457200" indent="-457200">
              <a:spcBef>
                <a:spcPts val="1200"/>
              </a:spcBef>
              <a:buFont typeface="Arial" panose="020B0604020202020204" pitchFamily="34" charset="0"/>
              <a:buChar char="•"/>
            </a:pPr>
            <a:r>
              <a:rPr lang="zh-CN" altLang="en-US" sz="2800" b="1" dirty="0">
                <a:latin typeface="黑体" panose="02010609060101010101" pitchFamily="49" charset="-122"/>
                <a:ea typeface="黑体" panose="02010609060101010101" pitchFamily="49" charset="-122"/>
              </a:rPr>
              <a:t>兰花常用分根法和种子进行繁殖。在兰花的常规繁殖中，遇到的难题是：</a:t>
            </a:r>
            <a:endParaRPr lang="en-US" altLang="zh-CN" sz="2800" b="1" dirty="0">
              <a:latin typeface="黑体" panose="02010609060101010101" pitchFamily="49" charset="-122"/>
              <a:ea typeface="黑体" panose="02010609060101010101" pitchFamily="49" charset="-122"/>
            </a:endParaRPr>
          </a:p>
          <a:p>
            <a:pPr marL="914400" lvl="1" indent="-457200">
              <a:spcBef>
                <a:spcPts val="1200"/>
              </a:spcBef>
              <a:buFont typeface="Times New Roman" panose="02020603050405020304" pitchFamily="18" charset="0"/>
              <a:buChar char="⁃"/>
            </a:pPr>
            <a:r>
              <a:rPr lang="zh-CN" altLang="en-US" sz="2800" b="1" dirty="0">
                <a:latin typeface="黑体" panose="02010609060101010101" pitchFamily="49" charset="-122"/>
                <a:ea typeface="黑体" panose="02010609060101010101" pitchFamily="49" charset="-122"/>
              </a:rPr>
              <a:t>用分根法繁殖速度缓慢，不利于新品种的推广</a:t>
            </a:r>
            <a:r>
              <a:rPr lang="en-US" altLang="zh-CN" sz="2800" b="1" dirty="0">
                <a:latin typeface="黑体" panose="02010609060101010101" pitchFamily="49" charset="-122"/>
                <a:ea typeface="黑体" panose="02010609060101010101" pitchFamily="49" charset="-122"/>
              </a:rPr>
              <a:t>;</a:t>
            </a:r>
          </a:p>
          <a:p>
            <a:pPr marL="914400" lvl="1" indent="-457200">
              <a:spcBef>
                <a:spcPts val="1200"/>
              </a:spcBef>
              <a:buFont typeface="Times New Roman" panose="02020603050405020304" pitchFamily="18" charset="0"/>
              <a:buChar char="⁃"/>
            </a:pPr>
            <a:r>
              <a:rPr lang="zh-CN" altLang="en-US" sz="2800" b="1" dirty="0">
                <a:latin typeface="黑体" panose="02010609060101010101" pitchFamily="49" charset="-122"/>
                <a:ea typeface="黑体" panose="02010609060101010101" pitchFamily="49" charset="-122"/>
              </a:rPr>
              <a:t>用种子繁殖又很困难，因为兰花的种子十分微小，胚很纤弱，种子几乎没有储藏营养物质，在发芽过程中很容易夭折。</a:t>
            </a:r>
            <a:endParaRPr lang="zh-CN" altLang="en-US" sz="2800" dirty="0"/>
          </a:p>
        </p:txBody>
      </p:sp>
      <p:sp>
        <p:nvSpPr>
          <p:cNvPr id="3" name="灯片编号占位符 2">
            <a:extLst>
              <a:ext uri="{FF2B5EF4-FFF2-40B4-BE49-F238E27FC236}">
                <a16:creationId xmlns:a16="http://schemas.microsoft.com/office/drawing/2014/main" id="{6072269E-A51E-4BF6-9988-94AEACCE8EAC}"/>
              </a:ext>
            </a:extLst>
          </p:cNvPr>
          <p:cNvSpPr>
            <a:spLocks noGrp="1"/>
          </p:cNvSpPr>
          <p:nvPr>
            <p:ph type="sldNum" sz="quarter" idx="10"/>
          </p:nvPr>
        </p:nvSpPr>
        <p:spPr/>
        <p:txBody>
          <a:bodyPr/>
          <a:lstStyle/>
          <a:p>
            <a:pPr>
              <a:defRPr/>
            </a:pPr>
            <a:fld id="{580F1E90-8401-4A4E-BF83-A179F7DEF592}" type="slidenum">
              <a:rPr lang="zh-CN" altLang="en-US" smtClean="0"/>
              <a:pPr>
                <a:defRPr/>
              </a:pPr>
              <a:t>29</a:t>
            </a:fld>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ext Box 2">
            <a:extLst>
              <a:ext uri="{FF2B5EF4-FFF2-40B4-BE49-F238E27FC236}">
                <a16:creationId xmlns:a16="http://schemas.microsoft.com/office/drawing/2014/main" id="{AB26BDF3-8761-4785-91D1-A5CB0CAC2D25}"/>
              </a:ext>
            </a:extLst>
          </p:cNvPr>
          <p:cNvSpPr txBox="1">
            <a:spLocks noChangeArrowheads="1"/>
          </p:cNvSpPr>
          <p:nvPr/>
        </p:nvSpPr>
        <p:spPr bwMode="auto">
          <a:xfrm>
            <a:off x="1847851" y="1700213"/>
            <a:ext cx="92170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600" b="1" dirty="0">
                <a:latin typeface="仿宋_GB2312" pitchFamily="49" charset="-122"/>
                <a:ea typeface="仿宋_GB2312" pitchFamily="49" charset="-122"/>
              </a:rPr>
              <a:t>前者是</a:t>
            </a:r>
            <a:r>
              <a:rPr kumimoji="0" lang="zh-CN" altLang="en-US" sz="3600" b="1" dirty="0">
                <a:solidFill>
                  <a:srgbClr val="C00000"/>
                </a:solidFill>
                <a:latin typeface="仿宋_GB2312" pitchFamily="49" charset="-122"/>
                <a:ea typeface="仿宋_GB2312" pitchFamily="49" charset="-122"/>
              </a:rPr>
              <a:t>细胞水平或细胞器水平上生物技术</a:t>
            </a:r>
            <a:r>
              <a:rPr kumimoji="0" lang="en-US" altLang="zh-CN" sz="3600" b="1" dirty="0">
                <a:solidFill>
                  <a:srgbClr val="C00000"/>
                </a:solidFill>
                <a:latin typeface="仿宋_GB2312" pitchFamily="49" charset="-122"/>
                <a:ea typeface="仿宋_GB2312" pitchFamily="49" charset="-122"/>
              </a:rPr>
              <a:t>,</a:t>
            </a:r>
          </a:p>
          <a:p>
            <a:pPr eaLnBrk="1" hangingPunct="1">
              <a:spcBef>
                <a:spcPct val="50000"/>
              </a:spcBef>
            </a:pPr>
            <a:r>
              <a:rPr kumimoji="0" lang="zh-CN" altLang="en-US" sz="3600" b="1" dirty="0">
                <a:latin typeface="仿宋_GB2312" pitchFamily="49" charset="-122"/>
                <a:ea typeface="仿宋_GB2312" pitchFamily="49" charset="-122"/>
              </a:rPr>
              <a:t>后者是</a:t>
            </a:r>
            <a:r>
              <a:rPr kumimoji="0" lang="zh-CN" altLang="en-US" sz="3600" b="1" dirty="0">
                <a:solidFill>
                  <a:srgbClr val="C00000"/>
                </a:solidFill>
                <a:latin typeface="仿宋_GB2312" pitchFamily="49" charset="-122"/>
                <a:ea typeface="仿宋_GB2312" pitchFamily="49" charset="-122"/>
              </a:rPr>
              <a:t>分子水平上的生物技术。</a:t>
            </a:r>
          </a:p>
        </p:txBody>
      </p:sp>
      <p:sp>
        <p:nvSpPr>
          <p:cNvPr id="129027" name="Text Box 3">
            <a:extLst>
              <a:ext uri="{FF2B5EF4-FFF2-40B4-BE49-F238E27FC236}">
                <a16:creationId xmlns:a16="http://schemas.microsoft.com/office/drawing/2014/main" id="{A4B08832-F645-4710-8907-7D94797B6CFA}"/>
              </a:ext>
            </a:extLst>
          </p:cNvPr>
          <p:cNvSpPr txBox="1">
            <a:spLocks noChangeArrowheads="1"/>
          </p:cNvSpPr>
          <p:nvPr/>
        </p:nvSpPr>
        <p:spPr bwMode="auto">
          <a:xfrm>
            <a:off x="2101889" y="3960020"/>
            <a:ext cx="8105367"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solidFill>
                  <a:srgbClr val="000000"/>
                </a:solidFill>
                <a:latin typeface="仿宋_GB2312" pitchFamily="49" charset="-122"/>
                <a:ea typeface="仿宋_GB2312" pitchFamily="49" charset="-122"/>
              </a:rPr>
              <a:t>克隆多利羊技术是</a:t>
            </a:r>
            <a:r>
              <a:rPr kumimoji="0" lang="zh-CN" altLang="en-US" sz="3200" b="1" u="sng" dirty="0">
                <a:solidFill>
                  <a:srgbClr val="000000"/>
                </a:solidFill>
                <a:latin typeface="仿宋_GB2312" pitchFamily="49" charset="-122"/>
                <a:ea typeface="仿宋_GB2312" pitchFamily="49" charset="-122"/>
              </a:rPr>
              <a:t>          </a:t>
            </a:r>
            <a:r>
              <a:rPr kumimoji="0" lang="zh-CN" altLang="en-US" sz="3200" b="1" dirty="0">
                <a:solidFill>
                  <a:srgbClr val="000000"/>
                </a:solidFill>
                <a:latin typeface="仿宋_GB2312" pitchFamily="49" charset="-122"/>
                <a:ea typeface="仿宋_GB2312" pitchFamily="49" charset="-122"/>
              </a:rPr>
              <a:t>水平上的技术，</a:t>
            </a:r>
          </a:p>
          <a:p>
            <a:pPr eaLnBrk="1" hangingPunct="1">
              <a:spcBef>
                <a:spcPct val="50000"/>
              </a:spcBef>
            </a:pPr>
            <a:r>
              <a:rPr kumimoji="0" lang="zh-CN" altLang="en-US" sz="3200" b="1" dirty="0">
                <a:solidFill>
                  <a:srgbClr val="000000"/>
                </a:solidFill>
                <a:latin typeface="仿宋_GB2312" pitchFamily="49" charset="-122"/>
                <a:ea typeface="仿宋_GB2312" pitchFamily="49" charset="-122"/>
              </a:rPr>
              <a:t>培育抗虫棉是</a:t>
            </a:r>
            <a:r>
              <a:rPr kumimoji="0" lang="zh-CN" altLang="en-US" sz="3200" b="1" u="sng" dirty="0">
                <a:solidFill>
                  <a:srgbClr val="000000"/>
                </a:solidFill>
                <a:latin typeface="仿宋_GB2312" pitchFamily="49" charset="-122"/>
                <a:ea typeface="仿宋_GB2312" pitchFamily="49" charset="-122"/>
              </a:rPr>
              <a:t>         </a:t>
            </a:r>
            <a:r>
              <a:rPr kumimoji="0" lang="zh-CN" altLang="en-US" sz="3200" b="1" dirty="0">
                <a:solidFill>
                  <a:srgbClr val="000000"/>
                </a:solidFill>
                <a:latin typeface="仿宋_GB2312" pitchFamily="49" charset="-122"/>
                <a:ea typeface="仿宋_GB2312" pitchFamily="49" charset="-122"/>
              </a:rPr>
              <a:t>水平上的技术。</a:t>
            </a:r>
          </a:p>
        </p:txBody>
      </p:sp>
      <p:sp>
        <p:nvSpPr>
          <p:cNvPr id="129028" name="Text Box 4">
            <a:extLst>
              <a:ext uri="{FF2B5EF4-FFF2-40B4-BE49-F238E27FC236}">
                <a16:creationId xmlns:a16="http://schemas.microsoft.com/office/drawing/2014/main" id="{7B89173E-AA4A-41C4-8875-E902ABB747B8}"/>
              </a:ext>
            </a:extLst>
          </p:cNvPr>
          <p:cNvSpPr txBox="1">
            <a:spLocks noChangeArrowheads="1"/>
          </p:cNvSpPr>
          <p:nvPr/>
        </p:nvSpPr>
        <p:spPr bwMode="auto">
          <a:xfrm>
            <a:off x="1095893" y="76053"/>
            <a:ext cx="7129463"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vl2pPr eaLnBrk="0" fontAlgn="base" hangingPunct="0">
              <a:spcBef>
                <a:spcPct val="0"/>
              </a:spcBef>
              <a:spcAft>
                <a:spcPct val="0"/>
              </a:spcAft>
              <a:defRPr sz="4000" b="1">
                <a:latin typeface="微软雅黑" panose="020B0503020204020204" pitchFamily="34" charset="-122"/>
                <a:ea typeface="微软雅黑" panose="020B0503020204020204" pitchFamily="34" charset="-122"/>
              </a:defRPr>
            </a:lvl2pPr>
            <a:lvl3pPr eaLnBrk="0" fontAlgn="base" hangingPunct="0">
              <a:spcBef>
                <a:spcPct val="0"/>
              </a:spcBef>
              <a:spcAft>
                <a:spcPct val="0"/>
              </a:spcAft>
              <a:defRPr sz="4000" b="1">
                <a:latin typeface="微软雅黑" panose="020B0503020204020204" pitchFamily="34" charset="-122"/>
                <a:ea typeface="微软雅黑" panose="020B0503020204020204" pitchFamily="34" charset="-122"/>
              </a:defRPr>
            </a:lvl3pPr>
            <a:lvl4pPr eaLnBrk="0" fontAlgn="base" hangingPunct="0">
              <a:spcBef>
                <a:spcPct val="0"/>
              </a:spcBef>
              <a:spcAft>
                <a:spcPct val="0"/>
              </a:spcAft>
              <a:defRPr sz="4000" b="1">
                <a:latin typeface="微软雅黑" panose="020B0503020204020204" pitchFamily="34" charset="-122"/>
                <a:ea typeface="微软雅黑" panose="020B0503020204020204" pitchFamily="34" charset="-122"/>
              </a:defRPr>
            </a:lvl4pPr>
            <a:lvl5pPr eaLnBrk="0" fontAlgn="base" hangingPunct="0">
              <a:spcBef>
                <a:spcPct val="0"/>
              </a:spcBef>
              <a:spcAft>
                <a:spcPct val="0"/>
              </a:spcAft>
              <a:defRPr sz="4000" b="1">
                <a:latin typeface="微软雅黑" panose="020B0503020204020204" pitchFamily="34" charset="-122"/>
                <a:ea typeface="微软雅黑" panose="020B0503020204020204" pitchFamily="34" charset="-122"/>
              </a:defRPr>
            </a:lvl5pPr>
            <a:lvl6pPr marL="457200" fontAlgn="base">
              <a:spcBef>
                <a:spcPct val="0"/>
              </a:spcBef>
              <a:spcAft>
                <a:spcPct val="0"/>
              </a:spcAft>
              <a:defRPr sz="3200">
                <a:solidFill>
                  <a:schemeClr val="bg1"/>
                </a:solidFill>
                <a:latin typeface="Arial" panose="020B0604020202020204" pitchFamily="34" charset="0"/>
              </a:defRPr>
            </a:lvl6pPr>
            <a:lvl7pPr marL="914400" fontAlgn="base">
              <a:spcBef>
                <a:spcPct val="0"/>
              </a:spcBef>
              <a:spcAft>
                <a:spcPct val="0"/>
              </a:spcAft>
              <a:defRPr sz="3200">
                <a:solidFill>
                  <a:schemeClr val="bg1"/>
                </a:solidFill>
                <a:latin typeface="Arial" panose="020B0604020202020204" pitchFamily="34" charset="0"/>
              </a:defRPr>
            </a:lvl7pPr>
            <a:lvl8pPr marL="1371600" fontAlgn="base">
              <a:spcBef>
                <a:spcPct val="0"/>
              </a:spcBef>
              <a:spcAft>
                <a:spcPct val="0"/>
              </a:spcAft>
              <a:defRPr sz="3200">
                <a:solidFill>
                  <a:schemeClr val="bg1"/>
                </a:solidFill>
                <a:latin typeface="Arial" panose="020B0604020202020204" pitchFamily="34" charset="0"/>
              </a:defRPr>
            </a:lvl8pPr>
            <a:lvl9pPr marL="1828800" fontAlgn="base">
              <a:spcBef>
                <a:spcPct val="0"/>
              </a:spcBef>
              <a:spcAft>
                <a:spcPct val="0"/>
              </a:spcAft>
              <a:defRPr sz="3200">
                <a:solidFill>
                  <a:schemeClr val="bg1"/>
                </a:solidFill>
                <a:latin typeface="Arial" panose="020B0604020202020204" pitchFamily="34" charset="0"/>
              </a:defRPr>
            </a:lvl9pPr>
          </a:lstStyle>
          <a:p>
            <a:r>
              <a:rPr lang="zh-CN" altLang="en-US" dirty="0"/>
              <a:t>细胞工程与基因工程相比：</a:t>
            </a:r>
          </a:p>
        </p:txBody>
      </p:sp>
      <p:sp>
        <p:nvSpPr>
          <p:cNvPr id="129029" name="Rectangle 5">
            <a:extLst>
              <a:ext uri="{FF2B5EF4-FFF2-40B4-BE49-F238E27FC236}">
                <a16:creationId xmlns:a16="http://schemas.microsoft.com/office/drawing/2014/main" id="{2F3AC7B3-16F3-4BFB-907D-3BA1980B2CF4}"/>
              </a:ext>
            </a:extLst>
          </p:cNvPr>
          <p:cNvSpPr>
            <a:spLocks noChangeArrowheads="1"/>
          </p:cNvSpPr>
          <p:nvPr/>
        </p:nvSpPr>
        <p:spPr bwMode="auto">
          <a:xfrm>
            <a:off x="5172851" y="3904458"/>
            <a:ext cx="1727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kumimoji="0" lang="zh-CN" altLang="en-US" sz="3200" b="1" dirty="0">
                <a:solidFill>
                  <a:srgbClr val="FF0000"/>
                </a:solidFill>
                <a:latin typeface="微软雅黑" panose="020B0503020204020204" pitchFamily="34" charset="-122"/>
                <a:ea typeface="微软雅黑" panose="020B0503020204020204" pitchFamily="34" charset="-122"/>
              </a:rPr>
              <a:t>细胞</a:t>
            </a:r>
          </a:p>
        </p:txBody>
      </p:sp>
      <p:sp>
        <p:nvSpPr>
          <p:cNvPr id="129030" name="Rectangle 6">
            <a:extLst>
              <a:ext uri="{FF2B5EF4-FFF2-40B4-BE49-F238E27FC236}">
                <a16:creationId xmlns:a16="http://schemas.microsoft.com/office/drawing/2014/main" id="{82551839-9131-4901-A33D-2104EF9847EA}"/>
              </a:ext>
            </a:extLst>
          </p:cNvPr>
          <p:cNvSpPr>
            <a:spLocks noChangeArrowheads="1"/>
          </p:cNvSpPr>
          <p:nvPr/>
        </p:nvSpPr>
        <p:spPr bwMode="auto">
          <a:xfrm>
            <a:off x="4525151" y="4643441"/>
            <a:ext cx="12954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kumimoji="0" lang="zh-CN" altLang="en-US" sz="3200" b="1" dirty="0">
                <a:solidFill>
                  <a:srgbClr val="FF0000"/>
                </a:solidFill>
                <a:latin typeface="微软雅黑" panose="020B0503020204020204" pitchFamily="34" charset="-122"/>
                <a:ea typeface="微软雅黑" panose="020B0503020204020204" pitchFamily="34" charset="-122"/>
              </a:rPr>
              <a:t>分子</a:t>
            </a:r>
          </a:p>
        </p:txBody>
      </p:sp>
      <p:sp>
        <p:nvSpPr>
          <p:cNvPr id="2" name="灯片编号占位符 1">
            <a:extLst>
              <a:ext uri="{FF2B5EF4-FFF2-40B4-BE49-F238E27FC236}">
                <a16:creationId xmlns:a16="http://schemas.microsoft.com/office/drawing/2014/main" id="{450F83C1-7F20-4EF5-B39F-B152135CFED6}"/>
              </a:ext>
            </a:extLst>
          </p:cNvPr>
          <p:cNvSpPr>
            <a:spLocks noGrp="1"/>
          </p:cNvSpPr>
          <p:nvPr>
            <p:ph type="sldNum" sz="quarter" idx="10"/>
          </p:nvPr>
        </p:nvSpPr>
        <p:spPr/>
        <p:txBody>
          <a:bodyPr/>
          <a:lstStyle/>
          <a:p>
            <a:pPr>
              <a:defRPr/>
            </a:pPr>
            <a:fld id="{580F1E90-8401-4A4E-BF83-A179F7DEF592}" type="slidenum">
              <a:rPr lang="zh-CN" altLang="en-US" smtClean="0"/>
              <a:pPr>
                <a:defRPr/>
              </a:pPr>
              <a:t>3</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90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9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p:bldP spid="129029" grpId="0"/>
      <p:bldP spid="12903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9FBE2830-C8F5-48A9-811C-B4B727680D23}"/>
              </a:ext>
            </a:extLst>
          </p:cNvPr>
          <p:cNvSpPr>
            <a:spLocks noGrp="1" noChangeArrowheads="1"/>
          </p:cNvSpPr>
          <p:nvPr>
            <p:ph type="title"/>
          </p:nvPr>
        </p:nvSpPr>
        <p:spPr/>
        <p:txBody>
          <a:bodyPr/>
          <a:lstStyle/>
          <a:p>
            <a:pPr eaLnBrk="1" hangingPunct="1"/>
            <a:r>
              <a:rPr lang="en-US" altLang="zh-CN" dirty="0"/>
              <a:t>4. </a:t>
            </a:r>
            <a:r>
              <a:rPr lang="zh-CN" altLang="en-US" dirty="0"/>
              <a:t>植物细胞工程的实际应用</a:t>
            </a:r>
          </a:p>
        </p:txBody>
      </p:sp>
      <p:sp>
        <p:nvSpPr>
          <p:cNvPr id="107523" name="Rectangle 3">
            <a:extLst>
              <a:ext uri="{FF2B5EF4-FFF2-40B4-BE49-F238E27FC236}">
                <a16:creationId xmlns:a16="http://schemas.microsoft.com/office/drawing/2014/main" id="{4FE57263-5CF2-4114-A591-2D0291713629}"/>
              </a:ext>
            </a:extLst>
          </p:cNvPr>
          <p:cNvSpPr>
            <a:spLocks noGrp="1" noChangeArrowheads="1"/>
          </p:cNvSpPr>
          <p:nvPr>
            <p:ph type="body" idx="1"/>
          </p:nvPr>
        </p:nvSpPr>
        <p:spPr>
          <a:xfrm>
            <a:off x="1721534" y="1006020"/>
            <a:ext cx="8748932" cy="5184775"/>
          </a:xfrm>
        </p:spPr>
        <p:txBody>
          <a:bodyPr/>
          <a:lstStyle/>
          <a:p>
            <a:pPr eaLnBrk="1" hangingPunct="1">
              <a:lnSpc>
                <a:spcPct val="120000"/>
              </a:lnSpc>
            </a:pPr>
            <a:r>
              <a:rPr lang="zh-CN" altLang="en-US" b="1" dirty="0"/>
              <a:t>繁殖植物的新途径</a:t>
            </a:r>
          </a:p>
          <a:p>
            <a:pPr lvl="1" eaLnBrk="1" hangingPunct="1">
              <a:lnSpc>
                <a:spcPct val="120000"/>
              </a:lnSpc>
            </a:pPr>
            <a:r>
              <a:rPr lang="zh-CN" altLang="en-US" b="1" dirty="0">
                <a:solidFill>
                  <a:srgbClr val="002060"/>
                </a:solidFill>
              </a:rPr>
              <a:t>快速繁殖、培育无菌植物</a:t>
            </a:r>
          </a:p>
          <a:p>
            <a:pPr lvl="1" eaLnBrk="1" hangingPunct="1">
              <a:lnSpc>
                <a:spcPct val="120000"/>
              </a:lnSpc>
            </a:pPr>
            <a:r>
              <a:rPr lang="zh-CN" altLang="en-US" b="1" dirty="0">
                <a:solidFill>
                  <a:srgbClr val="002060"/>
                </a:solidFill>
              </a:rPr>
              <a:t>作物脱毒</a:t>
            </a:r>
          </a:p>
          <a:p>
            <a:pPr lvl="1" eaLnBrk="1" hangingPunct="1">
              <a:lnSpc>
                <a:spcPct val="120000"/>
              </a:lnSpc>
            </a:pPr>
            <a:r>
              <a:rPr lang="zh-CN" altLang="en-US" b="1" dirty="0">
                <a:solidFill>
                  <a:srgbClr val="002060"/>
                </a:solidFill>
              </a:rPr>
              <a:t>制作人工种子，解决某些作物的繁殖问题</a:t>
            </a:r>
          </a:p>
          <a:p>
            <a:pPr lvl="1" eaLnBrk="1" hangingPunct="1">
              <a:lnSpc>
                <a:spcPct val="120000"/>
              </a:lnSpc>
            </a:pPr>
            <a:r>
              <a:rPr lang="zh-CN" altLang="en-US" b="1" dirty="0">
                <a:solidFill>
                  <a:srgbClr val="002060"/>
                </a:solidFill>
              </a:rPr>
              <a:t>转基因植物的培育，用到组织培养方法</a:t>
            </a:r>
          </a:p>
          <a:p>
            <a:pPr eaLnBrk="1" hangingPunct="1">
              <a:lnSpc>
                <a:spcPct val="120000"/>
              </a:lnSpc>
            </a:pPr>
            <a:r>
              <a:rPr lang="zh-CN" altLang="en-US" b="1" dirty="0"/>
              <a:t>育种新方法</a:t>
            </a:r>
          </a:p>
          <a:p>
            <a:pPr lvl="1" eaLnBrk="1" hangingPunct="1">
              <a:lnSpc>
                <a:spcPct val="120000"/>
              </a:lnSpc>
            </a:pPr>
            <a:r>
              <a:rPr lang="zh-CN" altLang="en-US" b="1" dirty="0">
                <a:solidFill>
                  <a:srgbClr val="002060"/>
                </a:solidFill>
              </a:rPr>
              <a:t>单倍体育种</a:t>
            </a:r>
          </a:p>
          <a:p>
            <a:pPr lvl="1" eaLnBrk="1" hangingPunct="1">
              <a:lnSpc>
                <a:spcPct val="120000"/>
              </a:lnSpc>
            </a:pPr>
            <a:r>
              <a:rPr lang="zh-CN" altLang="en-US" b="1" dirty="0">
                <a:solidFill>
                  <a:srgbClr val="002060"/>
                </a:solidFill>
              </a:rPr>
              <a:t>诱导突变体</a:t>
            </a:r>
          </a:p>
          <a:p>
            <a:pPr eaLnBrk="1" hangingPunct="1">
              <a:lnSpc>
                <a:spcPct val="120000"/>
              </a:lnSpc>
            </a:pPr>
            <a:r>
              <a:rPr lang="zh-CN" altLang="en-US" b="1" dirty="0"/>
              <a:t>细胞产物的工厂化生产</a:t>
            </a:r>
          </a:p>
        </p:txBody>
      </p:sp>
      <p:sp>
        <p:nvSpPr>
          <p:cNvPr id="2" name="灯片编号占位符 1">
            <a:extLst>
              <a:ext uri="{FF2B5EF4-FFF2-40B4-BE49-F238E27FC236}">
                <a16:creationId xmlns:a16="http://schemas.microsoft.com/office/drawing/2014/main" id="{E6CF0F39-7E57-45FB-AAD1-F11CC36BFDD8}"/>
              </a:ext>
            </a:extLst>
          </p:cNvPr>
          <p:cNvSpPr>
            <a:spLocks noGrp="1"/>
          </p:cNvSpPr>
          <p:nvPr>
            <p:ph type="sldNum" sz="quarter" idx="10"/>
          </p:nvPr>
        </p:nvSpPr>
        <p:spPr/>
        <p:txBody>
          <a:bodyPr/>
          <a:lstStyle/>
          <a:p>
            <a:pPr>
              <a:defRPr/>
            </a:pPr>
            <a:fld id="{CB104A84-5955-4F7E-89A5-E8CA42F49DD4}" type="slidenum">
              <a:rPr lang="en-US" altLang="zh-CN" smtClean="0"/>
              <a:pPr>
                <a:defRPr/>
              </a:pPr>
              <a:t>30</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5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752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752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75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a:extLst>
              <a:ext uri="{FF2B5EF4-FFF2-40B4-BE49-F238E27FC236}">
                <a16:creationId xmlns:a16="http://schemas.microsoft.com/office/drawing/2014/main" id="{374543A1-855D-4B41-94AB-391238A3B47F}"/>
              </a:ext>
            </a:extLst>
          </p:cNvPr>
          <p:cNvSpPr>
            <a:spLocks noGrp="1" noChangeArrowheads="1"/>
          </p:cNvSpPr>
          <p:nvPr>
            <p:ph type="body" idx="1"/>
          </p:nvPr>
        </p:nvSpPr>
        <p:spPr>
          <a:xfrm>
            <a:off x="1144988" y="1196975"/>
            <a:ext cx="10066352" cy="5327650"/>
          </a:xfrm>
        </p:spPr>
        <p:txBody>
          <a:bodyPr/>
          <a:lstStyle/>
          <a:p>
            <a:pPr marL="1082675" indent="-1082675" eaLnBrk="1" hangingPunct="1">
              <a:lnSpc>
                <a:spcPct val="150000"/>
              </a:lnSpc>
              <a:buNone/>
            </a:pPr>
            <a:r>
              <a:rPr lang="zh-CN" altLang="en-US" sz="2800" dirty="0">
                <a:solidFill>
                  <a:srgbClr val="CC0000"/>
                </a:solidFill>
              </a:rPr>
              <a:t>概念：</a:t>
            </a:r>
            <a:r>
              <a:rPr lang="zh-CN" altLang="en-US" sz="2800" dirty="0"/>
              <a:t>应用组织培养技术，快速繁殖植物（也叫快速繁殖技术）</a:t>
            </a:r>
          </a:p>
          <a:p>
            <a:pPr marL="1082675" indent="-1082675" eaLnBrk="1" hangingPunct="1">
              <a:lnSpc>
                <a:spcPct val="150000"/>
              </a:lnSpc>
              <a:buNone/>
            </a:pPr>
            <a:r>
              <a:rPr lang="zh-CN" altLang="en-US" sz="2800" dirty="0">
                <a:solidFill>
                  <a:srgbClr val="CC0000"/>
                </a:solidFill>
              </a:rPr>
              <a:t>原理：</a:t>
            </a:r>
            <a:r>
              <a:rPr lang="zh-CN" altLang="en-US" sz="2800" dirty="0"/>
              <a:t>植物细胞的全能性</a:t>
            </a:r>
          </a:p>
          <a:p>
            <a:pPr marL="1082675" indent="-1082675" eaLnBrk="1" hangingPunct="1">
              <a:lnSpc>
                <a:spcPct val="150000"/>
              </a:lnSpc>
              <a:buNone/>
            </a:pPr>
            <a:r>
              <a:rPr lang="zh-CN" altLang="en-US" sz="2800" dirty="0">
                <a:solidFill>
                  <a:srgbClr val="CC0000"/>
                </a:solidFill>
              </a:rPr>
              <a:t>优点：</a:t>
            </a:r>
            <a:r>
              <a:rPr lang="zh-CN" altLang="en-US" sz="2800" dirty="0"/>
              <a:t>繁殖率高，可大批量生产</a:t>
            </a:r>
          </a:p>
          <a:p>
            <a:pPr marL="1082675" indent="-1082675" eaLnBrk="1" hangingPunct="1">
              <a:lnSpc>
                <a:spcPct val="150000"/>
              </a:lnSpc>
              <a:buNone/>
            </a:pPr>
            <a:r>
              <a:rPr lang="zh-CN" altLang="en-US" sz="2800" dirty="0"/>
              <a:t>            取材少</a:t>
            </a:r>
          </a:p>
          <a:p>
            <a:pPr marL="1082675" indent="-1082675" eaLnBrk="1" hangingPunct="1">
              <a:lnSpc>
                <a:spcPct val="150000"/>
              </a:lnSpc>
              <a:buNone/>
            </a:pPr>
            <a:r>
              <a:rPr lang="zh-CN" altLang="en-US" sz="2800" dirty="0"/>
              <a:t>            培养周期短</a:t>
            </a:r>
          </a:p>
          <a:p>
            <a:pPr marL="1082675" indent="-1082675" eaLnBrk="1" hangingPunct="1">
              <a:lnSpc>
                <a:spcPct val="150000"/>
              </a:lnSpc>
              <a:buNone/>
            </a:pPr>
            <a:r>
              <a:rPr lang="zh-CN" altLang="en-US" sz="2800" dirty="0"/>
              <a:t>            保持优良性状</a:t>
            </a:r>
          </a:p>
        </p:txBody>
      </p:sp>
      <p:sp>
        <p:nvSpPr>
          <p:cNvPr id="33795" name="Rectangle 2">
            <a:extLst>
              <a:ext uri="{FF2B5EF4-FFF2-40B4-BE49-F238E27FC236}">
                <a16:creationId xmlns:a16="http://schemas.microsoft.com/office/drawing/2014/main" id="{65FE18E6-05E8-4B3A-8156-4DEC0EC78022}"/>
              </a:ext>
            </a:extLst>
          </p:cNvPr>
          <p:cNvSpPr>
            <a:spLocks noGrp="1" noChangeArrowheads="1"/>
          </p:cNvSpPr>
          <p:nvPr>
            <p:ph type="title"/>
          </p:nvPr>
        </p:nvSpPr>
        <p:spPr/>
        <p:txBody>
          <a:bodyPr/>
          <a:lstStyle/>
          <a:p>
            <a:pPr eaLnBrk="1" hangingPunct="1"/>
            <a:r>
              <a:rPr lang="zh-CN" altLang="en-US"/>
              <a:t>微型繁殖</a:t>
            </a:r>
          </a:p>
        </p:txBody>
      </p:sp>
      <p:pic>
        <p:nvPicPr>
          <p:cNvPr id="33796" name="Picture 3" descr="039">
            <a:extLst>
              <a:ext uri="{FF2B5EF4-FFF2-40B4-BE49-F238E27FC236}">
                <a16:creationId xmlns:a16="http://schemas.microsoft.com/office/drawing/2014/main" id="{EAB95FBC-810A-4281-B483-A77CD6B98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641" t="6206" r="13924" b="57352"/>
          <a:stretch>
            <a:fillRect/>
          </a:stretch>
        </p:blipFill>
        <p:spPr bwMode="auto">
          <a:xfrm>
            <a:off x="6807704" y="2576873"/>
            <a:ext cx="4032250" cy="296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7">
            <a:extLst>
              <a:ext uri="{FF2B5EF4-FFF2-40B4-BE49-F238E27FC236}">
                <a16:creationId xmlns:a16="http://schemas.microsoft.com/office/drawing/2014/main" id="{77297C54-7C82-4C88-B02C-C7E8DA3D2F0F}"/>
              </a:ext>
            </a:extLst>
          </p:cNvPr>
          <p:cNvSpPr txBox="1">
            <a:spLocks noChangeArrowheads="1"/>
          </p:cNvSpPr>
          <p:nvPr/>
        </p:nvSpPr>
        <p:spPr bwMode="auto">
          <a:xfrm>
            <a:off x="7443664" y="5541012"/>
            <a:ext cx="29511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1800" b="1" dirty="0">
                <a:latin typeface="微软雅黑" panose="020B0503020204020204" pitchFamily="34" charset="-122"/>
                <a:ea typeface="微软雅黑" panose="020B0503020204020204" pitchFamily="34" charset="-122"/>
              </a:rPr>
              <a:t>生菜的产业化育苗</a:t>
            </a:r>
          </a:p>
        </p:txBody>
      </p:sp>
      <p:sp>
        <p:nvSpPr>
          <p:cNvPr id="2" name="灯片编号占位符 1">
            <a:extLst>
              <a:ext uri="{FF2B5EF4-FFF2-40B4-BE49-F238E27FC236}">
                <a16:creationId xmlns:a16="http://schemas.microsoft.com/office/drawing/2014/main" id="{7AEDE294-AA4F-47F5-B425-DF312D96EA67}"/>
              </a:ext>
            </a:extLst>
          </p:cNvPr>
          <p:cNvSpPr>
            <a:spLocks noGrp="1"/>
          </p:cNvSpPr>
          <p:nvPr>
            <p:ph type="sldNum" sz="quarter" idx="10"/>
          </p:nvPr>
        </p:nvSpPr>
        <p:spPr/>
        <p:txBody>
          <a:bodyPr/>
          <a:lstStyle/>
          <a:p>
            <a:pPr>
              <a:defRPr/>
            </a:pPr>
            <a:fld id="{CB104A84-5955-4F7E-89A5-E8CA42F49DD4}" type="slidenum">
              <a:rPr lang="en-US" altLang="zh-CN" smtClean="0"/>
              <a:pPr>
                <a:defRPr/>
              </a:pPr>
              <a:t>31</a:t>
            </a:fld>
            <a:endParaRPr lang="en-US" altLang="zh-CN"/>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8691FA64-6246-4EB3-B0DE-41C90C5A9F66}"/>
              </a:ext>
            </a:extLst>
          </p:cNvPr>
          <p:cNvSpPr>
            <a:spLocks noGrp="1" noChangeArrowheads="1"/>
          </p:cNvSpPr>
          <p:nvPr>
            <p:ph type="title"/>
          </p:nvPr>
        </p:nvSpPr>
        <p:spPr/>
        <p:txBody>
          <a:bodyPr/>
          <a:lstStyle/>
          <a:p>
            <a:pPr eaLnBrk="1" hangingPunct="1"/>
            <a:r>
              <a:rPr lang="zh-CN" altLang="en-US"/>
              <a:t>作物脱毒</a:t>
            </a:r>
          </a:p>
        </p:txBody>
      </p:sp>
      <p:sp>
        <p:nvSpPr>
          <p:cNvPr id="112643" name="Rectangle 3">
            <a:extLst>
              <a:ext uri="{FF2B5EF4-FFF2-40B4-BE49-F238E27FC236}">
                <a16:creationId xmlns:a16="http://schemas.microsoft.com/office/drawing/2014/main" id="{D8F1D438-3D03-42EA-B808-80A44A874DEE}"/>
              </a:ext>
            </a:extLst>
          </p:cNvPr>
          <p:cNvSpPr>
            <a:spLocks noGrp="1" noChangeArrowheads="1"/>
          </p:cNvSpPr>
          <p:nvPr>
            <p:ph type="body" idx="1"/>
          </p:nvPr>
        </p:nvSpPr>
        <p:spPr>
          <a:xfrm>
            <a:off x="735759" y="1094055"/>
            <a:ext cx="10276798" cy="3455987"/>
          </a:xfrm>
        </p:spPr>
        <p:txBody>
          <a:bodyPr/>
          <a:lstStyle/>
          <a:p>
            <a:pPr eaLnBrk="1" hangingPunct="1">
              <a:spcBef>
                <a:spcPts val="1200"/>
              </a:spcBef>
            </a:pPr>
            <a:r>
              <a:rPr lang="zh-CN" altLang="en-US" sz="2800" b="1" dirty="0"/>
              <a:t>长期进行无性繁殖的作物，易积累感染的病毒，导致作物产量降低，品质变差。</a:t>
            </a:r>
          </a:p>
          <a:p>
            <a:pPr eaLnBrk="1" hangingPunct="1">
              <a:spcBef>
                <a:spcPts val="1200"/>
              </a:spcBef>
            </a:pPr>
            <a:r>
              <a:rPr lang="zh-CN" altLang="en-US" sz="2800" b="1" dirty="0"/>
              <a:t>分生区附近（茎尖、根尖）的病毒极少，甚至没有。</a:t>
            </a:r>
          </a:p>
          <a:p>
            <a:pPr eaLnBrk="1" hangingPunct="1">
              <a:spcBef>
                <a:spcPts val="1200"/>
              </a:spcBef>
            </a:pPr>
            <a:r>
              <a:rPr lang="zh-CN" altLang="en-US" sz="2800" b="1" dirty="0"/>
              <a:t>采用茎尖进行组织培养。</a:t>
            </a:r>
            <a:endParaRPr lang="zh-CN" altLang="en-US" sz="2800" b="1" dirty="0">
              <a:solidFill>
                <a:srgbClr val="0000CC"/>
              </a:solidFill>
            </a:endParaRPr>
          </a:p>
        </p:txBody>
      </p:sp>
      <p:pic>
        <p:nvPicPr>
          <p:cNvPr id="112644" name="Picture 4" descr="039">
            <a:extLst>
              <a:ext uri="{FF2B5EF4-FFF2-40B4-BE49-F238E27FC236}">
                <a16:creationId xmlns:a16="http://schemas.microsoft.com/office/drawing/2014/main" id="{C3EC35A8-721E-4A95-9D72-D17BDB7EE2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5128" t="52718" r="5333" b="34029"/>
          <a:stretch>
            <a:fillRect/>
          </a:stretch>
        </p:blipFill>
        <p:spPr bwMode="auto">
          <a:xfrm>
            <a:off x="7699445" y="3374982"/>
            <a:ext cx="3313112"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a:extLst>
              <a:ext uri="{FF2B5EF4-FFF2-40B4-BE49-F238E27FC236}">
                <a16:creationId xmlns:a16="http://schemas.microsoft.com/office/drawing/2014/main" id="{F0573D8C-CE6A-43B0-B8A7-B2CF832AB51D}"/>
              </a:ext>
            </a:extLst>
          </p:cNvPr>
          <p:cNvSpPr/>
          <p:nvPr/>
        </p:nvSpPr>
        <p:spPr>
          <a:xfrm>
            <a:off x="1007843" y="5763945"/>
            <a:ext cx="6096000" cy="1015663"/>
          </a:xfrm>
          <a:prstGeom prst="rect">
            <a:avLst/>
          </a:prstGeom>
        </p:spPr>
        <p:txBody>
          <a:bodyPr>
            <a:spAutoFit/>
          </a:bodyPr>
          <a:lstStyle/>
          <a:p>
            <a:r>
              <a:rPr lang="zh-CN" altLang="en-US" sz="2000" dirty="0">
                <a:solidFill>
                  <a:srgbClr val="191919"/>
                </a:solidFill>
                <a:latin typeface="黑体" panose="02010609060101010101" pitchFamily="49" charset="-122"/>
                <a:ea typeface="黑体" panose="02010609060101010101" pitchFamily="49" charset="-122"/>
              </a:rPr>
              <a:t>草莓植株中病毒的长期积累会使植株出现生长势减弱、个体矮化、叶片变小、心叶黄化、畸形果多、果实变小、产量下降、品质变劣等品种退化现象</a:t>
            </a:r>
            <a:endParaRPr lang="zh-CN" altLang="en-US" sz="2000" dirty="0">
              <a:latin typeface="黑体" panose="02010609060101010101" pitchFamily="49" charset="-122"/>
              <a:ea typeface="黑体" panose="02010609060101010101" pitchFamily="49" charset="-122"/>
            </a:endParaRPr>
          </a:p>
        </p:txBody>
      </p:sp>
      <p:pic>
        <p:nvPicPr>
          <p:cNvPr id="4" name="图片 3">
            <a:extLst>
              <a:ext uri="{FF2B5EF4-FFF2-40B4-BE49-F238E27FC236}">
                <a16:creationId xmlns:a16="http://schemas.microsoft.com/office/drawing/2014/main" id="{0BCB42DC-B01A-42C2-AE01-6099CA61DC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4700" y="3374982"/>
            <a:ext cx="3522428" cy="2350120"/>
          </a:xfrm>
          <a:prstGeom prst="rect">
            <a:avLst/>
          </a:prstGeom>
        </p:spPr>
      </p:pic>
      <p:sp>
        <p:nvSpPr>
          <p:cNvPr id="8" name="矩形 7">
            <a:extLst>
              <a:ext uri="{FF2B5EF4-FFF2-40B4-BE49-F238E27FC236}">
                <a16:creationId xmlns:a16="http://schemas.microsoft.com/office/drawing/2014/main" id="{1B8C9C20-29E3-421C-80D0-166248B3AFA2}"/>
              </a:ext>
            </a:extLst>
          </p:cNvPr>
          <p:cNvSpPr/>
          <p:nvPr/>
        </p:nvSpPr>
        <p:spPr>
          <a:xfrm>
            <a:off x="8317742" y="5725102"/>
            <a:ext cx="2368811" cy="707886"/>
          </a:xfrm>
          <a:prstGeom prst="rect">
            <a:avLst/>
          </a:prstGeom>
        </p:spPr>
        <p:txBody>
          <a:bodyPr wrap="square">
            <a:spAutoFit/>
          </a:bodyPr>
          <a:lstStyle/>
          <a:p>
            <a:r>
              <a:rPr lang="zh-CN" altLang="en-US" sz="2000" dirty="0">
                <a:solidFill>
                  <a:srgbClr val="191919"/>
                </a:solidFill>
                <a:latin typeface="黑体" panose="02010609060101010101" pitchFamily="49" charset="-122"/>
                <a:ea typeface="黑体" panose="02010609060101010101" pitchFamily="49" charset="-122"/>
              </a:rPr>
              <a:t>脱毒草莓（左）与未脱毒草莓（右）</a:t>
            </a:r>
            <a:endParaRPr lang="zh-CN" altLang="en-US" sz="2000" dirty="0">
              <a:latin typeface="黑体" panose="02010609060101010101" pitchFamily="49" charset="-122"/>
              <a:ea typeface="黑体" panose="02010609060101010101" pitchFamily="49" charset="-122"/>
            </a:endParaRPr>
          </a:p>
        </p:txBody>
      </p:sp>
      <p:sp>
        <p:nvSpPr>
          <p:cNvPr id="3" name="灯片编号占位符 2">
            <a:extLst>
              <a:ext uri="{FF2B5EF4-FFF2-40B4-BE49-F238E27FC236}">
                <a16:creationId xmlns:a16="http://schemas.microsoft.com/office/drawing/2014/main" id="{30BBFDEC-ADA0-4331-BDAA-0F6F95BB11BF}"/>
              </a:ext>
            </a:extLst>
          </p:cNvPr>
          <p:cNvSpPr>
            <a:spLocks noGrp="1"/>
          </p:cNvSpPr>
          <p:nvPr>
            <p:ph type="sldNum" sz="quarter" idx="10"/>
          </p:nvPr>
        </p:nvSpPr>
        <p:spPr/>
        <p:txBody>
          <a:bodyPr/>
          <a:lstStyle/>
          <a:p>
            <a:pPr>
              <a:defRPr/>
            </a:pPr>
            <a:fld id="{CB104A84-5955-4F7E-89A5-E8CA42F49DD4}" type="slidenum">
              <a:rPr lang="en-US" altLang="zh-CN" smtClean="0"/>
              <a:pPr>
                <a:defRPr/>
              </a:pPr>
              <a:t>32</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26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D21E6ECD-ACE1-4A1E-8D23-1C1FDBC28B12}"/>
              </a:ext>
            </a:extLst>
          </p:cNvPr>
          <p:cNvSpPr>
            <a:spLocks noGrp="1" noChangeArrowheads="1"/>
          </p:cNvSpPr>
          <p:nvPr>
            <p:ph type="title"/>
          </p:nvPr>
        </p:nvSpPr>
        <p:spPr/>
        <p:txBody>
          <a:bodyPr/>
          <a:lstStyle/>
          <a:p>
            <a:pPr eaLnBrk="1" hangingPunct="1"/>
            <a:r>
              <a:rPr lang="zh-CN" altLang="en-US" dirty="0"/>
              <a:t>人工种子</a:t>
            </a:r>
          </a:p>
        </p:txBody>
      </p:sp>
      <p:sp>
        <p:nvSpPr>
          <p:cNvPr id="113668" name="Rectangle 4">
            <a:extLst>
              <a:ext uri="{FF2B5EF4-FFF2-40B4-BE49-F238E27FC236}">
                <a16:creationId xmlns:a16="http://schemas.microsoft.com/office/drawing/2014/main" id="{0C1661CD-8E49-41B1-AF1C-E00EA282C4AA}"/>
              </a:ext>
            </a:extLst>
          </p:cNvPr>
          <p:cNvSpPr>
            <a:spLocks noGrp="1" noChangeArrowheads="1"/>
          </p:cNvSpPr>
          <p:nvPr>
            <p:ph type="body" idx="1"/>
          </p:nvPr>
        </p:nvSpPr>
        <p:spPr>
          <a:xfrm>
            <a:off x="1309688" y="1158433"/>
            <a:ext cx="8243888" cy="4895850"/>
          </a:xfrm>
        </p:spPr>
        <p:txBody>
          <a:bodyPr/>
          <a:lstStyle/>
          <a:p>
            <a:pPr eaLnBrk="1" hangingPunct="1"/>
            <a:r>
              <a:rPr lang="zh-CN" altLang="en-US" sz="2800" dirty="0">
                <a:latin typeface="宋体" panose="02010600030101010101" pitchFamily="2" charset="-122"/>
              </a:rPr>
              <a:t>结构：</a:t>
            </a:r>
          </a:p>
          <a:p>
            <a:pPr lvl="1" eaLnBrk="1" hangingPunct="1"/>
            <a:r>
              <a:rPr lang="zh-CN" altLang="en-US" sz="2400" dirty="0">
                <a:solidFill>
                  <a:srgbClr val="000099"/>
                </a:solidFill>
                <a:latin typeface="宋体" panose="02010600030101010101" pitchFamily="2" charset="-122"/>
              </a:rPr>
              <a:t>人工薄膜（藻酸钠）</a:t>
            </a:r>
            <a:r>
              <a:rPr lang="en-US" altLang="zh-CN" sz="2400" dirty="0">
                <a:solidFill>
                  <a:srgbClr val="0000CC"/>
                </a:solidFill>
                <a:latin typeface="宋体" panose="02010600030101010101" pitchFamily="2" charset="-122"/>
              </a:rPr>
              <a:t>+</a:t>
            </a:r>
            <a:r>
              <a:rPr lang="zh-CN" altLang="en-US" sz="2400" dirty="0">
                <a:solidFill>
                  <a:srgbClr val="0000CC"/>
                </a:solidFill>
                <a:latin typeface="宋体" panose="02010600030101010101" pitchFamily="2" charset="-122"/>
              </a:rPr>
              <a:t>胚状体（不定芽、顶芽、腋芽）</a:t>
            </a:r>
          </a:p>
          <a:p>
            <a:pPr eaLnBrk="1" hangingPunct="1"/>
            <a:r>
              <a:rPr lang="zh-CN" altLang="en-US" sz="2800" dirty="0">
                <a:latin typeface="宋体" panose="02010600030101010101" pitchFamily="2" charset="-122"/>
              </a:rPr>
              <a:t>优点：</a:t>
            </a:r>
          </a:p>
          <a:p>
            <a:pPr lvl="1" eaLnBrk="1" hangingPunct="1"/>
            <a:r>
              <a:rPr lang="zh-CN" altLang="en-US" sz="2400" dirty="0">
                <a:solidFill>
                  <a:srgbClr val="0000CC"/>
                </a:solidFill>
                <a:latin typeface="宋体" panose="02010600030101010101" pitchFamily="2" charset="-122"/>
              </a:rPr>
              <a:t>不受气候、季节、地域的限制</a:t>
            </a:r>
          </a:p>
          <a:p>
            <a:pPr lvl="1" eaLnBrk="1" hangingPunct="1"/>
            <a:r>
              <a:rPr lang="zh-CN" altLang="en-US" sz="2400" dirty="0">
                <a:solidFill>
                  <a:srgbClr val="0000CC"/>
                </a:solidFill>
                <a:latin typeface="宋体" panose="02010600030101010101" pitchFamily="2" charset="-122"/>
              </a:rPr>
              <a:t>保留优良性状</a:t>
            </a:r>
          </a:p>
          <a:p>
            <a:pPr lvl="1" eaLnBrk="1" hangingPunct="1"/>
            <a:r>
              <a:rPr lang="zh-CN" altLang="en-US" sz="2400" dirty="0">
                <a:solidFill>
                  <a:srgbClr val="0000CC"/>
                </a:solidFill>
                <a:latin typeface="宋体" panose="02010600030101010101" pitchFamily="2" charset="-122"/>
              </a:rPr>
              <a:t>时间短，占地少</a:t>
            </a:r>
          </a:p>
          <a:p>
            <a:pPr eaLnBrk="1" hangingPunct="1"/>
            <a:r>
              <a:rPr lang="zh-CN" altLang="en-US" sz="2800" dirty="0">
                <a:latin typeface="宋体" panose="02010600030101010101" pitchFamily="2" charset="-122"/>
              </a:rPr>
              <a:t>技术：</a:t>
            </a:r>
          </a:p>
          <a:p>
            <a:pPr lvl="1" eaLnBrk="1" hangingPunct="1"/>
            <a:r>
              <a:rPr lang="zh-CN" altLang="en-US" sz="2400" dirty="0">
                <a:solidFill>
                  <a:srgbClr val="0000CC"/>
                </a:solidFill>
                <a:latin typeface="宋体" panose="02010600030101010101" pitchFamily="2" charset="-122"/>
              </a:rPr>
              <a:t>组织培养</a:t>
            </a:r>
          </a:p>
          <a:p>
            <a:pPr eaLnBrk="1" hangingPunct="1"/>
            <a:r>
              <a:rPr lang="zh-CN" altLang="en-US" sz="2800" dirty="0">
                <a:latin typeface="宋体" panose="02010600030101010101" pitchFamily="2" charset="-122"/>
              </a:rPr>
              <a:t>原理：</a:t>
            </a:r>
          </a:p>
          <a:p>
            <a:pPr lvl="1" eaLnBrk="1" hangingPunct="1"/>
            <a:r>
              <a:rPr lang="zh-CN" altLang="en-US" sz="2400" dirty="0">
                <a:solidFill>
                  <a:srgbClr val="0000CC"/>
                </a:solidFill>
                <a:latin typeface="宋体" panose="02010600030101010101" pitchFamily="2" charset="-122"/>
              </a:rPr>
              <a:t>细胞全能性</a:t>
            </a:r>
          </a:p>
        </p:txBody>
      </p:sp>
      <p:pic>
        <p:nvPicPr>
          <p:cNvPr id="113669" name="Picture 5" descr="039">
            <a:extLst>
              <a:ext uri="{FF2B5EF4-FFF2-40B4-BE49-F238E27FC236}">
                <a16:creationId xmlns:a16="http://schemas.microsoft.com/office/drawing/2014/main" id="{2C374A07-CC18-4E56-9C9B-3EDCBC9F0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5128" t="78001" r="5333" b="8057"/>
          <a:stretch>
            <a:fillRect/>
          </a:stretch>
        </p:blipFill>
        <p:spPr bwMode="auto">
          <a:xfrm>
            <a:off x="6856358" y="3402546"/>
            <a:ext cx="3132137" cy="221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灯片编号占位符 1">
            <a:extLst>
              <a:ext uri="{FF2B5EF4-FFF2-40B4-BE49-F238E27FC236}">
                <a16:creationId xmlns:a16="http://schemas.microsoft.com/office/drawing/2014/main" id="{7E19343C-0491-4EDB-8B50-37AB7D813535}"/>
              </a:ext>
            </a:extLst>
          </p:cNvPr>
          <p:cNvSpPr>
            <a:spLocks noGrp="1"/>
          </p:cNvSpPr>
          <p:nvPr>
            <p:ph type="sldNum" sz="quarter" idx="10"/>
          </p:nvPr>
        </p:nvSpPr>
        <p:spPr/>
        <p:txBody>
          <a:bodyPr/>
          <a:lstStyle/>
          <a:p>
            <a:pPr>
              <a:defRPr/>
            </a:pPr>
            <a:fld id="{CB104A84-5955-4F7E-89A5-E8CA42F49DD4}" type="slidenum">
              <a:rPr lang="en-US" altLang="zh-CN" smtClean="0"/>
              <a:pPr>
                <a:defRPr/>
              </a:pPr>
              <a:t>33</a:t>
            </a:fld>
            <a:endParaRPr lang="en-US" altLang="zh-CN"/>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D5CC2F29-751F-4D9E-9308-825B116A30D3}"/>
              </a:ext>
            </a:extLst>
          </p:cNvPr>
          <p:cNvSpPr>
            <a:spLocks noGrp="1" noChangeArrowheads="1"/>
          </p:cNvSpPr>
          <p:nvPr>
            <p:ph type="title"/>
          </p:nvPr>
        </p:nvSpPr>
        <p:spPr/>
        <p:txBody>
          <a:bodyPr/>
          <a:lstStyle/>
          <a:p>
            <a:pPr eaLnBrk="1" hangingPunct="1"/>
            <a:r>
              <a:rPr lang="zh-CN" altLang="en-US" i="0" dirty="0"/>
              <a:t>作物新品种的培育</a:t>
            </a:r>
          </a:p>
        </p:txBody>
      </p:sp>
      <p:sp>
        <p:nvSpPr>
          <p:cNvPr id="148483" name="Rectangle 3">
            <a:extLst>
              <a:ext uri="{FF2B5EF4-FFF2-40B4-BE49-F238E27FC236}">
                <a16:creationId xmlns:a16="http://schemas.microsoft.com/office/drawing/2014/main" id="{5387B5B4-679D-40BB-AC17-BC7A7F2096AB}"/>
              </a:ext>
            </a:extLst>
          </p:cNvPr>
          <p:cNvSpPr>
            <a:spLocks noGrp="1" noChangeArrowheads="1"/>
          </p:cNvSpPr>
          <p:nvPr>
            <p:ph type="body" idx="1"/>
          </p:nvPr>
        </p:nvSpPr>
        <p:spPr>
          <a:xfrm>
            <a:off x="1106916" y="1206266"/>
            <a:ext cx="7772400" cy="1727200"/>
          </a:xfrm>
        </p:spPr>
        <p:txBody>
          <a:bodyPr/>
          <a:lstStyle/>
          <a:p>
            <a:pPr eaLnBrk="1" hangingPunct="1">
              <a:buFontTx/>
              <a:buNone/>
            </a:pPr>
            <a:r>
              <a:rPr lang="zh-CN" altLang="en-US" b="1" dirty="0">
                <a:latin typeface="仿宋_GB2312" pitchFamily="49" charset="-122"/>
                <a:ea typeface="仿宋_GB2312" pitchFamily="49" charset="-122"/>
              </a:rPr>
              <a:t>传统方法</a:t>
            </a:r>
            <a:r>
              <a:rPr lang="en-US" altLang="zh-CN" b="1" dirty="0">
                <a:latin typeface="仿宋_GB2312" pitchFamily="49" charset="-122"/>
                <a:ea typeface="仿宋_GB2312" pitchFamily="49" charset="-122"/>
              </a:rPr>
              <a:t>——</a:t>
            </a:r>
            <a:r>
              <a:rPr kumimoji="0" lang="zh-CN" altLang="en-US" b="1" dirty="0">
                <a:solidFill>
                  <a:srgbClr val="FF3300"/>
                </a:solidFill>
                <a:latin typeface="仿宋_GB2312" pitchFamily="49" charset="-122"/>
                <a:ea typeface="仿宋_GB2312" pitchFamily="49" charset="-122"/>
              </a:rPr>
              <a:t>杂交育种</a:t>
            </a:r>
            <a:endParaRPr lang="zh-CN" altLang="en-US" b="1" dirty="0">
              <a:latin typeface="仿宋_GB2312" pitchFamily="49" charset="-122"/>
              <a:ea typeface="仿宋_GB2312" pitchFamily="49" charset="-122"/>
            </a:endParaRPr>
          </a:p>
        </p:txBody>
      </p:sp>
      <p:sp>
        <p:nvSpPr>
          <p:cNvPr id="148486" name="Rectangle 6">
            <a:extLst>
              <a:ext uri="{FF2B5EF4-FFF2-40B4-BE49-F238E27FC236}">
                <a16:creationId xmlns:a16="http://schemas.microsoft.com/office/drawing/2014/main" id="{AA863CD9-0D26-4400-8750-55ACDD788910}"/>
              </a:ext>
            </a:extLst>
          </p:cNvPr>
          <p:cNvSpPr>
            <a:spLocks noChangeArrowheads="1"/>
          </p:cNvSpPr>
          <p:nvPr/>
        </p:nvSpPr>
        <p:spPr bwMode="auto">
          <a:xfrm>
            <a:off x="1484644" y="2126864"/>
            <a:ext cx="948117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20000"/>
              </a:spcBef>
              <a:buFontTx/>
              <a:buBlip>
                <a:blip r:embed="rId2"/>
              </a:buBlip>
            </a:pPr>
            <a:r>
              <a:rPr lang="zh-CN" altLang="en-US" sz="3200" b="1" dirty="0">
                <a:latin typeface="仿宋_GB2312" pitchFamily="49" charset="-122"/>
                <a:ea typeface="仿宋_GB2312" pitchFamily="49" charset="-122"/>
              </a:rPr>
              <a:t>原理</a:t>
            </a:r>
            <a:r>
              <a:rPr lang="en-US" altLang="zh-CN" sz="3200" b="1" dirty="0">
                <a:latin typeface="仿宋_GB2312" pitchFamily="49" charset="-122"/>
                <a:ea typeface="仿宋_GB2312" pitchFamily="49" charset="-122"/>
              </a:rPr>
              <a:t>:</a:t>
            </a:r>
            <a:r>
              <a:rPr kumimoji="0" lang="zh-CN" altLang="en-US" sz="3200" b="1" dirty="0">
                <a:solidFill>
                  <a:srgbClr val="FF3300"/>
                </a:solidFill>
                <a:latin typeface="仿宋_GB2312" pitchFamily="49" charset="-122"/>
                <a:ea typeface="仿宋_GB2312" pitchFamily="49" charset="-122"/>
              </a:rPr>
              <a:t>基因的自由组合定律，优良基因的自由组合。</a:t>
            </a:r>
            <a:endParaRPr lang="zh-CN" altLang="en-US" sz="3200" b="1" dirty="0">
              <a:latin typeface="仿宋_GB2312" pitchFamily="49" charset="-122"/>
              <a:ea typeface="仿宋_GB2312" pitchFamily="49" charset="-122"/>
            </a:endParaRPr>
          </a:p>
          <a:p>
            <a:pPr eaLnBrk="1" hangingPunct="1">
              <a:lnSpc>
                <a:spcPct val="150000"/>
              </a:lnSpc>
              <a:spcBef>
                <a:spcPct val="20000"/>
              </a:spcBef>
              <a:buFontTx/>
              <a:buBlip>
                <a:blip r:embed="rId2"/>
              </a:buBlip>
            </a:pPr>
            <a:r>
              <a:rPr lang="zh-CN" altLang="en-US" sz="3200" b="1" dirty="0">
                <a:latin typeface="仿宋_GB2312" pitchFamily="49" charset="-122"/>
                <a:ea typeface="仿宋_GB2312" pitchFamily="49" charset="-122"/>
              </a:rPr>
              <a:t>结果</a:t>
            </a:r>
            <a:r>
              <a:rPr lang="en-US" altLang="zh-CN" sz="3200" b="1" dirty="0">
                <a:latin typeface="仿宋_GB2312" pitchFamily="49" charset="-122"/>
                <a:ea typeface="仿宋_GB2312" pitchFamily="49" charset="-122"/>
              </a:rPr>
              <a:t>:</a:t>
            </a:r>
            <a:r>
              <a:rPr lang="zh-CN" altLang="en-US" sz="3200" b="1" dirty="0">
                <a:latin typeface="仿宋_GB2312" pitchFamily="49" charset="-122"/>
                <a:ea typeface="仿宋_GB2312" pitchFamily="49" charset="-122"/>
              </a:rPr>
              <a:t>通过基因重组，把两亲本的优良性状组合在同一后代中。</a:t>
            </a:r>
            <a:r>
              <a:rPr lang="zh-CN" altLang="en-US" sz="3200" dirty="0">
                <a:latin typeface="仿宋_GB2312" pitchFamily="49" charset="-122"/>
                <a:ea typeface="仿宋_GB2312" pitchFamily="49" charset="-122"/>
              </a:rPr>
              <a:t>  </a:t>
            </a:r>
          </a:p>
          <a:p>
            <a:pPr eaLnBrk="1" hangingPunct="1">
              <a:lnSpc>
                <a:spcPct val="150000"/>
              </a:lnSpc>
              <a:spcBef>
                <a:spcPct val="20000"/>
              </a:spcBef>
              <a:buFontTx/>
              <a:buBlip>
                <a:blip r:embed="rId2"/>
              </a:buBlip>
            </a:pPr>
            <a:r>
              <a:rPr lang="zh-CN" altLang="en-US" sz="3200" b="1" dirty="0">
                <a:latin typeface="仿宋_GB2312" pitchFamily="49" charset="-122"/>
                <a:ea typeface="仿宋_GB2312" pitchFamily="49" charset="-122"/>
              </a:rPr>
              <a:t>缺点</a:t>
            </a:r>
            <a:r>
              <a:rPr lang="en-US" altLang="zh-CN" sz="3200" b="1" dirty="0">
                <a:latin typeface="仿宋_GB2312" pitchFamily="49" charset="-122"/>
                <a:ea typeface="仿宋_GB2312" pitchFamily="49" charset="-122"/>
              </a:rPr>
              <a:t>:</a:t>
            </a:r>
            <a:r>
              <a:rPr lang="zh-CN" altLang="en-US" sz="3200" b="1" dirty="0">
                <a:latin typeface="仿宋_GB2312" pitchFamily="49" charset="-122"/>
                <a:ea typeface="仿宋_GB2312" pitchFamily="49" charset="-122"/>
              </a:rPr>
              <a:t>要不断进行</a:t>
            </a:r>
            <a:r>
              <a:rPr lang="en-US" altLang="zh-CN" sz="3200" b="1" dirty="0">
                <a:latin typeface="仿宋_GB2312" pitchFamily="49" charset="-122"/>
                <a:ea typeface="仿宋_GB2312" pitchFamily="49" charset="-122"/>
              </a:rPr>
              <a:t>(</a:t>
            </a:r>
            <a:r>
              <a:rPr lang="zh-CN" altLang="en-US" sz="3200" b="1" dirty="0">
                <a:latin typeface="仿宋_GB2312" pitchFamily="49" charset="-122"/>
                <a:ea typeface="仿宋_GB2312" pitchFamily="49" charset="-122"/>
              </a:rPr>
              <a:t>多年</a:t>
            </a:r>
            <a:r>
              <a:rPr lang="en-US" altLang="zh-CN" sz="3200" b="1" dirty="0">
                <a:latin typeface="仿宋_GB2312" pitchFamily="49" charset="-122"/>
                <a:ea typeface="仿宋_GB2312" pitchFamily="49" charset="-122"/>
              </a:rPr>
              <a:t>)</a:t>
            </a:r>
            <a:r>
              <a:rPr lang="zh-CN" altLang="en-US" sz="3200" b="1" dirty="0">
                <a:latin typeface="仿宋_GB2312" pitchFamily="49" charset="-122"/>
                <a:ea typeface="仿宋_GB2312" pitchFamily="49" charset="-122"/>
              </a:rPr>
              <a:t>纯化和选择，才得到一种符合理想要求的新品种。 </a:t>
            </a:r>
          </a:p>
        </p:txBody>
      </p:sp>
      <p:sp>
        <p:nvSpPr>
          <p:cNvPr id="2" name="灯片编号占位符 1">
            <a:extLst>
              <a:ext uri="{FF2B5EF4-FFF2-40B4-BE49-F238E27FC236}">
                <a16:creationId xmlns:a16="http://schemas.microsoft.com/office/drawing/2014/main" id="{4075B87F-C1FB-491A-B7CE-4E426AD68A06}"/>
              </a:ext>
            </a:extLst>
          </p:cNvPr>
          <p:cNvSpPr>
            <a:spLocks noGrp="1"/>
          </p:cNvSpPr>
          <p:nvPr>
            <p:ph type="sldNum" sz="quarter" idx="10"/>
          </p:nvPr>
        </p:nvSpPr>
        <p:spPr/>
        <p:txBody>
          <a:bodyPr/>
          <a:lstStyle/>
          <a:p>
            <a:pPr>
              <a:defRPr/>
            </a:pPr>
            <a:fld id="{CB104A84-5955-4F7E-89A5-E8CA42F49DD4}" type="slidenum">
              <a:rPr lang="en-US" altLang="zh-CN" smtClean="0"/>
              <a:pPr>
                <a:defRPr/>
              </a:pPr>
              <a:t>34</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8483">
                                            <p:txEl>
                                              <p:pRg st="0" end="0"/>
                                            </p:txEl>
                                          </p:spTgt>
                                        </p:tgtEl>
                                        <p:attrNameLst>
                                          <p:attrName>style.visibility</p:attrName>
                                        </p:attrNameLst>
                                      </p:cBhvr>
                                      <p:to>
                                        <p:strVal val="visible"/>
                                      </p:to>
                                    </p:set>
                                    <p:animEffect transition="in" filter="blinds(horizontal)">
                                      <p:cBhvr>
                                        <p:cTn id="7" dur="500"/>
                                        <p:tgtEl>
                                          <p:spTgt spid="148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48486">
                                            <p:txEl>
                                              <p:pRg st="0" end="0"/>
                                            </p:txEl>
                                          </p:spTgt>
                                        </p:tgtEl>
                                        <p:attrNameLst>
                                          <p:attrName>style.visibility</p:attrName>
                                        </p:attrNameLst>
                                      </p:cBhvr>
                                      <p:to>
                                        <p:strVal val="visible"/>
                                      </p:to>
                                    </p:set>
                                    <p:animEffect transition="in" filter="blinds(horizontal)">
                                      <p:cBhvr>
                                        <p:cTn id="12" dur="500"/>
                                        <p:tgtEl>
                                          <p:spTgt spid="14848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48486">
                                            <p:txEl>
                                              <p:pRg st="1" end="1"/>
                                            </p:txEl>
                                          </p:spTgt>
                                        </p:tgtEl>
                                        <p:attrNameLst>
                                          <p:attrName>style.visibility</p:attrName>
                                        </p:attrNameLst>
                                      </p:cBhvr>
                                      <p:to>
                                        <p:strVal val="visible"/>
                                      </p:to>
                                    </p:set>
                                    <p:animEffect transition="in" filter="blinds(horizontal)">
                                      <p:cBhvr>
                                        <p:cTn id="17" dur="500"/>
                                        <p:tgtEl>
                                          <p:spTgt spid="148486">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48486">
                                            <p:txEl>
                                              <p:pRg st="2" end="2"/>
                                            </p:txEl>
                                          </p:spTgt>
                                        </p:tgtEl>
                                        <p:attrNameLst>
                                          <p:attrName>style.visibility</p:attrName>
                                        </p:attrNameLst>
                                      </p:cBhvr>
                                      <p:to>
                                        <p:strVal val="visible"/>
                                      </p:to>
                                    </p:set>
                                    <p:animEffect transition="in" filter="blinds(horizontal)">
                                      <p:cBhvr>
                                        <p:cTn id="22" dur="500"/>
                                        <p:tgtEl>
                                          <p:spTgt spid="14848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3DC7EDE-8224-41AF-B5E2-AA6C88C7C269}"/>
              </a:ext>
            </a:extLst>
          </p:cNvPr>
          <p:cNvSpPr>
            <a:spLocks noGrp="1" noChangeArrowheads="1"/>
          </p:cNvSpPr>
          <p:nvPr>
            <p:ph type="title"/>
          </p:nvPr>
        </p:nvSpPr>
        <p:spPr/>
        <p:txBody>
          <a:bodyPr/>
          <a:lstStyle/>
          <a:p>
            <a:pPr eaLnBrk="1" hangingPunct="1"/>
            <a:r>
              <a:rPr lang="zh-CN" altLang="en-US" dirty="0"/>
              <a:t>单倍体育种</a:t>
            </a:r>
          </a:p>
        </p:txBody>
      </p:sp>
      <p:sp>
        <p:nvSpPr>
          <p:cNvPr id="37891" name="Rectangle 3">
            <a:extLst>
              <a:ext uri="{FF2B5EF4-FFF2-40B4-BE49-F238E27FC236}">
                <a16:creationId xmlns:a16="http://schemas.microsoft.com/office/drawing/2014/main" id="{965593A8-6083-40D6-883B-C24D148F1DEB}"/>
              </a:ext>
            </a:extLst>
          </p:cNvPr>
          <p:cNvSpPr>
            <a:spLocks noGrp="1" noChangeArrowheads="1"/>
          </p:cNvSpPr>
          <p:nvPr>
            <p:ph type="body" idx="1"/>
          </p:nvPr>
        </p:nvSpPr>
        <p:spPr>
          <a:xfrm>
            <a:off x="1238126" y="1157094"/>
            <a:ext cx="8264525" cy="5211900"/>
          </a:xfrm>
        </p:spPr>
        <p:txBody>
          <a:bodyPr/>
          <a:lstStyle/>
          <a:p>
            <a:pPr eaLnBrk="1" hangingPunct="1">
              <a:spcBef>
                <a:spcPts val="1200"/>
              </a:spcBef>
              <a:buClr>
                <a:schemeClr val="hlink"/>
              </a:buClr>
            </a:pPr>
            <a:r>
              <a:rPr lang="zh-CN" altLang="en-US" sz="2800" dirty="0">
                <a:latin typeface="宋体" panose="02010600030101010101" pitchFamily="2" charset="-122"/>
              </a:rPr>
              <a:t>单倍体定义：</a:t>
            </a:r>
          </a:p>
          <a:p>
            <a:pPr marL="457200" lvl="1" indent="0" eaLnBrk="1" hangingPunct="1">
              <a:spcBef>
                <a:spcPts val="1200"/>
              </a:spcBef>
              <a:buClr>
                <a:schemeClr val="hlink"/>
              </a:buClr>
              <a:buSzTx/>
              <a:buNone/>
            </a:pPr>
            <a:r>
              <a:rPr lang="zh-CN" altLang="en-US" dirty="0">
                <a:latin typeface="宋体" panose="02010600030101010101" pitchFamily="2" charset="-122"/>
              </a:rPr>
              <a:t>体细胞中含有本物种配子染色体数目的个体</a:t>
            </a:r>
            <a:endParaRPr lang="en-US" altLang="zh-CN" dirty="0">
              <a:latin typeface="宋体" panose="02010600030101010101" pitchFamily="2" charset="-122"/>
            </a:endParaRPr>
          </a:p>
          <a:p>
            <a:pPr marL="342900" lvl="1" indent="-342900" eaLnBrk="1" hangingPunct="1">
              <a:spcBef>
                <a:spcPts val="1200"/>
              </a:spcBef>
              <a:buClr>
                <a:schemeClr val="hlink"/>
              </a:buClr>
              <a:buSzTx/>
              <a:buFont typeface="Wingdings" panose="05000000000000000000" pitchFamily="2" charset="2"/>
              <a:buChar char="v"/>
            </a:pPr>
            <a:r>
              <a:rPr lang="zh-CN" altLang="en-US" dirty="0">
                <a:latin typeface="宋体" panose="02010600030101010101" pitchFamily="2" charset="-122"/>
              </a:rPr>
              <a:t>单倍体形成：</a:t>
            </a:r>
            <a:endParaRPr lang="en-US" altLang="zh-CN" dirty="0">
              <a:latin typeface="宋体" panose="02010600030101010101" pitchFamily="2" charset="-122"/>
            </a:endParaRPr>
          </a:p>
          <a:p>
            <a:pPr marL="457200" lvl="1" indent="0" eaLnBrk="1" hangingPunct="1">
              <a:spcBef>
                <a:spcPts val="1200"/>
              </a:spcBef>
              <a:buClr>
                <a:schemeClr val="hlink"/>
              </a:buClr>
              <a:buNone/>
            </a:pPr>
            <a:r>
              <a:rPr lang="zh-CN" altLang="en-US" dirty="0">
                <a:latin typeface="宋体" panose="02010600030101010101" pitchFamily="2" charset="-122"/>
              </a:rPr>
              <a:t>由配子不经过受精作用而直接发育成的个体。</a:t>
            </a:r>
            <a:endParaRPr lang="en-US" altLang="zh-CN" dirty="0">
              <a:latin typeface="宋体" panose="02010600030101010101" pitchFamily="2" charset="-122"/>
            </a:endParaRPr>
          </a:p>
          <a:p>
            <a:pPr marL="457200" lvl="1" indent="0" eaLnBrk="1" hangingPunct="1">
              <a:spcBef>
                <a:spcPts val="1200"/>
              </a:spcBef>
              <a:buClr>
                <a:schemeClr val="hlink"/>
              </a:buClr>
              <a:buNone/>
            </a:pPr>
            <a:r>
              <a:rPr lang="zh-CN" altLang="en-US" dirty="0">
                <a:latin typeface="宋体" panose="02010600030101010101" pitchFamily="2" charset="-122"/>
              </a:rPr>
              <a:t>例：蜜蜂中的雄蜂</a:t>
            </a:r>
          </a:p>
          <a:p>
            <a:pPr marL="342900" lvl="1" indent="-342900" eaLnBrk="1" hangingPunct="1">
              <a:spcBef>
                <a:spcPts val="1200"/>
              </a:spcBef>
              <a:buClr>
                <a:schemeClr val="hlink"/>
              </a:buClr>
              <a:buFont typeface="Wingdings" panose="05000000000000000000" pitchFamily="2" charset="2"/>
              <a:buChar char="v"/>
            </a:pPr>
            <a:r>
              <a:rPr lang="en-US" altLang="en-US" dirty="0" err="1">
                <a:latin typeface="宋体" panose="02010600030101010101" pitchFamily="2" charset="-122"/>
              </a:rPr>
              <a:t>单倍体植株的特点</a:t>
            </a:r>
            <a:r>
              <a:rPr lang="en-US" altLang="en-US" dirty="0">
                <a:latin typeface="宋体" panose="02010600030101010101" pitchFamily="2" charset="-122"/>
              </a:rPr>
              <a:t>：</a:t>
            </a:r>
          </a:p>
          <a:p>
            <a:pPr marL="457200" lvl="1" indent="0" eaLnBrk="1" hangingPunct="1">
              <a:spcBef>
                <a:spcPts val="1200"/>
              </a:spcBef>
              <a:buClr>
                <a:schemeClr val="hlink"/>
              </a:buClr>
              <a:buNone/>
            </a:pPr>
            <a:r>
              <a:rPr lang="en-US" altLang="zh-CN" dirty="0"/>
              <a:t>1. </a:t>
            </a:r>
            <a:r>
              <a:rPr lang="zh-CN" altLang="en-US" dirty="0"/>
              <a:t>体细胞染色体数减半 </a:t>
            </a:r>
            <a:endParaRPr lang="en-US" altLang="zh-CN" dirty="0"/>
          </a:p>
          <a:p>
            <a:pPr marL="457200" lvl="1" indent="0" eaLnBrk="1" hangingPunct="1">
              <a:spcBef>
                <a:spcPts val="1200"/>
              </a:spcBef>
              <a:buClr>
                <a:schemeClr val="hlink"/>
              </a:buClr>
              <a:buNone/>
            </a:pPr>
            <a:r>
              <a:rPr lang="en-US" altLang="zh-CN" dirty="0"/>
              <a:t>2. </a:t>
            </a:r>
            <a:r>
              <a:rPr lang="zh-CN" altLang="en-US" dirty="0"/>
              <a:t>生长发育弱，体形小 、生长发育弱</a:t>
            </a:r>
            <a:endParaRPr lang="en-US" altLang="zh-CN" dirty="0"/>
          </a:p>
          <a:p>
            <a:pPr marL="457200" lvl="1" indent="0" eaLnBrk="1" hangingPunct="1">
              <a:spcBef>
                <a:spcPts val="1200"/>
              </a:spcBef>
              <a:buClr>
                <a:schemeClr val="hlink"/>
              </a:buClr>
              <a:buNone/>
            </a:pPr>
            <a:r>
              <a:rPr lang="en-US" altLang="zh-CN" dirty="0"/>
              <a:t>3. </a:t>
            </a:r>
            <a:r>
              <a:rPr lang="zh-CN" altLang="en-US" dirty="0"/>
              <a:t>雌雄配子严重不育</a:t>
            </a:r>
            <a:endParaRPr lang="en-US" altLang="zh-CN" dirty="0"/>
          </a:p>
        </p:txBody>
      </p:sp>
      <p:sp>
        <p:nvSpPr>
          <p:cNvPr id="2" name="灯片编号占位符 1">
            <a:extLst>
              <a:ext uri="{FF2B5EF4-FFF2-40B4-BE49-F238E27FC236}">
                <a16:creationId xmlns:a16="http://schemas.microsoft.com/office/drawing/2014/main" id="{2670CD5F-FF6A-46C0-B0BD-9DC40CC2C908}"/>
              </a:ext>
            </a:extLst>
          </p:cNvPr>
          <p:cNvSpPr>
            <a:spLocks noGrp="1"/>
          </p:cNvSpPr>
          <p:nvPr>
            <p:ph type="sldNum" sz="quarter" idx="10"/>
          </p:nvPr>
        </p:nvSpPr>
        <p:spPr/>
        <p:txBody>
          <a:bodyPr/>
          <a:lstStyle/>
          <a:p>
            <a:pPr>
              <a:defRPr/>
            </a:pPr>
            <a:fld id="{CB104A84-5955-4F7E-89A5-E8CA42F49DD4}" type="slidenum">
              <a:rPr lang="en-US" altLang="zh-CN" smtClean="0"/>
              <a:pPr>
                <a:defRPr/>
              </a:pPr>
              <a:t>35</a:t>
            </a:fld>
            <a:endParaRPr lang="en-US" altLang="zh-CN"/>
          </a:p>
        </p:txBody>
      </p:sp>
    </p:spTree>
    <p:extLst>
      <p:ext uri="{BB962C8B-B14F-4D97-AF65-F5344CB8AC3E}">
        <p14:creationId xmlns:p14="http://schemas.microsoft.com/office/powerpoint/2010/main" val="806335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3DC7EDE-8224-41AF-B5E2-AA6C88C7C269}"/>
              </a:ext>
            </a:extLst>
          </p:cNvPr>
          <p:cNvSpPr>
            <a:spLocks noGrp="1" noChangeArrowheads="1"/>
          </p:cNvSpPr>
          <p:nvPr>
            <p:ph type="title"/>
          </p:nvPr>
        </p:nvSpPr>
        <p:spPr/>
        <p:txBody>
          <a:bodyPr/>
          <a:lstStyle/>
          <a:p>
            <a:pPr eaLnBrk="1" hangingPunct="1"/>
            <a:r>
              <a:rPr lang="zh-CN" altLang="en-US" dirty="0"/>
              <a:t>单倍体育种</a:t>
            </a:r>
          </a:p>
        </p:txBody>
      </p:sp>
      <p:sp>
        <p:nvSpPr>
          <p:cNvPr id="37891" name="Rectangle 3">
            <a:extLst>
              <a:ext uri="{FF2B5EF4-FFF2-40B4-BE49-F238E27FC236}">
                <a16:creationId xmlns:a16="http://schemas.microsoft.com/office/drawing/2014/main" id="{965593A8-6083-40D6-883B-C24D148F1DEB}"/>
              </a:ext>
            </a:extLst>
          </p:cNvPr>
          <p:cNvSpPr>
            <a:spLocks noGrp="1" noChangeArrowheads="1"/>
          </p:cNvSpPr>
          <p:nvPr>
            <p:ph type="body" idx="1"/>
          </p:nvPr>
        </p:nvSpPr>
        <p:spPr>
          <a:xfrm>
            <a:off x="931545" y="1046453"/>
            <a:ext cx="8264525" cy="5327650"/>
          </a:xfrm>
        </p:spPr>
        <p:txBody>
          <a:bodyPr/>
          <a:lstStyle/>
          <a:p>
            <a:pPr eaLnBrk="1" hangingPunct="1">
              <a:lnSpc>
                <a:spcPct val="90000"/>
              </a:lnSpc>
              <a:spcBef>
                <a:spcPct val="50000"/>
              </a:spcBef>
              <a:buClr>
                <a:schemeClr val="hlink"/>
              </a:buClr>
            </a:pPr>
            <a:r>
              <a:rPr lang="zh-CN" altLang="en-US" sz="2800" dirty="0">
                <a:latin typeface="宋体" panose="02010600030101010101" pitchFamily="2" charset="-122"/>
              </a:rPr>
              <a:t>方法：</a:t>
            </a:r>
          </a:p>
          <a:p>
            <a:pPr lvl="1" eaLnBrk="1" hangingPunct="1">
              <a:lnSpc>
                <a:spcPct val="90000"/>
              </a:lnSpc>
              <a:spcBef>
                <a:spcPct val="50000"/>
              </a:spcBef>
              <a:buClr>
                <a:schemeClr val="hlink"/>
              </a:buClr>
              <a:buSzTx/>
            </a:pPr>
            <a:r>
              <a:rPr lang="zh-CN" altLang="en-US" b="1" dirty="0">
                <a:latin typeface="宋体" panose="02010600030101010101" pitchFamily="2" charset="-122"/>
              </a:rPr>
              <a:t>花药离体培养 </a:t>
            </a:r>
          </a:p>
          <a:p>
            <a:pPr eaLnBrk="1" hangingPunct="1">
              <a:lnSpc>
                <a:spcPct val="90000"/>
              </a:lnSpc>
              <a:spcBef>
                <a:spcPct val="50000"/>
              </a:spcBef>
              <a:buClr>
                <a:schemeClr val="hlink"/>
              </a:buClr>
            </a:pPr>
            <a:r>
              <a:rPr lang="zh-CN" altLang="en-US" sz="2800" dirty="0">
                <a:latin typeface="宋体" panose="02010600030101010101" pitchFamily="2" charset="-122"/>
              </a:rPr>
              <a:t>技术：</a:t>
            </a:r>
          </a:p>
          <a:p>
            <a:pPr lvl="1" eaLnBrk="1" hangingPunct="1">
              <a:lnSpc>
                <a:spcPct val="90000"/>
              </a:lnSpc>
              <a:spcBef>
                <a:spcPct val="50000"/>
              </a:spcBef>
              <a:buClr>
                <a:schemeClr val="hlink"/>
              </a:buClr>
              <a:buSzTx/>
            </a:pPr>
            <a:r>
              <a:rPr lang="zh-CN" altLang="en-US" b="1" dirty="0">
                <a:latin typeface="宋体" panose="02010600030101010101" pitchFamily="2" charset="-122"/>
              </a:rPr>
              <a:t>组织培养获得单倍体</a:t>
            </a:r>
          </a:p>
          <a:p>
            <a:pPr lvl="1" eaLnBrk="1" hangingPunct="1">
              <a:lnSpc>
                <a:spcPct val="90000"/>
              </a:lnSpc>
              <a:spcBef>
                <a:spcPct val="50000"/>
              </a:spcBef>
              <a:buClr>
                <a:schemeClr val="hlink"/>
              </a:buClr>
              <a:buSzTx/>
            </a:pPr>
            <a:r>
              <a:rPr lang="zh-CN" altLang="en-US" b="1" dirty="0">
                <a:latin typeface="宋体" panose="02010600030101010101" pitchFamily="2" charset="-122"/>
              </a:rPr>
              <a:t>秋水仙素处理单倍体的幼苗，使染色体加倍</a:t>
            </a:r>
          </a:p>
        </p:txBody>
      </p:sp>
      <p:grpSp>
        <p:nvGrpSpPr>
          <p:cNvPr id="4" name="组合 3">
            <a:extLst>
              <a:ext uri="{FF2B5EF4-FFF2-40B4-BE49-F238E27FC236}">
                <a16:creationId xmlns:a16="http://schemas.microsoft.com/office/drawing/2014/main" id="{6AFCDC92-7771-40C3-ABCD-57C928C7E7FC}"/>
              </a:ext>
            </a:extLst>
          </p:cNvPr>
          <p:cNvGrpSpPr/>
          <p:nvPr/>
        </p:nvGrpSpPr>
        <p:grpSpPr>
          <a:xfrm>
            <a:off x="1367623" y="4126727"/>
            <a:ext cx="8961121" cy="2583635"/>
            <a:chOff x="1367623" y="4126727"/>
            <a:chExt cx="8961121" cy="2583635"/>
          </a:xfrm>
        </p:grpSpPr>
        <p:sp>
          <p:nvSpPr>
            <p:cNvPr id="5" name="Text Box 15">
              <a:extLst>
                <a:ext uri="{FF2B5EF4-FFF2-40B4-BE49-F238E27FC236}">
                  <a16:creationId xmlns:a16="http://schemas.microsoft.com/office/drawing/2014/main" id="{86514331-EC13-4D5D-93DF-42FF68795BA0}"/>
                </a:ext>
              </a:extLst>
            </p:cNvPr>
            <p:cNvSpPr txBox="1">
              <a:spLocks noChangeArrowheads="1"/>
            </p:cNvSpPr>
            <p:nvPr/>
          </p:nvSpPr>
          <p:spPr bwMode="auto">
            <a:xfrm>
              <a:off x="1737850" y="4440542"/>
              <a:ext cx="1223963" cy="53091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nSpc>
                  <a:spcPct val="125000"/>
                </a:lnSpc>
              </a:pPr>
              <a:r>
                <a:rPr lang="zh-CN" altLang="zh-CN" sz="3200" b="1" dirty="0">
                  <a:latin typeface="黑体" panose="02010609060101010101" pitchFamily="49" charset="-122"/>
                  <a:ea typeface="黑体" panose="02010609060101010101" pitchFamily="49" charset="-122"/>
                </a:rPr>
                <a:t>花药 </a:t>
              </a:r>
              <a:endParaRPr lang="zh-CN" altLang="en-US" sz="3200" b="1" dirty="0">
                <a:latin typeface="黑体" panose="02010609060101010101" pitchFamily="49" charset="-122"/>
                <a:ea typeface="黑体" panose="02010609060101010101" pitchFamily="49" charset="-122"/>
              </a:endParaRPr>
            </a:p>
          </p:txBody>
        </p:sp>
        <p:sp>
          <p:nvSpPr>
            <p:cNvPr id="6" name="Text Box 17">
              <a:extLst>
                <a:ext uri="{FF2B5EF4-FFF2-40B4-BE49-F238E27FC236}">
                  <a16:creationId xmlns:a16="http://schemas.microsoft.com/office/drawing/2014/main" id="{53BA64A4-DDAD-41DE-9D7E-F1C9B06E1771}"/>
                </a:ext>
              </a:extLst>
            </p:cNvPr>
            <p:cNvSpPr txBox="1">
              <a:spLocks noChangeArrowheads="1"/>
            </p:cNvSpPr>
            <p:nvPr/>
          </p:nvSpPr>
          <p:spPr bwMode="auto">
            <a:xfrm>
              <a:off x="3942729" y="4440541"/>
              <a:ext cx="2709862" cy="530915"/>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nSpc>
                  <a:spcPct val="125000"/>
                </a:lnSpc>
              </a:pPr>
              <a:r>
                <a:rPr lang="zh-CN" altLang="zh-CN" sz="3200" b="1" dirty="0">
                  <a:latin typeface="黑体" panose="02010609060101010101" pitchFamily="49" charset="-122"/>
                  <a:ea typeface="黑体" panose="02010609060101010101" pitchFamily="49" charset="-122"/>
                </a:rPr>
                <a:t>花粉细胞培养 </a:t>
              </a:r>
              <a:endParaRPr lang="zh-CN" altLang="en-US" sz="3200" b="1" dirty="0">
                <a:latin typeface="黑体" panose="02010609060101010101" pitchFamily="49" charset="-122"/>
                <a:ea typeface="黑体" panose="02010609060101010101" pitchFamily="49" charset="-122"/>
              </a:endParaRPr>
            </a:p>
          </p:txBody>
        </p:sp>
        <p:grpSp>
          <p:nvGrpSpPr>
            <p:cNvPr id="7" name="Group 36">
              <a:extLst>
                <a:ext uri="{FF2B5EF4-FFF2-40B4-BE49-F238E27FC236}">
                  <a16:creationId xmlns:a16="http://schemas.microsoft.com/office/drawing/2014/main" id="{98B20530-E5D7-4F56-9D4C-AC225023C7F6}"/>
                </a:ext>
              </a:extLst>
            </p:cNvPr>
            <p:cNvGrpSpPr>
              <a:grpSpLocks/>
            </p:cNvGrpSpPr>
            <p:nvPr/>
          </p:nvGrpSpPr>
          <p:grpSpPr bwMode="auto">
            <a:xfrm>
              <a:off x="2660345" y="4305201"/>
              <a:ext cx="1282700" cy="473074"/>
              <a:chOff x="1118" y="2083"/>
              <a:chExt cx="808" cy="298"/>
            </a:xfrm>
          </p:grpSpPr>
          <p:sp>
            <p:nvSpPr>
              <p:cNvPr id="8" name="Line 18">
                <a:extLst>
                  <a:ext uri="{FF2B5EF4-FFF2-40B4-BE49-F238E27FC236}">
                    <a16:creationId xmlns:a16="http://schemas.microsoft.com/office/drawing/2014/main" id="{5CAF12AA-32EA-49DD-9FB1-824B9D665918}"/>
                  </a:ext>
                </a:extLst>
              </p:cNvPr>
              <p:cNvSpPr>
                <a:spLocks noChangeShapeType="1"/>
              </p:cNvSpPr>
              <p:nvPr/>
            </p:nvSpPr>
            <p:spPr bwMode="auto">
              <a:xfrm>
                <a:off x="1118" y="2381"/>
                <a:ext cx="662" cy="0"/>
              </a:xfrm>
              <a:prstGeom prst="line">
                <a:avLst/>
              </a:prstGeom>
              <a:noFill/>
              <a:ln w="381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b="1">
                  <a:latin typeface="黑体" panose="02010609060101010101" pitchFamily="49" charset="-122"/>
                  <a:ea typeface="黑体" panose="02010609060101010101" pitchFamily="49" charset="-122"/>
                </a:endParaRPr>
              </a:p>
            </p:txBody>
          </p:sp>
          <p:sp>
            <p:nvSpPr>
              <p:cNvPr id="9" name="Text Box 19">
                <a:extLst>
                  <a:ext uri="{FF2B5EF4-FFF2-40B4-BE49-F238E27FC236}">
                    <a16:creationId xmlns:a16="http://schemas.microsoft.com/office/drawing/2014/main" id="{597FA6D1-79DB-4B98-B2B9-9BF39ABE9A4F}"/>
                  </a:ext>
                </a:extLst>
              </p:cNvPr>
              <p:cNvSpPr txBox="1">
                <a:spLocks noChangeArrowheads="1"/>
              </p:cNvSpPr>
              <p:nvPr/>
            </p:nvSpPr>
            <p:spPr bwMode="auto">
              <a:xfrm>
                <a:off x="1195" y="2083"/>
                <a:ext cx="731" cy="269"/>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zh-CN" altLang="zh-CN" sz="2800" b="1" dirty="0">
                    <a:solidFill>
                      <a:srgbClr val="FF0000"/>
                    </a:solidFill>
                    <a:latin typeface="黑体" panose="02010609060101010101" pitchFamily="49" charset="-122"/>
                    <a:ea typeface="黑体" panose="02010609060101010101" pitchFamily="49" charset="-122"/>
                  </a:rPr>
                  <a:t>接种</a:t>
                </a:r>
              </a:p>
            </p:txBody>
          </p:sp>
        </p:grpSp>
        <p:grpSp>
          <p:nvGrpSpPr>
            <p:cNvPr id="10" name="Group 37">
              <a:extLst>
                <a:ext uri="{FF2B5EF4-FFF2-40B4-BE49-F238E27FC236}">
                  <a16:creationId xmlns:a16="http://schemas.microsoft.com/office/drawing/2014/main" id="{AC65765A-ADB7-4672-9CD2-46091B84D9C4}"/>
                </a:ext>
              </a:extLst>
            </p:cNvPr>
            <p:cNvGrpSpPr>
              <a:grpSpLocks/>
            </p:cNvGrpSpPr>
            <p:nvPr/>
          </p:nvGrpSpPr>
          <p:grpSpPr bwMode="auto">
            <a:xfrm>
              <a:off x="6559249" y="4318203"/>
              <a:ext cx="1536701" cy="442913"/>
              <a:chOff x="3540" y="2102"/>
              <a:chExt cx="968" cy="279"/>
            </a:xfrm>
          </p:grpSpPr>
          <p:sp>
            <p:nvSpPr>
              <p:cNvPr id="11" name="Line 20">
                <a:extLst>
                  <a:ext uri="{FF2B5EF4-FFF2-40B4-BE49-F238E27FC236}">
                    <a16:creationId xmlns:a16="http://schemas.microsoft.com/office/drawing/2014/main" id="{52F32DFD-0665-4105-9980-301F307EC58D}"/>
                  </a:ext>
                </a:extLst>
              </p:cNvPr>
              <p:cNvSpPr>
                <a:spLocks noChangeShapeType="1"/>
              </p:cNvSpPr>
              <p:nvPr/>
            </p:nvSpPr>
            <p:spPr bwMode="auto">
              <a:xfrm>
                <a:off x="3540" y="2381"/>
                <a:ext cx="907" cy="0"/>
              </a:xfrm>
              <a:prstGeom prst="line">
                <a:avLst/>
              </a:prstGeom>
              <a:noFill/>
              <a:ln w="381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b="1">
                  <a:latin typeface="黑体" panose="02010609060101010101" pitchFamily="49" charset="-122"/>
                  <a:ea typeface="黑体" panose="02010609060101010101" pitchFamily="49" charset="-122"/>
                </a:endParaRPr>
              </a:p>
            </p:txBody>
          </p:sp>
          <p:sp>
            <p:nvSpPr>
              <p:cNvPr id="12" name="Text Box 21">
                <a:extLst>
                  <a:ext uri="{FF2B5EF4-FFF2-40B4-BE49-F238E27FC236}">
                    <a16:creationId xmlns:a16="http://schemas.microsoft.com/office/drawing/2014/main" id="{45BB3887-1F13-4507-BE8D-D801517CC97B}"/>
                  </a:ext>
                </a:extLst>
              </p:cNvPr>
              <p:cNvSpPr txBox="1">
                <a:spLocks noChangeArrowheads="1"/>
              </p:cNvSpPr>
              <p:nvPr/>
            </p:nvSpPr>
            <p:spPr bwMode="auto">
              <a:xfrm>
                <a:off x="3647" y="2102"/>
                <a:ext cx="861" cy="269"/>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zh-CN" altLang="zh-CN" sz="2800" b="1" dirty="0">
                    <a:solidFill>
                      <a:srgbClr val="FF0000"/>
                    </a:solidFill>
                    <a:latin typeface="黑体" panose="02010609060101010101" pitchFamily="49" charset="-122"/>
                    <a:ea typeface="黑体" panose="02010609060101010101" pitchFamily="49" charset="-122"/>
                  </a:rPr>
                  <a:t>脱分化</a:t>
                </a:r>
              </a:p>
            </p:txBody>
          </p:sp>
        </p:grpSp>
        <p:sp>
          <p:nvSpPr>
            <p:cNvPr id="13" name="Text Box 23">
              <a:extLst>
                <a:ext uri="{FF2B5EF4-FFF2-40B4-BE49-F238E27FC236}">
                  <a16:creationId xmlns:a16="http://schemas.microsoft.com/office/drawing/2014/main" id="{4229662C-D5DF-4CA3-B951-6966C834017F}"/>
                </a:ext>
              </a:extLst>
            </p:cNvPr>
            <p:cNvSpPr txBox="1">
              <a:spLocks noChangeArrowheads="1"/>
            </p:cNvSpPr>
            <p:nvPr/>
          </p:nvSpPr>
          <p:spPr bwMode="auto">
            <a:xfrm>
              <a:off x="8119044" y="4440540"/>
              <a:ext cx="2124075" cy="53091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nSpc>
                  <a:spcPct val="125000"/>
                </a:lnSpc>
              </a:pPr>
              <a:r>
                <a:rPr lang="zh-CN" altLang="zh-CN" sz="3200" b="1" dirty="0">
                  <a:latin typeface="黑体" panose="02010609060101010101" pitchFamily="49" charset="-122"/>
                  <a:ea typeface="黑体" panose="02010609060101010101" pitchFamily="49" charset="-122"/>
                </a:rPr>
                <a:t>愈伤组织 </a:t>
              </a:r>
              <a:endParaRPr lang="zh-CN" altLang="en-US" sz="3200" b="1" dirty="0">
                <a:latin typeface="黑体" panose="02010609060101010101" pitchFamily="49" charset="-122"/>
                <a:ea typeface="黑体" panose="02010609060101010101" pitchFamily="49" charset="-122"/>
              </a:endParaRPr>
            </a:p>
          </p:txBody>
        </p:sp>
        <p:sp>
          <p:nvSpPr>
            <p:cNvPr id="14" name="Text Box 25">
              <a:extLst>
                <a:ext uri="{FF2B5EF4-FFF2-40B4-BE49-F238E27FC236}">
                  <a16:creationId xmlns:a16="http://schemas.microsoft.com/office/drawing/2014/main" id="{BF581747-403F-4D0E-8CE0-E453FE4D87AD}"/>
                </a:ext>
              </a:extLst>
            </p:cNvPr>
            <p:cNvSpPr txBox="1">
              <a:spLocks noChangeArrowheads="1"/>
            </p:cNvSpPr>
            <p:nvPr/>
          </p:nvSpPr>
          <p:spPr bwMode="auto">
            <a:xfrm>
              <a:off x="8012748" y="5852574"/>
              <a:ext cx="2011362" cy="457048"/>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lnSpc>
                  <a:spcPct val="105000"/>
                </a:lnSpc>
              </a:pPr>
              <a:r>
                <a:rPr lang="zh-CN" altLang="en-US" sz="3200" b="1" dirty="0">
                  <a:latin typeface="黑体" panose="02010609060101010101" pitchFamily="49" charset="-122"/>
                  <a:ea typeface="黑体" panose="02010609060101010101" pitchFamily="49" charset="-122"/>
                </a:rPr>
                <a:t>根、芽</a:t>
              </a:r>
            </a:p>
          </p:txBody>
        </p:sp>
        <p:grpSp>
          <p:nvGrpSpPr>
            <p:cNvPr id="15" name="Group 38">
              <a:extLst>
                <a:ext uri="{FF2B5EF4-FFF2-40B4-BE49-F238E27FC236}">
                  <a16:creationId xmlns:a16="http://schemas.microsoft.com/office/drawing/2014/main" id="{3A340D7E-2372-4B45-94B6-3770BD44C12E}"/>
                </a:ext>
              </a:extLst>
            </p:cNvPr>
            <p:cNvGrpSpPr>
              <a:grpSpLocks/>
            </p:cNvGrpSpPr>
            <p:nvPr/>
          </p:nvGrpSpPr>
          <p:grpSpPr bwMode="auto">
            <a:xfrm>
              <a:off x="8965862" y="5017599"/>
              <a:ext cx="1278871" cy="612000"/>
              <a:chOff x="4892" y="2673"/>
              <a:chExt cx="881" cy="666"/>
            </a:xfrm>
          </p:grpSpPr>
          <p:sp>
            <p:nvSpPr>
              <p:cNvPr id="16" name="Line 26">
                <a:extLst>
                  <a:ext uri="{FF2B5EF4-FFF2-40B4-BE49-F238E27FC236}">
                    <a16:creationId xmlns:a16="http://schemas.microsoft.com/office/drawing/2014/main" id="{F3BEAE20-9348-4BA2-85EB-09548B502231}"/>
                  </a:ext>
                </a:extLst>
              </p:cNvPr>
              <p:cNvSpPr>
                <a:spLocks noChangeShapeType="1"/>
              </p:cNvSpPr>
              <p:nvPr/>
            </p:nvSpPr>
            <p:spPr bwMode="auto">
              <a:xfrm flipH="1">
                <a:off x="4892" y="2673"/>
                <a:ext cx="7" cy="666"/>
              </a:xfrm>
              <a:prstGeom prst="line">
                <a:avLst/>
              </a:prstGeom>
              <a:noFill/>
              <a:ln w="381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b="1">
                  <a:latin typeface="黑体" panose="02010609060101010101" pitchFamily="49" charset="-122"/>
                  <a:ea typeface="黑体" panose="02010609060101010101" pitchFamily="49" charset="-122"/>
                </a:endParaRPr>
              </a:p>
            </p:txBody>
          </p:sp>
          <p:sp>
            <p:nvSpPr>
              <p:cNvPr id="17" name="Text Box 27">
                <a:extLst>
                  <a:ext uri="{FF2B5EF4-FFF2-40B4-BE49-F238E27FC236}">
                    <a16:creationId xmlns:a16="http://schemas.microsoft.com/office/drawing/2014/main" id="{DA61B9EA-3474-47E8-9398-617056EECE9E}"/>
                  </a:ext>
                </a:extLst>
              </p:cNvPr>
              <p:cNvSpPr txBox="1">
                <a:spLocks noChangeArrowheads="1"/>
              </p:cNvSpPr>
              <p:nvPr/>
            </p:nvSpPr>
            <p:spPr bwMode="auto">
              <a:xfrm>
                <a:off x="4957" y="2699"/>
                <a:ext cx="816" cy="269"/>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zh-CN" altLang="zh-CN" sz="2800" b="1" dirty="0">
                    <a:solidFill>
                      <a:srgbClr val="FF0000"/>
                    </a:solidFill>
                    <a:latin typeface="黑体" panose="02010609060101010101" pitchFamily="49" charset="-122"/>
                    <a:ea typeface="黑体" panose="02010609060101010101" pitchFamily="49" charset="-122"/>
                  </a:rPr>
                  <a:t>再分化</a:t>
                </a:r>
              </a:p>
            </p:txBody>
          </p:sp>
        </p:grpSp>
        <p:sp>
          <p:nvSpPr>
            <p:cNvPr id="18" name="Text Box 29">
              <a:extLst>
                <a:ext uri="{FF2B5EF4-FFF2-40B4-BE49-F238E27FC236}">
                  <a16:creationId xmlns:a16="http://schemas.microsoft.com/office/drawing/2014/main" id="{7760AD4D-1026-4FAB-A724-3E94BF88AA12}"/>
                </a:ext>
              </a:extLst>
            </p:cNvPr>
            <p:cNvSpPr txBox="1">
              <a:spLocks noChangeArrowheads="1"/>
            </p:cNvSpPr>
            <p:nvPr/>
          </p:nvSpPr>
          <p:spPr bwMode="auto">
            <a:xfrm>
              <a:off x="5560060" y="5571587"/>
              <a:ext cx="1444625" cy="974113"/>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lnSpc>
                  <a:spcPct val="105000"/>
                </a:lnSpc>
              </a:pPr>
              <a:r>
                <a:rPr lang="zh-CN" altLang="en-US" sz="3200" b="1" dirty="0">
                  <a:latin typeface="黑体" panose="02010609060101010101" pitchFamily="49" charset="-122"/>
                  <a:ea typeface="黑体" panose="02010609060101010101" pitchFamily="49" charset="-122"/>
                </a:rPr>
                <a:t>单倍体植株</a:t>
              </a:r>
            </a:p>
          </p:txBody>
        </p:sp>
        <p:grpSp>
          <p:nvGrpSpPr>
            <p:cNvPr id="19" name="Group 39">
              <a:extLst>
                <a:ext uri="{FF2B5EF4-FFF2-40B4-BE49-F238E27FC236}">
                  <a16:creationId xmlns:a16="http://schemas.microsoft.com/office/drawing/2014/main" id="{047DA52E-57F6-4C80-886D-DC834ACF03D4}"/>
                </a:ext>
              </a:extLst>
            </p:cNvPr>
            <p:cNvGrpSpPr>
              <a:grpSpLocks/>
            </p:cNvGrpSpPr>
            <p:nvPr/>
          </p:nvGrpSpPr>
          <p:grpSpPr bwMode="auto">
            <a:xfrm>
              <a:off x="7039610" y="5657312"/>
              <a:ext cx="1273175" cy="492125"/>
              <a:chOff x="3628" y="3303"/>
              <a:chExt cx="802" cy="310"/>
            </a:xfrm>
          </p:grpSpPr>
          <p:sp>
            <p:nvSpPr>
              <p:cNvPr id="20" name="Line 30">
                <a:extLst>
                  <a:ext uri="{FF2B5EF4-FFF2-40B4-BE49-F238E27FC236}">
                    <a16:creationId xmlns:a16="http://schemas.microsoft.com/office/drawing/2014/main" id="{5636A788-C7B6-4488-BB5C-56327F30AEA2}"/>
                  </a:ext>
                </a:extLst>
              </p:cNvPr>
              <p:cNvSpPr>
                <a:spLocks noChangeShapeType="1"/>
              </p:cNvSpPr>
              <p:nvPr/>
            </p:nvSpPr>
            <p:spPr bwMode="auto">
              <a:xfrm rot="10800000">
                <a:off x="3628" y="3613"/>
                <a:ext cx="688" cy="0"/>
              </a:xfrm>
              <a:prstGeom prst="line">
                <a:avLst/>
              </a:prstGeom>
              <a:noFill/>
              <a:ln w="381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b="1">
                  <a:latin typeface="黑体" panose="02010609060101010101" pitchFamily="49" charset="-122"/>
                  <a:ea typeface="黑体" panose="02010609060101010101" pitchFamily="49" charset="-122"/>
                </a:endParaRPr>
              </a:p>
            </p:txBody>
          </p:sp>
          <p:sp>
            <p:nvSpPr>
              <p:cNvPr id="21" name="Text Box 31">
                <a:extLst>
                  <a:ext uri="{FF2B5EF4-FFF2-40B4-BE49-F238E27FC236}">
                    <a16:creationId xmlns:a16="http://schemas.microsoft.com/office/drawing/2014/main" id="{7EAC60D2-FF06-47A9-892A-735ACFC60819}"/>
                  </a:ext>
                </a:extLst>
              </p:cNvPr>
              <p:cNvSpPr txBox="1">
                <a:spLocks noChangeArrowheads="1"/>
              </p:cNvSpPr>
              <p:nvPr/>
            </p:nvSpPr>
            <p:spPr bwMode="auto">
              <a:xfrm>
                <a:off x="3819" y="3303"/>
                <a:ext cx="611" cy="269"/>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zh-CN" altLang="zh-CN" sz="2800" b="1" dirty="0">
                    <a:solidFill>
                      <a:srgbClr val="FF0000"/>
                    </a:solidFill>
                    <a:latin typeface="黑体" panose="02010609060101010101" pitchFamily="49" charset="-122"/>
                    <a:ea typeface="黑体" panose="02010609060101010101" pitchFamily="49" charset="-122"/>
                  </a:rPr>
                  <a:t>移栽</a:t>
                </a:r>
              </a:p>
            </p:txBody>
          </p:sp>
        </p:grpSp>
        <p:sp>
          <p:nvSpPr>
            <p:cNvPr id="22" name="Text Box 33">
              <a:extLst>
                <a:ext uri="{FF2B5EF4-FFF2-40B4-BE49-F238E27FC236}">
                  <a16:creationId xmlns:a16="http://schemas.microsoft.com/office/drawing/2014/main" id="{B2E6E1B7-AD84-484C-B3D9-255B4852E30B}"/>
                </a:ext>
              </a:extLst>
            </p:cNvPr>
            <p:cNvSpPr txBox="1">
              <a:spLocks noChangeArrowheads="1"/>
            </p:cNvSpPr>
            <p:nvPr/>
          </p:nvSpPr>
          <p:spPr bwMode="auto">
            <a:xfrm>
              <a:off x="1604010" y="5754149"/>
              <a:ext cx="1979613" cy="53091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lnSpc>
                  <a:spcPct val="125000"/>
                </a:lnSpc>
              </a:pPr>
              <a:r>
                <a:rPr lang="zh-CN" altLang="en-US" sz="3200" b="1">
                  <a:latin typeface="黑体" panose="02010609060101010101" pitchFamily="49" charset="-122"/>
                  <a:ea typeface="黑体" panose="02010609060101010101" pitchFamily="49" charset="-122"/>
                </a:rPr>
                <a:t>正常植株</a:t>
              </a:r>
            </a:p>
          </p:txBody>
        </p:sp>
        <p:grpSp>
          <p:nvGrpSpPr>
            <p:cNvPr id="23" name="Group 40">
              <a:extLst>
                <a:ext uri="{FF2B5EF4-FFF2-40B4-BE49-F238E27FC236}">
                  <a16:creationId xmlns:a16="http://schemas.microsoft.com/office/drawing/2014/main" id="{FE9EB558-A21B-4F93-BF25-5401F0A4758A}"/>
                </a:ext>
              </a:extLst>
            </p:cNvPr>
            <p:cNvGrpSpPr>
              <a:grpSpLocks/>
            </p:cNvGrpSpPr>
            <p:nvPr/>
          </p:nvGrpSpPr>
          <p:grpSpPr bwMode="auto">
            <a:xfrm>
              <a:off x="3437573" y="5720812"/>
              <a:ext cx="2414587" cy="428625"/>
              <a:chOff x="1359" y="3343"/>
              <a:chExt cx="1521" cy="270"/>
            </a:xfrm>
          </p:grpSpPr>
          <p:sp>
            <p:nvSpPr>
              <p:cNvPr id="24" name="Line 34">
                <a:extLst>
                  <a:ext uri="{FF2B5EF4-FFF2-40B4-BE49-F238E27FC236}">
                    <a16:creationId xmlns:a16="http://schemas.microsoft.com/office/drawing/2014/main" id="{7CAD41C0-3D84-45E2-8D76-C3EA804E13DB}"/>
                  </a:ext>
                </a:extLst>
              </p:cNvPr>
              <p:cNvSpPr>
                <a:spLocks noChangeShapeType="1"/>
              </p:cNvSpPr>
              <p:nvPr/>
            </p:nvSpPr>
            <p:spPr bwMode="auto">
              <a:xfrm rot="10800000">
                <a:off x="1359" y="3613"/>
                <a:ext cx="1345" cy="0"/>
              </a:xfrm>
              <a:prstGeom prst="line">
                <a:avLst/>
              </a:prstGeom>
              <a:noFill/>
              <a:ln w="381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b="1">
                  <a:latin typeface="黑体" panose="02010609060101010101" pitchFamily="49" charset="-122"/>
                  <a:ea typeface="黑体" panose="02010609060101010101" pitchFamily="49" charset="-122"/>
                </a:endParaRPr>
              </a:p>
            </p:txBody>
          </p:sp>
          <p:sp>
            <p:nvSpPr>
              <p:cNvPr id="25" name="Text Box 35">
                <a:extLst>
                  <a:ext uri="{FF2B5EF4-FFF2-40B4-BE49-F238E27FC236}">
                    <a16:creationId xmlns:a16="http://schemas.microsoft.com/office/drawing/2014/main" id="{BA9047E9-786D-41AC-9A1A-58929BBB896E}"/>
                  </a:ext>
                </a:extLst>
              </p:cNvPr>
              <p:cNvSpPr txBox="1">
                <a:spLocks noChangeArrowheads="1"/>
              </p:cNvSpPr>
              <p:nvPr/>
            </p:nvSpPr>
            <p:spPr bwMode="auto">
              <a:xfrm>
                <a:off x="1519" y="3343"/>
                <a:ext cx="1361" cy="269"/>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zh-CN" altLang="zh-CN" sz="2800" b="1" dirty="0">
                    <a:solidFill>
                      <a:srgbClr val="FF0000"/>
                    </a:solidFill>
                    <a:latin typeface="黑体" panose="02010609060101010101" pitchFamily="49" charset="-122"/>
                    <a:ea typeface="黑体" panose="02010609060101010101" pitchFamily="49" charset="-122"/>
                  </a:rPr>
                  <a:t>染色体加倍</a:t>
                </a:r>
              </a:p>
            </p:txBody>
          </p:sp>
        </p:grpSp>
        <p:sp>
          <p:nvSpPr>
            <p:cNvPr id="3" name="矩形 2">
              <a:extLst>
                <a:ext uri="{FF2B5EF4-FFF2-40B4-BE49-F238E27FC236}">
                  <a16:creationId xmlns:a16="http://schemas.microsoft.com/office/drawing/2014/main" id="{FED8698C-96D6-4EEA-B2F8-45473A688B54}"/>
                </a:ext>
              </a:extLst>
            </p:cNvPr>
            <p:cNvSpPr/>
            <p:nvPr/>
          </p:nvSpPr>
          <p:spPr>
            <a:xfrm>
              <a:off x="1367623" y="4126727"/>
              <a:ext cx="8961121" cy="2583635"/>
            </a:xfrm>
            <a:prstGeom prst="rect">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灯片编号占位符 1">
            <a:extLst>
              <a:ext uri="{FF2B5EF4-FFF2-40B4-BE49-F238E27FC236}">
                <a16:creationId xmlns:a16="http://schemas.microsoft.com/office/drawing/2014/main" id="{E715FC48-8001-4356-9ED7-07B97717F025}"/>
              </a:ext>
            </a:extLst>
          </p:cNvPr>
          <p:cNvSpPr>
            <a:spLocks noGrp="1"/>
          </p:cNvSpPr>
          <p:nvPr>
            <p:ph type="sldNum" sz="quarter" idx="10"/>
          </p:nvPr>
        </p:nvSpPr>
        <p:spPr/>
        <p:txBody>
          <a:bodyPr/>
          <a:lstStyle/>
          <a:p>
            <a:pPr>
              <a:defRPr/>
            </a:pPr>
            <a:fld id="{CB104A84-5955-4F7E-89A5-E8CA42F49DD4}" type="slidenum">
              <a:rPr lang="en-US" altLang="zh-CN" smtClean="0"/>
              <a:pPr>
                <a:defRPr/>
              </a:pPr>
              <a:t>36</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3DC7EDE-8224-41AF-B5E2-AA6C88C7C269}"/>
              </a:ext>
            </a:extLst>
          </p:cNvPr>
          <p:cNvSpPr>
            <a:spLocks noGrp="1" noChangeArrowheads="1"/>
          </p:cNvSpPr>
          <p:nvPr>
            <p:ph type="title"/>
          </p:nvPr>
        </p:nvSpPr>
        <p:spPr/>
        <p:txBody>
          <a:bodyPr/>
          <a:lstStyle/>
          <a:p>
            <a:pPr eaLnBrk="1" hangingPunct="1"/>
            <a:r>
              <a:rPr lang="zh-CN" altLang="en-US" dirty="0"/>
              <a:t>单倍体育种</a:t>
            </a:r>
          </a:p>
        </p:txBody>
      </p:sp>
      <p:sp>
        <p:nvSpPr>
          <p:cNvPr id="37891" name="Rectangle 3">
            <a:extLst>
              <a:ext uri="{FF2B5EF4-FFF2-40B4-BE49-F238E27FC236}">
                <a16:creationId xmlns:a16="http://schemas.microsoft.com/office/drawing/2014/main" id="{965593A8-6083-40D6-883B-C24D148F1DEB}"/>
              </a:ext>
            </a:extLst>
          </p:cNvPr>
          <p:cNvSpPr>
            <a:spLocks noGrp="1" noChangeArrowheads="1"/>
          </p:cNvSpPr>
          <p:nvPr>
            <p:ph type="body" idx="1"/>
          </p:nvPr>
        </p:nvSpPr>
        <p:spPr>
          <a:xfrm>
            <a:off x="1206321" y="1244559"/>
            <a:ext cx="8264525" cy="5327650"/>
          </a:xfrm>
        </p:spPr>
        <p:txBody>
          <a:bodyPr/>
          <a:lstStyle/>
          <a:p>
            <a:pPr eaLnBrk="1" hangingPunct="1">
              <a:lnSpc>
                <a:spcPct val="90000"/>
              </a:lnSpc>
              <a:spcBef>
                <a:spcPct val="50000"/>
              </a:spcBef>
              <a:buClr>
                <a:schemeClr val="hlink"/>
              </a:buClr>
            </a:pPr>
            <a:r>
              <a:rPr lang="zh-CN" altLang="en-US" sz="2800" dirty="0">
                <a:latin typeface="宋体" panose="02010600030101010101" pitchFamily="2" charset="-122"/>
              </a:rPr>
              <a:t>优点：</a:t>
            </a:r>
          </a:p>
          <a:p>
            <a:pPr lvl="1" eaLnBrk="1" hangingPunct="1">
              <a:lnSpc>
                <a:spcPct val="90000"/>
              </a:lnSpc>
              <a:spcBef>
                <a:spcPct val="50000"/>
              </a:spcBef>
              <a:buClr>
                <a:schemeClr val="hlink"/>
              </a:buClr>
              <a:buSzTx/>
            </a:pPr>
            <a:r>
              <a:rPr lang="zh-CN" altLang="en-US" b="1" dirty="0">
                <a:latin typeface="宋体" panose="02010600030101010101" pitchFamily="2" charset="-122"/>
              </a:rPr>
              <a:t>明显缩短了育种年限</a:t>
            </a:r>
          </a:p>
          <a:p>
            <a:pPr lvl="1" eaLnBrk="1" hangingPunct="1">
              <a:lnSpc>
                <a:spcPct val="90000"/>
              </a:lnSpc>
              <a:spcBef>
                <a:spcPct val="50000"/>
              </a:spcBef>
              <a:buClr>
                <a:schemeClr val="hlink"/>
              </a:buClr>
              <a:buSzTx/>
            </a:pPr>
            <a:r>
              <a:rPr lang="zh-CN" altLang="en-US" dirty="0">
                <a:latin typeface="宋体" panose="02010600030101010101" pitchFamily="2" charset="-122"/>
              </a:rPr>
              <a:t>后代都是纯合子，稳定遗传</a:t>
            </a:r>
            <a:endParaRPr lang="en-US" altLang="zh-CN" dirty="0">
              <a:latin typeface="宋体" panose="02010600030101010101" pitchFamily="2" charset="-122"/>
            </a:endParaRPr>
          </a:p>
        </p:txBody>
      </p:sp>
      <p:pic>
        <p:nvPicPr>
          <p:cNvPr id="2" name="图片 1">
            <a:extLst>
              <a:ext uri="{FF2B5EF4-FFF2-40B4-BE49-F238E27FC236}">
                <a16:creationId xmlns:a16="http://schemas.microsoft.com/office/drawing/2014/main" id="{94DB3D6A-5E65-47F3-89E8-2EEF1DE9E2BE}"/>
              </a:ext>
            </a:extLst>
          </p:cNvPr>
          <p:cNvPicPr>
            <a:picLocks noChangeAspect="1"/>
          </p:cNvPicPr>
          <p:nvPr/>
        </p:nvPicPr>
        <p:blipFill rotWithShape="1">
          <a:blip r:embed="rId2"/>
          <a:srcRect l="30934" t="39304" r="49407" b="23710"/>
          <a:stretch/>
        </p:blipFill>
        <p:spPr>
          <a:xfrm>
            <a:off x="3330008" y="3188781"/>
            <a:ext cx="2854517" cy="3580319"/>
          </a:xfrm>
          <a:prstGeom prst="rect">
            <a:avLst/>
          </a:prstGeom>
        </p:spPr>
      </p:pic>
      <p:sp>
        <p:nvSpPr>
          <p:cNvPr id="3" name="灯片编号占位符 2">
            <a:extLst>
              <a:ext uri="{FF2B5EF4-FFF2-40B4-BE49-F238E27FC236}">
                <a16:creationId xmlns:a16="http://schemas.microsoft.com/office/drawing/2014/main" id="{FFFC1DC5-9241-43EB-888D-25D0DE945A81}"/>
              </a:ext>
            </a:extLst>
          </p:cNvPr>
          <p:cNvSpPr>
            <a:spLocks noGrp="1"/>
          </p:cNvSpPr>
          <p:nvPr>
            <p:ph type="sldNum" sz="quarter" idx="10"/>
          </p:nvPr>
        </p:nvSpPr>
        <p:spPr/>
        <p:txBody>
          <a:bodyPr/>
          <a:lstStyle/>
          <a:p>
            <a:pPr>
              <a:defRPr/>
            </a:pPr>
            <a:fld id="{CB104A84-5955-4F7E-89A5-E8CA42F49DD4}" type="slidenum">
              <a:rPr lang="en-US" altLang="zh-CN" smtClean="0"/>
              <a:pPr>
                <a:defRPr/>
              </a:pPr>
              <a:t>37</a:t>
            </a:fld>
            <a:endParaRPr lang="en-US" altLang="zh-CN"/>
          </a:p>
        </p:txBody>
      </p:sp>
    </p:spTree>
    <p:extLst>
      <p:ext uri="{BB962C8B-B14F-4D97-AF65-F5344CB8AC3E}">
        <p14:creationId xmlns:p14="http://schemas.microsoft.com/office/powerpoint/2010/main" val="2802551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34C04DB0-09BA-44D7-B977-B323A8631C94}"/>
              </a:ext>
            </a:extLst>
          </p:cNvPr>
          <p:cNvSpPr>
            <a:spLocks noGrp="1" noChangeArrowheads="1"/>
          </p:cNvSpPr>
          <p:nvPr>
            <p:ph type="title"/>
          </p:nvPr>
        </p:nvSpPr>
        <p:spPr/>
        <p:txBody>
          <a:bodyPr/>
          <a:lstStyle/>
          <a:p>
            <a:pPr eaLnBrk="1" hangingPunct="1"/>
            <a:r>
              <a:rPr lang="zh-CN" altLang="en-US" dirty="0"/>
              <a:t>突变体的利用</a:t>
            </a:r>
          </a:p>
        </p:txBody>
      </p:sp>
      <p:sp>
        <p:nvSpPr>
          <p:cNvPr id="119811" name="Rectangle 3">
            <a:extLst>
              <a:ext uri="{FF2B5EF4-FFF2-40B4-BE49-F238E27FC236}">
                <a16:creationId xmlns:a16="http://schemas.microsoft.com/office/drawing/2014/main" id="{C75E5FA4-BF96-4344-B11D-8737C21EF4F8}"/>
              </a:ext>
            </a:extLst>
          </p:cNvPr>
          <p:cNvSpPr>
            <a:spLocks noGrp="1" noChangeArrowheads="1"/>
          </p:cNvSpPr>
          <p:nvPr>
            <p:ph type="body" idx="1"/>
          </p:nvPr>
        </p:nvSpPr>
        <p:spPr>
          <a:xfrm>
            <a:off x="984926" y="1429992"/>
            <a:ext cx="9526697" cy="4114800"/>
          </a:xfrm>
        </p:spPr>
        <p:txBody>
          <a:bodyPr/>
          <a:lstStyle/>
          <a:p>
            <a:pPr eaLnBrk="1" hangingPunct="1">
              <a:lnSpc>
                <a:spcPct val="130000"/>
              </a:lnSpc>
            </a:pPr>
            <a:r>
              <a:rPr lang="zh-CN" altLang="en-US" b="1" dirty="0"/>
              <a:t>利用组织培养时，分裂状态的细胞易受培养条件和外界压力（如射线，化学物质等）的影响而产生突变的原理，诱导并筛选出对人类有用的突变体。</a:t>
            </a:r>
          </a:p>
        </p:txBody>
      </p:sp>
      <p:sp>
        <p:nvSpPr>
          <p:cNvPr id="2" name="灯片编号占位符 1">
            <a:extLst>
              <a:ext uri="{FF2B5EF4-FFF2-40B4-BE49-F238E27FC236}">
                <a16:creationId xmlns:a16="http://schemas.microsoft.com/office/drawing/2014/main" id="{14112ECB-DEDB-4AB9-A0E2-B1B017A6EE65}"/>
              </a:ext>
            </a:extLst>
          </p:cNvPr>
          <p:cNvSpPr>
            <a:spLocks noGrp="1"/>
          </p:cNvSpPr>
          <p:nvPr>
            <p:ph type="sldNum" sz="quarter" idx="10"/>
          </p:nvPr>
        </p:nvSpPr>
        <p:spPr/>
        <p:txBody>
          <a:bodyPr/>
          <a:lstStyle/>
          <a:p>
            <a:pPr>
              <a:defRPr/>
            </a:pPr>
            <a:fld id="{CB104A84-5955-4F7E-89A5-E8CA42F49DD4}" type="slidenum">
              <a:rPr lang="en-US" altLang="zh-CN" smtClean="0"/>
              <a:pPr>
                <a:defRPr/>
              </a:pPr>
              <a:t>38</a:t>
            </a:fld>
            <a:endParaRPr lang="en-US" altLang="zh-CN"/>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CDCE268A-5439-48A0-9BE8-DC4CBF7E5281}"/>
              </a:ext>
            </a:extLst>
          </p:cNvPr>
          <p:cNvSpPr>
            <a:spLocks noGrp="1" noChangeArrowheads="1"/>
          </p:cNvSpPr>
          <p:nvPr>
            <p:ph type="title"/>
          </p:nvPr>
        </p:nvSpPr>
        <p:spPr/>
        <p:txBody>
          <a:bodyPr/>
          <a:lstStyle/>
          <a:p>
            <a:pPr eaLnBrk="1" hangingPunct="1"/>
            <a:r>
              <a:rPr lang="zh-CN" altLang="en-US"/>
              <a:t>细胞产物的工厂化生产</a:t>
            </a:r>
          </a:p>
        </p:txBody>
      </p:sp>
      <p:grpSp>
        <p:nvGrpSpPr>
          <p:cNvPr id="39939" name="Group 9">
            <a:extLst>
              <a:ext uri="{FF2B5EF4-FFF2-40B4-BE49-F238E27FC236}">
                <a16:creationId xmlns:a16="http://schemas.microsoft.com/office/drawing/2014/main" id="{6A1A21CD-EA7D-4A27-BF76-470373FB51D3}"/>
              </a:ext>
            </a:extLst>
          </p:cNvPr>
          <p:cNvGrpSpPr>
            <a:grpSpLocks/>
          </p:cNvGrpSpPr>
          <p:nvPr/>
        </p:nvGrpSpPr>
        <p:grpSpPr bwMode="auto">
          <a:xfrm>
            <a:off x="8436334" y="2631882"/>
            <a:ext cx="2878566" cy="3674634"/>
            <a:chOff x="2880" y="754"/>
            <a:chExt cx="2562" cy="3149"/>
          </a:xfrm>
        </p:grpSpPr>
        <p:pic>
          <p:nvPicPr>
            <p:cNvPr id="39944" name="Picture 5" descr="041">
              <a:extLst>
                <a:ext uri="{FF2B5EF4-FFF2-40B4-BE49-F238E27FC236}">
                  <a16:creationId xmlns:a16="http://schemas.microsoft.com/office/drawing/2014/main" id="{68DBF54D-55B8-4892-A06F-B4154E8E4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9013" t="37599" r="7675" b="29019"/>
            <a:stretch>
              <a:fillRect/>
            </a:stretch>
          </p:blipFill>
          <p:spPr bwMode="auto">
            <a:xfrm>
              <a:off x="2880" y="754"/>
              <a:ext cx="2562" cy="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5" name="Text Box 6">
              <a:extLst>
                <a:ext uri="{FF2B5EF4-FFF2-40B4-BE49-F238E27FC236}">
                  <a16:creationId xmlns:a16="http://schemas.microsoft.com/office/drawing/2014/main" id="{DA48B6DB-F6F2-4EC9-8635-DD864BC5AD50}"/>
                </a:ext>
              </a:extLst>
            </p:cNvPr>
            <p:cNvSpPr txBox="1">
              <a:spLocks noChangeArrowheads="1"/>
            </p:cNvSpPr>
            <p:nvPr/>
          </p:nvSpPr>
          <p:spPr bwMode="auto">
            <a:xfrm>
              <a:off x="3398" y="3560"/>
              <a:ext cx="177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b="1" dirty="0">
                  <a:latin typeface="黑体" panose="02010609060101010101" pitchFamily="49" charset="-122"/>
                  <a:ea typeface="黑体" panose="02010609060101010101" pitchFamily="49" charset="-122"/>
                </a:rPr>
                <a:t>红豆杉与紫杉醇</a:t>
              </a:r>
            </a:p>
          </p:txBody>
        </p:sp>
      </p:grpSp>
      <p:grpSp>
        <p:nvGrpSpPr>
          <p:cNvPr id="39940" name="Group 8">
            <a:extLst>
              <a:ext uri="{FF2B5EF4-FFF2-40B4-BE49-F238E27FC236}">
                <a16:creationId xmlns:a16="http://schemas.microsoft.com/office/drawing/2014/main" id="{9E905AFD-F9E7-4ADC-B19F-651074402F6E}"/>
              </a:ext>
            </a:extLst>
          </p:cNvPr>
          <p:cNvGrpSpPr>
            <a:grpSpLocks/>
          </p:cNvGrpSpPr>
          <p:nvPr/>
        </p:nvGrpSpPr>
        <p:grpSpPr bwMode="auto">
          <a:xfrm>
            <a:off x="5156009" y="2711850"/>
            <a:ext cx="3149600" cy="3565524"/>
            <a:chOff x="2676" y="2187"/>
            <a:chExt cx="1984" cy="2246"/>
          </a:xfrm>
        </p:grpSpPr>
        <p:pic>
          <p:nvPicPr>
            <p:cNvPr id="39942" name="Picture 4" descr="041">
              <a:extLst>
                <a:ext uri="{FF2B5EF4-FFF2-40B4-BE49-F238E27FC236}">
                  <a16:creationId xmlns:a16="http://schemas.microsoft.com/office/drawing/2014/main" id="{136D606C-6E39-4F02-ABD3-8427E5B67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3718" t="6311" r="3462" b="71565"/>
            <a:stretch>
              <a:fillRect/>
            </a:stretch>
          </p:blipFill>
          <p:spPr bwMode="auto">
            <a:xfrm>
              <a:off x="2676" y="2187"/>
              <a:ext cx="1984" cy="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Text Box 7">
              <a:extLst>
                <a:ext uri="{FF2B5EF4-FFF2-40B4-BE49-F238E27FC236}">
                  <a16:creationId xmlns:a16="http://schemas.microsoft.com/office/drawing/2014/main" id="{B3BB8B52-DC4A-4E2A-B9A0-2727871D8D96}"/>
                </a:ext>
              </a:extLst>
            </p:cNvPr>
            <p:cNvSpPr txBox="1">
              <a:spLocks noChangeArrowheads="1"/>
            </p:cNvSpPr>
            <p:nvPr/>
          </p:nvSpPr>
          <p:spPr bwMode="auto">
            <a:xfrm>
              <a:off x="3024" y="4183"/>
              <a:ext cx="124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b="1" dirty="0">
                  <a:latin typeface="黑体" panose="02010609060101010101" pitchFamily="49" charset="-122"/>
                  <a:ea typeface="黑体" panose="02010609060101010101" pitchFamily="49" charset="-122"/>
                </a:rPr>
                <a:t>人参皂苷的生产</a:t>
              </a:r>
            </a:p>
          </p:txBody>
        </p:sp>
      </p:grpSp>
      <p:pic>
        <p:nvPicPr>
          <p:cNvPr id="39941" name="Picture 10" descr="bc59b46ef7dcfd25a3">
            <a:extLst>
              <a:ext uri="{FF2B5EF4-FFF2-40B4-BE49-F238E27FC236}">
                <a16:creationId xmlns:a16="http://schemas.microsoft.com/office/drawing/2014/main" id="{086EDD21-14C6-4494-AFF4-B3B0674B33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1276" y="865995"/>
            <a:ext cx="2663825"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
            <a:extLst>
              <a:ext uri="{FF2B5EF4-FFF2-40B4-BE49-F238E27FC236}">
                <a16:creationId xmlns:a16="http://schemas.microsoft.com/office/drawing/2014/main" id="{B3F3C056-347E-46CB-AE79-34C2E72F0475}"/>
              </a:ext>
            </a:extLst>
          </p:cNvPr>
          <p:cNvSpPr txBox="1">
            <a:spLocks noChangeArrowheads="1"/>
          </p:cNvSpPr>
          <p:nvPr/>
        </p:nvSpPr>
        <p:spPr bwMode="auto">
          <a:xfrm>
            <a:off x="1309688" y="1987234"/>
            <a:ext cx="5615898" cy="98488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蛋白质、脂肪、糖类、药物、香料、生物碱等</a:t>
            </a:r>
          </a:p>
        </p:txBody>
      </p:sp>
      <p:sp>
        <p:nvSpPr>
          <p:cNvPr id="11" name="Text Box 3">
            <a:extLst>
              <a:ext uri="{FF2B5EF4-FFF2-40B4-BE49-F238E27FC236}">
                <a16:creationId xmlns:a16="http://schemas.microsoft.com/office/drawing/2014/main" id="{8155B484-6E45-426E-A8E4-995C4AF32894}"/>
              </a:ext>
            </a:extLst>
          </p:cNvPr>
          <p:cNvSpPr txBox="1">
            <a:spLocks noChangeArrowheads="1"/>
          </p:cNvSpPr>
          <p:nvPr/>
        </p:nvSpPr>
        <p:spPr bwMode="auto">
          <a:xfrm>
            <a:off x="810219" y="1285876"/>
            <a:ext cx="3959225" cy="492443"/>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marL="457200" indent="-457200">
              <a:buFont typeface="Wingdings" panose="05000000000000000000" pitchFamily="2" charset="2"/>
              <a:buChar char="Ø"/>
            </a:pPr>
            <a:r>
              <a:rPr lang="en-US" altLang="en-US" sz="3200" b="1" dirty="0" err="1">
                <a:latin typeface="微软雅黑" panose="020B0503020204020204" pitchFamily="34" charset="-122"/>
                <a:ea typeface="微软雅黑" panose="020B0503020204020204" pitchFamily="34" charset="-122"/>
                <a:cs typeface="Times New Roman" panose="02020603050405020304" pitchFamily="18" charset="0"/>
              </a:rPr>
              <a:t>细胞产物种类</a:t>
            </a:r>
            <a:r>
              <a:rPr lang="en-US" altLang="en-US" sz="3200" b="1" dirty="0">
                <a:latin typeface="微软雅黑" panose="020B0503020204020204" pitchFamily="34" charset="-122"/>
                <a:ea typeface="微软雅黑" panose="020B0503020204020204" pitchFamily="34" charset="-122"/>
                <a:cs typeface="Times New Roman" panose="02020603050405020304" pitchFamily="18" charset="0"/>
              </a:rPr>
              <a:t>：</a:t>
            </a:r>
          </a:p>
        </p:txBody>
      </p:sp>
      <p:grpSp>
        <p:nvGrpSpPr>
          <p:cNvPr id="12" name="Group 6">
            <a:extLst>
              <a:ext uri="{FF2B5EF4-FFF2-40B4-BE49-F238E27FC236}">
                <a16:creationId xmlns:a16="http://schemas.microsoft.com/office/drawing/2014/main" id="{BFECD3CE-25D9-4254-B201-5C524F555EF9}"/>
              </a:ext>
            </a:extLst>
          </p:cNvPr>
          <p:cNvGrpSpPr>
            <a:grpSpLocks/>
          </p:cNvGrpSpPr>
          <p:nvPr/>
        </p:nvGrpSpPr>
        <p:grpSpPr bwMode="auto">
          <a:xfrm>
            <a:off x="9012831" y="1595438"/>
            <a:ext cx="314325" cy="314325"/>
            <a:chOff x="4872" y="571"/>
            <a:chExt cx="786" cy="788"/>
          </a:xfrm>
        </p:grpSpPr>
        <p:sp>
          <p:nvSpPr>
            <p:cNvPr id="13" name="Freeform 7">
              <a:extLst>
                <a:ext uri="{FF2B5EF4-FFF2-40B4-BE49-F238E27FC236}">
                  <a16:creationId xmlns:a16="http://schemas.microsoft.com/office/drawing/2014/main" id="{4EE500B3-7030-4507-9C0A-2D4D7A6764E3}"/>
                </a:ext>
              </a:extLst>
            </p:cNvPr>
            <p:cNvSpPr>
              <a:spLocks/>
            </p:cNvSpPr>
            <p:nvPr/>
          </p:nvSpPr>
          <p:spPr bwMode="auto">
            <a:xfrm>
              <a:off x="5239" y="572"/>
              <a:ext cx="419" cy="787"/>
            </a:xfrm>
            <a:custGeom>
              <a:avLst/>
              <a:gdLst>
                <a:gd name="T0" fmla="*/ 300 w 838"/>
                <a:gd name="T1" fmla="*/ 1434 h 1574"/>
                <a:gd name="T2" fmla="*/ 688 w 838"/>
                <a:gd name="T3" fmla="*/ 1255 h 1574"/>
                <a:gd name="T4" fmla="*/ 838 w 838"/>
                <a:gd name="T5" fmla="*/ 869 h 1574"/>
                <a:gd name="T6" fmla="*/ 838 w 838"/>
                <a:gd name="T7" fmla="*/ 842 h 1574"/>
                <a:gd name="T8" fmla="*/ 838 w 838"/>
                <a:gd name="T9" fmla="*/ 820 h 1574"/>
                <a:gd name="T10" fmla="*/ 838 w 838"/>
                <a:gd name="T11" fmla="*/ 783 h 1574"/>
                <a:gd name="T12" fmla="*/ 838 w 838"/>
                <a:gd name="T13" fmla="*/ 761 h 1574"/>
                <a:gd name="T14" fmla="*/ 838 w 838"/>
                <a:gd name="T15" fmla="*/ 717 h 1574"/>
                <a:gd name="T16" fmla="*/ 591 w 838"/>
                <a:gd name="T17" fmla="*/ 342 h 1574"/>
                <a:gd name="T18" fmla="*/ 156 w 838"/>
                <a:gd name="T19" fmla="*/ 99 h 1574"/>
                <a:gd name="T20" fmla="*/ 55 w 838"/>
                <a:gd name="T21" fmla="*/ 219 h 1574"/>
                <a:gd name="T22" fmla="*/ 83 w 838"/>
                <a:gd name="T23" fmla="*/ 219 h 1574"/>
                <a:gd name="T24" fmla="*/ 114 w 838"/>
                <a:gd name="T25" fmla="*/ 222 h 1574"/>
                <a:gd name="T26" fmla="*/ 144 w 838"/>
                <a:gd name="T27" fmla="*/ 226 h 1574"/>
                <a:gd name="T28" fmla="*/ 180 w 838"/>
                <a:gd name="T29" fmla="*/ 236 h 1574"/>
                <a:gd name="T30" fmla="*/ 218 w 838"/>
                <a:gd name="T31" fmla="*/ 245 h 1574"/>
                <a:gd name="T32" fmla="*/ 260 w 838"/>
                <a:gd name="T33" fmla="*/ 259 h 1574"/>
                <a:gd name="T34" fmla="*/ 300 w 838"/>
                <a:gd name="T35" fmla="*/ 276 h 1574"/>
                <a:gd name="T36" fmla="*/ 344 w 838"/>
                <a:gd name="T37" fmla="*/ 298 h 1574"/>
                <a:gd name="T38" fmla="*/ 384 w 838"/>
                <a:gd name="T39" fmla="*/ 325 h 1574"/>
                <a:gd name="T40" fmla="*/ 422 w 838"/>
                <a:gd name="T41" fmla="*/ 357 h 1574"/>
                <a:gd name="T42" fmla="*/ 458 w 838"/>
                <a:gd name="T43" fmla="*/ 394 h 1574"/>
                <a:gd name="T44" fmla="*/ 488 w 838"/>
                <a:gd name="T45" fmla="*/ 422 h 1574"/>
                <a:gd name="T46" fmla="*/ 513 w 838"/>
                <a:gd name="T47" fmla="*/ 453 h 1574"/>
                <a:gd name="T48" fmla="*/ 536 w 838"/>
                <a:gd name="T49" fmla="*/ 485 h 1574"/>
                <a:gd name="T50" fmla="*/ 553 w 838"/>
                <a:gd name="T51" fmla="*/ 517 h 1574"/>
                <a:gd name="T52" fmla="*/ 570 w 838"/>
                <a:gd name="T53" fmla="*/ 551 h 1574"/>
                <a:gd name="T54" fmla="*/ 585 w 838"/>
                <a:gd name="T55" fmla="*/ 588 h 1574"/>
                <a:gd name="T56" fmla="*/ 595 w 838"/>
                <a:gd name="T57" fmla="*/ 620 h 1574"/>
                <a:gd name="T58" fmla="*/ 604 w 838"/>
                <a:gd name="T59" fmla="*/ 654 h 1574"/>
                <a:gd name="T60" fmla="*/ 612 w 838"/>
                <a:gd name="T61" fmla="*/ 686 h 1574"/>
                <a:gd name="T62" fmla="*/ 616 w 838"/>
                <a:gd name="T63" fmla="*/ 717 h 1574"/>
                <a:gd name="T64" fmla="*/ 620 w 838"/>
                <a:gd name="T65" fmla="*/ 747 h 1574"/>
                <a:gd name="T66" fmla="*/ 621 w 838"/>
                <a:gd name="T67" fmla="*/ 776 h 1574"/>
                <a:gd name="T68" fmla="*/ 623 w 838"/>
                <a:gd name="T69" fmla="*/ 801 h 1574"/>
                <a:gd name="T70" fmla="*/ 620 w 838"/>
                <a:gd name="T71" fmla="*/ 835 h 1574"/>
                <a:gd name="T72" fmla="*/ 616 w 838"/>
                <a:gd name="T73" fmla="*/ 861 h 1574"/>
                <a:gd name="T74" fmla="*/ 610 w 838"/>
                <a:gd name="T75" fmla="*/ 890 h 1574"/>
                <a:gd name="T76" fmla="*/ 602 w 838"/>
                <a:gd name="T77" fmla="*/ 924 h 1574"/>
                <a:gd name="T78" fmla="*/ 593 w 838"/>
                <a:gd name="T79" fmla="*/ 958 h 1574"/>
                <a:gd name="T80" fmla="*/ 580 w 838"/>
                <a:gd name="T81" fmla="*/ 996 h 1574"/>
                <a:gd name="T82" fmla="*/ 563 w 838"/>
                <a:gd name="T83" fmla="*/ 1033 h 1574"/>
                <a:gd name="T84" fmla="*/ 545 w 838"/>
                <a:gd name="T85" fmla="*/ 1072 h 1574"/>
                <a:gd name="T86" fmla="*/ 521 w 838"/>
                <a:gd name="T87" fmla="*/ 1109 h 1574"/>
                <a:gd name="T88" fmla="*/ 494 w 838"/>
                <a:gd name="T89" fmla="*/ 1145 h 1574"/>
                <a:gd name="T90" fmla="*/ 462 w 838"/>
                <a:gd name="T91" fmla="*/ 1179 h 1574"/>
                <a:gd name="T92" fmla="*/ 441 w 838"/>
                <a:gd name="T93" fmla="*/ 1200 h 1574"/>
                <a:gd name="T94" fmla="*/ 405 w 838"/>
                <a:gd name="T95" fmla="*/ 1228 h 1574"/>
                <a:gd name="T96" fmla="*/ 376 w 838"/>
                <a:gd name="T97" fmla="*/ 1251 h 1574"/>
                <a:gd name="T98" fmla="*/ 346 w 838"/>
                <a:gd name="T99" fmla="*/ 1270 h 1574"/>
                <a:gd name="T100" fmla="*/ 312 w 838"/>
                <a:gd name="T101" fmla="*/ 1289 h 1574"/>
                <a:gd name="T102" fmla="*/ 272 w 838"/>
                <a:gd name="T103" fmla="*/ 1308 h 1574"/>
                <a:gd name="T104" fmla="*/ 228 w 838"/>
                <a:gd name="T105" fmla="*/ 1325 h 1574"/>
                <a:gd name="T106" fmla="*/ 177 w 838"/>
                <a:gd name="T107" fmla="*/ 1337 h 1574"/>
                <a:gd name="T108" fmla="*/ 121 w 838"/>
                <a:gd name="T109" fmla="*/ 1348 h 1574"/>
                <a:gd name="T110" fmla="*/ 62 w 838"/>
                <a:gd name="T111" fmla="*/ 1354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8" h="1574">
                  <a:moveTo>
                    <a:pt x="51" y="1354"/>
                  </a:moveTo>
                  <a:lnTo>
                    <a:pt x="55" y="1574"/>
                  </a:lnTo>
                  <a:lnTo>
                    <a:pt x="125" y="1573"/>
                  </a:lnTo>
                  <a:lnTo>
                    <a:pt x="154" y="1476"/>
                  </a:lnTo>
                  <a:lnTo>
                    <a:pt x="300" y="1434"/>
                  </a:lnTo>
                  <a:lnTo>
                    <a:pt x="397" y="1500"/>
                  </a:lnTo>
                  <a:lnTo>
                    <a:pt x="504" y="1436"/>
                  </a:lnTo>
                  <a:lnTo>
                    <a:pt x="500" y="1323"/>
                  </a:lnTo>
                  <a:lnTo>
                    <a:pt x="580" y="1240"/>
                  </a:lnTo>
                  <a:lnTo>
                    <a:pt x="688" y="1255"/>
                  </a:lnTo>
                  <a:lnTo>
                    <a:pt x="764" y="1135"/>
                  </a:lnTo>
                  <a:lnTo>
                    <a:pt x="699" y="1042"/>
                  </a:lnTo>
                  <a:lnTo>
                    <a:pt x="743" y="890"/>
                  </a:lnTo>
                  <a:lnTo>
                    <a:pt x="838" y="875"/>
                  </a:lnTo>
                  <a:lnTo>
                    <a:pt x="838" y="869"/>
                  </a:lnTo>
                  <a:lnTo>
                    <a:pt x="838" y="863"/>
                  </a:lnTo>
                  <a:lnTo>
                    <a:pt x="838" y="859"/>
                  </a:lnTo>
                  <a:lnTo>
                    <a:pt x="838" y="854"/>
                  </a:lnTo>
                  <a:lnTo>
                    <a:pt x="838" y="848"/>
                  </a:lnTo>
                  <a:lnTo>
                    <a:pt x="838" y="842"/>
                  </a:lnTo>
                  <a:lnTo>
                    <a:pt x="838" y="839"/>
                  </a:lnTo>
                  <a:lnTo>
                    <a:pt x="838" y="835"/>
                  </a:lnTo>
                  <a:lnTo>
                    <a:pt x="838" y="829"/>
                  </a:lnTo>
                  <a:lnTo>
                    <a:pt x="838" y="823"/>
                  </a:lnTo>
                  <a:lnTo>
                    <a:pt x="838" y="820"/>
                  </a:lnTo>
                  <a:lnTo>
                    <a:pt x="838" y="814"/>
                  </a:lnTo>
                  <a:lnTo>
                    <a:pt x="838" y="804"/>
                  </a:lnTo>
                  <a:lnTo>
                    <a:pt x="838" y="795"/>
                  </a:lnTo>
                  <a:lnTo>
                    <a:pt x="838" y="789"/>
                  </a:lnTo>
                  <a:lnTo>
                    <a:pt x="838" y="783"/>
                  </a:lnTo>
                  <a:lnTo>
                    <a:pt x="838" y="780"/>
                  </a:lnTo>
                  <a:lnTo>
                    <a:pt x="838" y="776"/>
                  </a:lnTo>
                  <a:lnTo>
                    <a:pt x="838" y="770"/>
                  </a:lnTo>
                  <a:lnTo>
                    <a:pt x="838" y="764"/>
                  </a:lnTo>
                  <a:lnTo>
                    <a:pt x="838" y="761"/>
                  </a:lnTo>
                  <a:lnTo>
                    <a:pt x="838" y="755"/>
                  </a:lnTo>
                  <a:lnTo>
                    <a:pt x="838" y="745"/>
                  </a:lnTo>
                  <a:lnTo>
                    <a:pt x="838" y="736"/>
                  </a:lnTo>
                  <a:lnTo>
                    <a:pt x="838" y="726"/>
                  </a:lnTo>
                  <a:lnTo>
                    <a:pt x="838" y="717"/>
                  </a:lnTo>
                  <a:lnTo>
                    <a:pt x="741" y="688"/>
                  </a:lnTo>
                  <a:lnTo>
                    <a:pt x="699" y="542"/>
                  </a:lnTo>
                  <a:lnTo>
                    <a:pt x="766" y="445"/>
                  </a:lnTo>
                  <a:lnTo>
                    <a:pt x="703" y="337"/>
                  </a:lnTo>
                  <a:lnTo>
                    <a:pt x="591" y="342"/>
                  </a:lnTo>
                  <a:lnTo>
                    <a:pt x="507" y="262"/>
                  </a:lnTo>
                  <a:lnTo>
                    <a:pt x="521" y="152"/>
                  </a:lnTo>
                  <a:lnTo>
                    <a:pt x="401" y="76"/>
                  </a:lnTo>
                  <a:lnTo>
                    <a:pt x="310" y="143"/>
                  </a:lnTo>
                  <a:lnTo>
                    <a:pt x="156" y="99"/>
                  </a:lnTo>
                  <a:lnTo>
                    <a:pt x="140" y="4"/>
                  </a:lnTo>
                  <a:lnTo>
                    <a:pt x="49" y="0"/>
                  </a:lnTo>
                  <a:lnTo>
                    <a:pt x="0" y="101"/>
                  </a:lnTo>
                  <a:lnTo>
                    <a:pt x="53" y="219"/>
                  </a:lnTo>
                  <a:lnTo>
                    <a:pt x="55" y="219"/>
                  </a:lnTo>
                  <a:lnTo>
                    <a:pt x="59" y="219"/>
                  </a:lnTo>
                  <a:lnTo>
                    <a:pt x="62" y="219"/>
                  </a:lnTo>
                  <a:lnTo>
                    <a:pt x="68" y="219"/>
                  </a:lnTo>
                  <a:lnTo>
                    <a:pt x="76" y="219"/>
                  </a:lnTo>
                  <a:lnTo>
                    <a:pt x="83" y="219"/>
                  </a:lnTo>
                  <a:lnTo>
                    <a:pt x="93" y="221"/>
                  </a:lnTo>
                  <a:lnTo>
                    <a:pt x="99" y="221"/>
                  </a:lnTo>
                  <a:lnTo>
                    <a:pt x="102" y="221"/>
                  </a:lnTo>
                  <a:lnTo>
                    <a:pt x="108" y="221"/>
                  </a:lnTo>
                  <a:lnTo>
                    <a:pt x="114" y="222"/>
                  </a:lnTo>
                  <a:lnTo>
                    <a:pt x="120" y="222"/>
                  </a:lnTo>
                  <a:lnTo>
                    <a:pt x="125" y="224"/>
                  </a:lnTo>
                  <a:lnTo>
                    <a:pt x="133" y="224"/>
                  </a:lnTo>
                  <a:lnTo>
                    <a:pt x="139" y="226"/>
                  </a:lnTo>
                  <a:lnTo>
                    <a:pt x="144" y="226"/>
                  </a:lnTo>
                  <a:lnTo>
                    <a:pt x="152" y="228"/>
                  </a:lnTo>
                  <a:lnTo>
                    <a:pt x="158" y="230"/>
                  </a:lnTo>
                  <a:lnTo>
                    <a:pt x="167" y="232"/>
                  </a:lnTo>
                  <a:lnTo>
                    <a:pt x="173" y="234"/>
                  </a:lnTo>
                  <a:lnTo>
                    <a:pt x="180" y="236"/>
                  </a:lnTo>
                  <a:lnTo>
                    <a:pt x="188" y="238"/>
                  </a:lnTo>
                  <a:lnTo>
                    <a:pt x="196" y="240"/>
                  </a:lnTo>
                  <a:lnTo>
                    <a:pt x="203" y="240"/>
                  </a:lnTo>
                  <a:lnTo>
                    <a:pt x="211" y="241"/>
                  </a:lnTo>
                  <a:lnTo>
                    <a:pt x="218" y="245"/>
                  </a:lnTo>
                  <a:lnTo>
                    <a:pt x="228" y="247"/>
                  </a:lnTo>
                  <a:lnTo>
                    <a:pt x="235" y="249"/>
                  </a:lnTo>
                  <a:lnTo>
                    <a:pt x="243" y="253"/>
                  </a:lnTo>
                  <a:lnTo>
                    <a:pt x="251" y="255"/>
                  </a:lnTo>
                  <a:lnTo>
                    <a:pt x="260" y="259"/>
                  </a:lnTo>
                  <a:lnTo>
                    <a:pt x="268" y="260"/>
                  </a:lnTo>
                  <a:lnTo>
                    <a:pt x="275" y="264"/>
                  </a:lnTo>
                  <a:lnTo>
                    <a:pt x="285" y="268"/>
                  </a:lnTo>
                  <a:lnTo>
                    <a:pt x="293" y="272"/>
                  </a:lnTo>
                  <a:lnTo>
                    <a:pt x="300" y="276"/>
                  </a:lnTo>
                  <a:lnTo>
                    <a:pt x="310" y="279"/>
                  </a:lnTo>
                  <a:lnTo>
                    <a:pt x="317" y="283"/>
                  </a:lnTo>
                  <a:lnTo>
                    <a:pt x="327" y="289"/>
                  </a:lnTo>
                  <a:lnTo>
                    <a:pt x="334" y="293"/>
                  </a:lnTo>
                  <a:lnTo>
                    <a:pt x="344" y="298"/>
                  </a:lnTo>
                  <a:lnTo>
                    <a:pt x="351" y="302"/>
                  </a:lnTo>
                  <a:lnTo>
                    <a:pt x="359" y="308"/>
                  </a:lnTo>
                  <a:lnTo>
                    <a:pt x="367" y="314"/>
                  </a:lnTo>
                  <a:lnTo>
                    <a:pt x="376" y="317"/>
                  </a:lnTo>
                  <a:lnTo>
                    <a:pt x="384" y="325"/>
                  </a:lnTo>
                  <a:lnTo>
                    <a:pt x="391" y="331"/>
                  </a:lnTo>
                  <a:lnTo>
                    <a:pt x="399" y="337"/>
                  </a:lnTo>
                  <a:lnTo>
                    <a:pt x="407" y="342"/>
                  </a:lnTo>
                  <a:lnTo>
                    <a:pt x="414" y="350"/>
                  </a:lnTo>
                  <a:lnTo>
                    <a:pt x="422" y="357"/>
                  </a:lnTo>
                  <a:lnTo>
                    <a:pt x="429" y="363"/>
                  </a:lnTo>
                  <a:lnTo>
                    <a:pt x="437" y="371"/>
                  </a:lnTo>
                  <a:lnTo>
                    <a:pt x="445" y="378"/>
                  </a:lnTo>
                  <a:lnTo>
                    <a:pt x="452" y="388"/>
                  </a:lnTo>
                  <a:lnTo>
                    <a:pt x="458" y="394"/>
                  </a:lnTo>
                  <a:lnTo>
                    <a:pt x="464" y="397"/>
                  </a:lnTo>
                  <a:lnTo>
                    <a:pt x="471" y="403"/>
                  </a:lnTo>
                  <a:lnTo>
                    <a:pt x="477" y="411"/>
                  </a:lnTo>
                  <a:lnTo>
                    <a:pt x="483" y="414"/>
                  </a:lnTo>
                  <a:lnTo>
                    <a:pt x="488" y="422"/>
                  </a:lnTo>
                  <a:lnTo>
                    <a:pt x="494" y="428"/>
                  </a:lnTo>
                  <a:lnTo>
                    <a:pt x="500" y="433"/>
                  </a:lnTo>
                  <a:lnTo>
                    <a:pt x="504" y="439"/>
                  </a:lnTo>
                  <a:lnTo>
                    <a:pt x="507" y="447"/>
                  </a:lnTo>
                  <a:lnTo>
                    <a:pt x="513" y="453"/>
                  </a:lnTo>
                  <a:lnTo>
                    <a:pt x="519" y="458"/>
                  </a:lnTo>
                  <a:lnTo>
                    <a:pt x="523" y="466"/>
                  </a:lnTo>
                  <a:lnTo>
                    <a:pt x="526" y="472"/>
                  </a:lnTo>
                  <a:lnTo>
                    <a:pt x="532" y="477"/>
                  </a:lnTo>
                  <a:lnTo>
                    <a:pt x="536" y="485"/>
                  </a:lnTo>
                  <a:lnTo>
                    <a:pt x="540" y="491"/>
                  </a:lnTo>
                  <a:lnTo>
                    <a:pt x="544" y="498"/>
                  </a:lnTo>
                  <a:lnTo>
                    <a:pt x="547" y="504"/>
                  </a:lnTo>
                  <a:lnTo>
                    <a:pt x="551" y="511"/>
                  </a:lnTo>
                  <a:lnTo>
                    <a:pt x="553" y="517"/>
                  </a:lnTo>
                  <a:lnTo>
                    <a:pt x="557" y="525"/>
                  </a:lnTo>
                  <a:lnTo>
                    <a:pt x="561" y="530"/>
                  </a:lnTo>
                  <a:lnTo>
                    <a:pt x="564" y="538"/>
                  </a:lnTo>
                  <a:lnTo>
                    <a:pt x="568" y="546"/>
                  </a:lnTo>
                  <a:lnTo>
                    <a:pt x="570" y="551"/>
                  </a:lnTo>
                  <a:lnTo>
                    <a:pt x="574" y="559"/>
                  </a:lnTo>
                  <a:lnTo>
                    <a:pt x="576" y="567"/>
                  </a:lnTo>
                  <a:lnTo>
                    <a:pt x="580" y="572"/>
                  </a:lnTo>
                  <a:lnTo>
                    <a:pt x="582" y="580"/>
                  </a:lnTo>
                  <a:lnTo>
                    <a:pt x="585" y="588"/>
                  </a:lnTo>
                  <a:lnTo>
                    <a:pt x="587" y="593"/>
                  </a:lnTo>
                  <a:lnTo>
                    <a:pt x="589" y="601"/>
                  </a:lnTo>
                  <a:lnTo>
                    <a:pt x="591" y="607"/>
                  </a:lnTo>
                  <a:lnTo>
                    <a:pt x="593" y="612"/>
                  </a:lnTo>
                  <a:lnTo>
                    <a:pt x="595" y="620"/>
                  </a:lnTo>
                  <a:lnTo>
                    <a:pt x="597" y="627"/>
                  </a:lnTo>
                  <a:lnTo>
                    <a:pt x="599" y="633"/>
                  </a:lnTo>
                  <a:lnTo>
                    <a:pt x="601" y="641"/>
                  </a:lnTo>
                  <a:lnTo>
                    <a:pt x="602" y="648"/>
                  </a:lnTo>
                  <a:lnTo>
                    <a:pt x="604" y="654"/>
                  </a:lnTo>
                  <a:lnTo>
                    <a:pt x="606" y="660"/>
                  </a:lnTo>
                  <a:lnTo>
                    <a:pt x="606" y="667"/>
                  </a:lnTo>
                  <a:lnTo>
                    <a:pt x="608" y="673"/>
                  </a:lnTo>
                  <a:lnTo>
                    <a:pt x="610" y="681"/>
                  </a:lnTo>
                  <a:lnTo>
                    <a:pt x="612" y="686"/>
                  </a:lnTo>
                  <a:lnTo>
                    <a:pt x="612" y="692"/>
                  </a:lnTo>
                  <a:lnTo>
                    <a:pt x="614" y="700"/>
                  </a:lnTo>
                  <a:lnTo>
                    <a:pt x="614" y="705"/>
                  </a:lnTo>
                  <a:lnTo>
                    <a:pt x="614" y="711"/>
                  </a:lnTo>
                  <a:lnTo>
                    <a:pt x="616" y="717"/>
                  </a:lnTo>
                  <a:lnTo>
                    <a:pt x="616" y="724"/>
                  </a:lnTo>
                  <a:lnTo>
                    <a:pt x="618" y="728"/>
                  </a:lnTo>
                  <a:lnTo>
                    <a:pt x="618" y="736"/>
                  </a:lnTo>
                  <a:lnTo>
                    <a:pt x="620" y="742"/>
                  </a:lnTo>
                  <a:lnTo>
                    <a:pt x="620" y="747"/>
                  </a:lnTo>
                  <a:lnTo>
                    <a:pt x="620" y="753"/>
                  </a:lnTo>
                  <a:lnTo>
                    <a:pt x="621" y="759"/>
                  </a:lnTo>
                  <a:lnTo>
                    <a:pt x="621" y="764"/>
                  </a:lnTo>
                  <a:lnTo>
                    <a:pt x="621" y="770"/>
                  </a:lnTo>
                  <a:lnTo>
                    <a:pt x="621" y="776"/>
                  </a:lnTo>
                  <a:lnTo>
                    <a:pt x="623" y="781"/>
                  </a:lnTo>
                  <a:lnTo>
                    <a:pt x="623" y="787"/>
                  </a:lnTo>
                  <a:lnTo>
                    <a:pt x="625" y="793"/>
                  </a:lnTo>
                  <a:lnTo>
                    <a:pt x="623" y="795"/>
                  </a:lnTo>
                  <a:lnTo>
                    <a:pt x="623" y="801"/>
                  </a:lnTo>
                  <a:lnTo>
                    <a:pt x="623" y="806"/>
                  </a:lnTo>
                  <a:lnTo>
                    <a:pt x="623" y="814"/>
                  </a:lnTo>
                  <a:lnTo>
                    <a:pt x="621" y="821"/>
                  </a:lnTo>
                  <a:lnTo>
                    <a:pt x="620" y="831"/>
                  </a:lnTo>
                  <a:lnTo>
                    <a:pt x="620" y="835"/>
                  </a:lnTo>
                  <a:lnTo>
                    <a:pt x="620" y="840"/>
                  </a:lnTo>
                  <a:lnTo>
                    <a:pt x="618" y="844"/>
                  </a:lnTo>
                  <a:lnTo>
                    <a:pt x="618" y="850"/>
                  </a:lnTo>
                  <a:lnTo>
                    <a:pt x="616" y="856"/>
                  </a:lnTo>
                  <a:lnTo>
                    <a:pt x="616" y="861"/>
                  </a:lnTo>
                  <a:lnTo>
                    <a:pt x="614" y="865"/>
                  </a:lnTo>
                  <a:lnTo>
                    <a:pt x="614" y="873"/>
                  </a:lnTo>
                  <a:lnTo>
                    <a:pt x="612" y="878"/>
                  </a:lnTo>
                  <a:lnTo>
                    <a:pt x="612" y="884"/>
                  </a:lnTo>
                  <a:lnTo>
                    <a:pt x="610" y="890"/>
                  </a:lnTo>
                  <a:lnTo>
                    <a:pt x="610" y="897"/>
                  </a:lnTo>
                  <a:lnTo>
                    <a:pt x="608" y="903"/>
                  </a:lnTo>
                  <a:lnTo>
                    <a:pt x="606" y="911"/>
                  </a:lnTo>
                  <a:lnTo>
                    <a:pt x="604" y="917"/>
                  </a:lnTo>
                  <a:lnTo>
                    <a:pt x="602" y="924"/>
                  </a:lnTo>
                  <a:lnTo>
                    <a:pt x="601" y="930"/>
                  </a:lnTo>
                  <a:lnTo>
                    <a:pt x="599" y="937"/>
                  </a:lnTo>
                  <a:lnTo>
                    <a:pt x="597" y="945"/>
                  </a:lnTo>
                  <a:lnTo>
                    <a:pt x="595" y="953"/>
                  </a:lnTo>
                  <a:lnTo>
                    <a:pt x="593" y="958"/>
                  </a:lnTo>
                  <a:lnTo>
                    <a:pt x="591" y="966"/>
                  </a:lnTo>
                  <a:lnTo>
                    <a:pt x="587" y="974"/>
                  </a:lnTo>
                  <a:lnTo>
                    <a:pt x="585" y="981"/>
                  </a:lnTo>
                  <a:lnTo>
                    <a:pt x="582" y="989"/>
                  </a:lnTo>
                  <a:lnTo>
                    <a:pt x="580" y="996"/>
                  </a:lnTo>
                  <a:lnTo>
                    <a:pt x="576" y="1002"/>
                  </a:lnTo>
                  <a:lnTo>
                    <a:pt x="574" y="1012"/>
                  </a:lnTo>
                  <a:lnTo>
                    <a:pt x="570" y="1019"/>
                  </a:lnTo>
                  <a:lnTo>
                    <a:pt x="566" y="1025"/>
                  </a:lnTo>
                  <a:lnTo>
                    <a:pt x="563" y="1033"/>
                  </a:lnTo>
                  <a:lnTo>
                    <a:pt x="561" y="1040"/>
                  </a:lnTo>
                  <a:lnTo>
                    <a:pt x="557" y="1048"/>
                  </a:lnTo>
                  <a:lnTo>
                    <a:pt x="553" y="1055"/>
                  </a:lnTo>
                  <a:lnTo>
                    <a:pt x="549" y="1063"/>
                  </a:lnTo>
                  <a:lnTo>
                    <a:pt x="545" y="1072"/>
                  </a:lnTo>
                  <a:lnTo>
                    <a:pt x="540" y="1078"/>
                  </a:lnTo>
                  <a:lnTo>
                    <a:pt x="536" y="1086"/>
                  </a:lnTo>
                  <a:lnTo>
                    <a:pt x="530" y="1093"/>
                  </a:lnTo>
                  <a:lnTo>
                    <a:pt x="526" y="1101"/>
                  </a:lnTo>
                  <a:lnTo>
                    <a:pt x="521" y="1109"/>
                  </a:lnTo>
                  <a:lnTo>
                    <a:pt x="515" y="1116"/>
                  </a:lnTo>
                  <a:lnTo>
                    <a:pt x="509" y="1122"/>
                  </a:lnTo>
                  <a:lnTo>
                    <a:pt x="506" y="1131"/>
                  </a:lnTo>
                  <a:lnTo>
                    <a:pt x="500" y="1137"/>
                  </a:lnTo>
                  <a:lnTo>
                    <a:pt x="494" y="1145"/>
                  </a:lnTo>
                  <a:lnTo>
                    <a:pt x="486" y="1152"/>
                  </a:lnTo>
                  <a:lnTo>
                    <a:pt x="481" y="1158"/>
                  </a:lnTo>
                  <a:lnTo>
                    <a:pt x="475" y="1166"/>
                  </a:lnTo>
                  <a:lnTo>
                    <a:pt x="467" y="1173"/>
                  </a:lnTo>
                  <a:lnTo>
                    <a:pt x="462" y="1179"/>
                  </a:lnTo>
                  <a:lnTo>
                    <a:pt x="456" y="1187"/>
                  </a:lnTo>
                  <a:lnTo>
                    <a:pt x="452" y="1187"/>
                  </a:lnTo>
                  <a:lnTo>
                    <a:pt x="448" y="1192"/>
                  </a:lnTo>
                  <a:lnTo>
                    <a:pt x="445" y="1194"/>
                  </a:lnTo>
                  <a:lnTo>
                    <a:pt x="441" y="1200"/>
                  </a:lnTo>
                  <a:lnTo>
                    <a:pt x="435" y="1206"/>
                  </a:lnTo>
                  <a:lnTo>
                    <a:pt x="429" y="1211"/>
                  </a:lnTo>
                  <a:lnTo>
                    <a:pt x="422" y="1215"/>
                  </a:lnTo>
                  <a:lnTo>
                    <a:pt x="414" y="1223"/>
                  </a:lnTo>
                  <a:lnTo>
                    <a:pt x="405" y="1228"/>
                  </a:lnTo>
                  <a:lnTo>
                    <a:pt x="397" y="1236"/>
                  </a:lnTo>
                  <a:lnTo>
                    <a:pt x="391" y="1240"/>
                  </a:lnTo>
                  <a:lnTo>
                    <a:pt x="386" y="1244"/>
                  </a:lnTo>
                  <a:lnTo>
                    <a:pt x="382" y="1247"/>
                  </a:lnTo>
                  <a:lnTo>
                    <a:pt x="376" y="1251"/>
                  </a:lnTo>
                  <a:lnTo>
                    <a:pt x="371" y="1255"/>
                  </a:lnTo>
                  <a:lnTo>
                    <a:pt x="365" y="1259"/>
                  </a:lnTo>
                  <a:lnTo>
                    <a:pt x="359" y="1263"/>
                  </a:lnTo>
                  <a:lnTo>
                    <a:pt x="353" y="1268"/>
                  </a:lnTo>
                  <a:lnTo>
                    <a:pt x="346" y="1270"/>
                  </a:lnTo>
                  <a:lnTo>
                    <a:pt x="340" y="1274"/>
                  </a:lnTo>
                  <a:lnTo>
                    <a:pt x="332" y="1278"/>
                  </a:lnTo>
                  <a:lnTo>
                    <a:pt x="327" y="1282"/>
                  </a:lnTo>
                  <a:lnTo>
                    <a:pt x="319" y="1285"/>
                  </a:lnTo>
                  <a:lnTo>
                    <a:pt x="312" y="1289"/>
                  </a:lnTo>
                  <a:lnTo>
                    <a:pt x="304" y="1293"/>
                  </a:lnTo>
                  <a:lnTo>
                    <a:pt x="296" y="1297"/>
                  </a:lnTo>
                  <a:lnTo>
                    <a:pt x="289" y="1301"/>
                  </a:lnTo>
                  <a:lnTo>
                    <a:pt x="279" y="1304"/>
                  </a:lnTo>
                  <a:lnTo>
                    <a:pt x="272" y="1308"/>
                  </a:lnTo>
                  <a:lnTo>
                    <a:pt x="264" y="1310"/>
                  </a:lnTo>
                  <a:lnTo>
                    <a:pt x="255" y="1314"/>
                  </a:lnTo>
                  <a:lnTo>
                    <a:pt x="245" y="1318"/>
                  </a:lnTo>
                  <a:lnTo>
                    <a:pt x="235" y="1322"/>
                  </a:lnTo>
                  <a:lnTo>
                    <a:pt x="228" y="1325"/>
                  </a:lnTo>
                  <a:lnTo>
                    <a:pt x="216" y="1327"/>
                  </a:lnTo>
                  <a:lnTo>
                    <a:pt x="207" y="1331"/>
                  </a:lnTo>
                  <a:lnTo>
                    <a:pt x="197" y="1333"/>
                  </a:lnTo>
                  <a:lnTo>
                    <a:pt x="188" y="1335"/>
                  </a:lnTo>
                  <a:lnTo>
                    <a:pt x="177" y="1337"/>
                  </a:lnTo>
                  <a:lnTo>
                    <a:pt x="165" y="1341"/>
                  </a:lnTo>
                  <a:lnTo>
                    <a:pt x="156" y="1342"/>
                  </a:lnTo>
                  <a:lnTo>
                    <a:pt x="144" y="1344"/>
                  </a:lnTo>
                  <a:lnTo>
                    <a:pt x="133" y="1346"/>
                  </a:lnTo>
                  <a:lnTo>
                    <a:pt x="121" y="1348"/>
                  </a:lnTo>
                  <a:lnTo>
                    <a:pt x="110" y="1350"/>
                  </a:lnTo>
                  <a:lnTo>
                    <a:pt x="99" y="1350"/>
                  </a:lnTo>
                  <a:lnTo>
                    <a:pt x="85" y="1352"/>
                  </a:lnTo>
                  <a:lnTo>
                    <a:pt x="74" y="1352"/>
                  </a:lnTo>
                  <a:lnTo>
                    <a:pt x="62" y="1354"/>
                  </a:lnTo>
                  <a:lnTo>
                    <a:pt x="51" y="1354"/>
                  </a:lnTo>
                  <a:lnTo>
                    <a:pt x="51" y="13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 name="Freeform 8">
              <a:extLst>
                <a:ext uri="{FF2B5EF4-FFF2-40B4-BE49-F238E27FC236}">
                  <a16:creationId xmlns:a16="http://schemas.microsoft.com/office/drawing/2014/main" id="{E5084E3A-7082-4B05-97B7-CFAD8DC4262C}"/>
                </a:ext>
              </a:extLst>
            </p:cNvPr>
            <p:cNvSpPr>
              <a:spLocks/>
            </p:cNvSpPr>
            <p:nvPr/>
          </p:nvSpPr>
          <p:spPr bwMode="auto">
            <a:xfrm>
              <a:off x="4872" y="571"/>
              <a:ext cx="415" cy="788"/>
            </a:xfrm>
            <a:custGeom>
              <a:avLst/>
              <a:gdLst>
                <a:gd name="T0" fmla="*/ 542 w 831"/>
                <a:gd name="T1" fmla="*/ 141 h 1576"/>
                <a:gd name="T2" fmla="*/ 152 w 831"/>
                <a:gd name="T3" fmla="*/ 319 h 1576"/>
                <a:gd name="T4" fmla="*/ 2 w 831"/>
                <a:gd name="T5" fmla="*/ 707 h 1576"/>
                <a:gd name="T6" fmla="*/ 0 w 831"/>
                <a:gd name="T7" fmla="*/ 753 h 1576"/>
                <a:gd name="T8" fmla="*/ 0 w 831"/>
                <a:gd name="T9" fmla="*/ 780 h 1576"/>
                <a:gd name="T10" fmla="*/ 0 w 831"/>
                <a:gd name="T11" fmla="*/ 806 h 1576"/>
                <a:gd name="T12" fmla="*/ 0 w 831"/>
                <a:gd name="T13" fmla="*/ 833 h 1576"/>
                <a:gd name="T14" fmla="*/ 4 w 831"/>
                <a:gd name="T15" fmla="*/ 861 h 1576"/>
                <a:gd name="T16" fmla="*/ 251 w 831"/>
                <a:gd name="T17" fmla="*/ 1234 h 1576"/>
                <a:gd name="T18" fmla="*/ 684 w 831"/>
                <a:gd name="T19" fmla="*/ 1479 h 1576"/>
                <a:gd name="T20" fmla="*/ 785 w 831"/>
                <a:gd name="T21" fmla="*/ 1356 h 1576"/>
                <a:gd name="T22" fmla="*/ 760 w 831"/>
                <a:gd name="T23" fmla="*/ 1354 h 1576"/>
                <a:gd name="T24" fmla="*/ 728 w 831"/>
                <a:gd name="T25" fmla="*/ 1352 h 1576"/>
                <a:gd name="T26" fmla="*/ 699 w 831"/>
                <a:gd name="T27" fmla="*/ 1348 h 1576"/>
                <a:gd name="T28" fmla="*/ 665 w 831"/>
                <a:gd name="T29" fmla="*/ 1339 h 1576"/>
                <a:gd name="T30" fmla="*/ 627 w 831"/>
                <a:gd name="T31" fmla="*/ 1331 h 1576"/>
                <a:gd name="T32" fmla="*/ 585 w 831"/>
                <a:gd name="T33" fmla="*/ 1318 h 1576"/>
                <a:gd name="T34" fmla="*/ 545 w 831"/>
                <a:gd name="T35" fmla="*/ 1303 h 1576"/>
                <a:gd name="T36" fmla="*/ 504 w 831"/>
                <a:gd name="T37" fmla="*/ 1282 h 1576"/>
                <a:gd name="T38" fmla="*/ 464 w 831"/>
                <a:gd name="T39" fmla="*/ 1255 h 1576"/>
                <a:gd name="T40" fmla="*/ 424 w 831"/>
                <a:gd name="T41" fmla="*/ 1227 h 1576"/>
                <a:gd name="T42" fmla="*/ 390 w 831"/>
                <a:gd name="T43" fmla="*/ 1190 h 1576"/>
                <a:gd name="T44" fmla="*/ 367 w 831"/>
                <a:gd name="T45" fmla="*/ 1170 h 1576"/>
                <a:gd name="T46" fmla="*/ 336 w 831"/>
                <a:gd name="T47" fmla="*/ 1133 h 1576"/>
                <a:gd name="T48" fmla="*/ 317 w 831"/>
                <a:gd name="T49" fmla="*/ 1107 h 1576"/>
                <a:gd name="T50" fmla="*/ 298 w 831"/>
                <a:gd name="T51" fmla="*/ 1076 h 1576"/>
                <a:gd name="T52" fmla="*/ 279 w 831"/>
                <a:gd name="T53" fmla="*/ 1038 h 1576"/>
                <a:gd name="T54" fmla="*/ 262 w 831"/>
                <a:gd name="T55" fmla="*/ 998 h 1576"/>
                <a:gd name="T56" fmla="*/ 245 w 831"/>
                <a:gd name="T57" fmla="*/ 953 h 1576"/>
                <a:gd name="T58" fmla="*/ 232 w 831"/>
                <a:gd name="T59" fmla="*/ 901 h 1576"/>
                <a:gd name="T60" fmla="*/ 222 w 831"/>
                <a:gd name="T61" fmla="*/ 844 h 1576"/>
                <a:gd name="T62" fmla="*/ 218 w 831"/>
                <a:gd name="T63" fmla="*/ 785 h 1576"/>
                <a:gd name="T64" fmla="*/ 218 w 831"/>
                <a:gd name="T65" fmla="*/ 757 h 1576"/>
                <a:gd name="T66" fmla="*/ 224 w 831"/>
                <a:gd name="T67" fmla="*/ 719 h 1576"/>
                <a:gd name="T68" fmla="*/ 228 w 831"/>
                <a:gd name="T69" fmla="*/ 688 h 1576"/>
                <a:gd name="T70" fmla="*/ 236 w 831"/>
                <a:gd name="T71" fmla="*/ 656 h 1576"/>
                <a:gd name="T72" fmla="*/ 245 w 831"/>
                <a:gd name="T73" fmla="*/ 620 h 1576"/>
                <a:gd name="T74" fmla="*/ 256 w 831"/>
                <a:gd name="T75" fmla="*/ 582 h 1576"/>
                <a:gd name="T76" fmla="*/ 274 w 831"/>
                <a:gd name="T77" fmla="*/ 542 h 1576"/>
                <a:gd name="T78" fmla="*/ 294 w 831"/>
                <a:gd name="T79" fmla="*/ 504 h 1576"/>
                <a:gd name="T80" fmla="*/ 317 w 831"/>
                <a:gd name="T81" fmla="*/ 464 h 1576"/>
                <a:gd name="T82" fmla="*/ 344 w 831"/>
                <a:gd name="T83" fmla="*/ 428 h 1576"/>
                <a:gd name="T84" fmla="*/ 378 w 831"/>
                <a:gd name="T85" fmla="*/ 394 h 1576"/>
                <a:gd name="T86" fmla="*/ 401 w 831"/>
                <a:gd name="T87" fmla="*/ 373 h 1576"/>
                <a:gd name="T88" fmla="*/ 433 w 831"/>
                <a:gd name="T89" fmla="*/ 342 h 1576"/>
                <a:gd name="T90" fmla="*/ 464 w 831"/>
                <a:gd name="T91" fmla="*/ 319 h 1576"/>
                <a:gd name="T92" fmla="*/ 492 w 831"/>
                <a:gd name="T93" fmla="*/ 300 h 1576"/>
                <a:gd name="T94" fmla="*/ 528 w 831"/>
                <a:gd name="T95" fmla="*/ 281 h 1576"/>
                <a:gd name="T96" fmla="*/ 568 w 831"/>
                <a:gd name="T97" fmla="*/ 262 h 1576"/>
                <a:gd name="T98" fmla="*/ 614 w 831"/>
                <a:gd name="T99" fmla="*/ 249 h 1576"/>
                <a:gd name="T100" fmla="*/ 663 w 831"/>
                <a:gd name="T101" fmla="*/ 234 h 1576"/>
                <a:gd name="T102" fmla="*/ 719 w 831"/>
                <a:gd name="T103" fmla="*/ 224 h 1576"/>
                <a:gd name="T104" fmla="*/ 779 w 831"/>
                <a:gd name="T105" fmla="*/ 221 h 1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31" h="1576">
                  <a:moveTo>
                    <a:pt x="795" y="221"/>
                  </a:moveTo>
                  <a:lnTo>
                    <a:pt x="789" y="0"/>
                  </a:lnTo>
                  <a:lnTo>
                    <a:pt x="719" y="2"/>
                  </a:lnTo>
                  <a:lnTo>
                    <a:pt x="690" y="101"/>
                  </a:lnTo>
                  <a:lnTo>
                    <a:pt x="542" y="141"/>
                  </a:lnTo>
                  <a:lnTo>
                    <a:pt x="447" y="76"/>
                  </a:lnTo>
                  <a:lnTo>
                    <a:pt x="338" y="137"/>
                  </a:lnTo>
                  <a:lnTo>
                    <a:pt x="344" y="251"/>
                  </a:lnTo>
                  <a:lnTo>
                    <a:pt x="264" y="337"/>
                  </a:lnTo>
                  <a:lnTo>
                    <a:pt x="152" y="319"/>
                  </a:lnTo>
                  <a:lnTo>
                    <a:pt x="78" y="439"/>
                  </a:lnTo>
                  <a:lnTo>
                    <a:pt x="144" y="532"/>
                  </a:lnTo>
                  <a:lnTo>
                    <a:pt x="101" y="673"/>
                  </a:lnTo>
                  <a:lnTo>
                    <a:pt x="4" y="700"/>
                  </a:lnTo>
                  <a:lnTo>
                    <a:pt x="2" y="707"/>
                  </a:lnTo>
                  <a:lnTo>
                    <a:pt x="2" y="715"/>
                  </a:lnTo>
                  <a:lnTo>
                    <a:pt x="0" y="725"/>
                  </a:lnTo>
                  <a:lnTo>
                    <a:pt x="0" y="734"/>
                  </a:lnTo>
                  <a:lnTo>
                    <a:pt x="0" y="744"/>
                  </a:lnTo>
                  <a:lnTo>
                    <a:pt x="0" y="753"/>
                  </a:lnTo>
                  <a:lnTo>
                    <a:pt x="0" y="759"/>
                  </a:lnTo>
                  <a:lnTo>
                    <a:pt x="0" y="764"/>
                  </a:lnTo>
                  <a:lnTo>
                    <a:pt x="0" y="768"/>
                  </a:lnTo>
                  <a:lnTo>
                    <a:pt x="0" y="774"/>
                  </a:lnTo>
                  <a:lnTo>
                    <a:pt x="0" y="780"/>
                  </a:lnTo>
                  <a:lnTo>
                    <a:pt x="0" y="785"/>
                  </a:lnTo>
                  <a:lnTo>
                    <a:pt x="0" y="789"/>
                  </a:lnTo>
                  <a:lnTo>
                    <a:pt x="0" y="795"/>
                  </a:lnTo>
                  <a:lnTo>
                    <a:pt x="0" y="801"/>
                  </a:lnTo>
                  <a:lnTo>
                    <a:pt x="0" y="806"/>
                  </a:lnTo>
                  <a:lnTo>
                    <a:pt x="0" y="812"/>
                  </a:lnTo>
                  <a:lnTo>
                    <a:pt x="0" y="818"/>
                  </a:lnTo>
                  <a:lnTo>
                    <a:pt x="0" y="823"/>
                  </a:lnTo>
                  <a:lnTo>
                    <a:pt x="0" y="827"/>
                  </a:lnTo>
                  <a:lnTo>
                    <a:pt x="0" y="833"/>
                  </a:lnTo>
                  <a:lnTo>
                    <a:pt x="2" y="839"/>
                  </a:lnTo>
                  <a:lnTo>
                    <a:pt x="2" y="844"/>
                  </a:lnTo>
                  <a:lnTo>
                    <a:pt x="2" y="850"/>
                  </a:lnTo>
                  <a:lnTo>
                    <a:pt x="4" y="856"/>
                  </a:lnTo>
                  <a:lnTo>
                    <a:pt x="4" y="861"/>
                  </a:lnTo>
                  <a:lnTo>
                    <a:pt x="101" y="888"/>
                  </a:lnTo>
                  <a:lnTo>
                    <a:pt x="140" y="1036"/>
                  </a:lnTo>
                  <a:lnTo>
                    <a:pt x="76" y="1130"/>
                  </a:lnTo>
                  <a:lnTo>
                    <a:pt x="137" y="1240"/>
                  </a:lnTo>
                  <a:lnTo>
                    <a:pt x="251" y="1234"/>
                  </a:lnTo>
                  <a:lnTo>
                    <a:pt x="336" y="1312"/>
                  </a:lnTo>
                  <a:lnTo>
                    <a:pt x="319" y="1426"/>
                  </a:lnTo>
                  <a:lnTo>
                    <a:pt x="441" y="1500"/>
                  </a:lnTo>
                  <a:lnTo>
                    <a:pt x="530" y="1436"/>
                  </a:lnTo>
                  <a:lnTo>
                    <a:pt x="684" y="1479"/>
                  </a:lnTo>
                  <a:lnTo>
                    <a:pt x="701" y="1571"/>
                  </a:lnTo>
                  <a:lnTo>
                    <a:pt x="789" y="1576"/>
                  </a:lnTo>
                  <a:lnTo>
                    <a:pt x="831" y="1485"/>
                  </a:lnTo>
                  <a:lnTo>
                    <a:pt x="787" y="1356"/>
                  </a:lnTo>
                  <a:lnTo>
                    <a:pt x="785" y="1356"/>
                  </a:lnTo>
                  <a:lnTo>
                    <a:pt x="783" y="1356"/>
                  </a:lnTo>
                  <a:lnTo>
                    <a:pt x="779" y="1356"/>
                  </a:lnTo>
                  <a:lnTo>
                    <a:pt x="776" y="1356"/>
                  </a:lnTo>
                  <a:lnTo>
                    <a:pt x="768" y="1354"/>
                  </a:lnTo>
                  <a:lnTo>
                    <a:pt x="760" y="1354"/>
                  </a:lnTo>
                  <a:lnTo>
                    <a:pt x="753" y="1354"/>
                  </a:lnTo>
                  <a:lnTo>
                    <a:pt x="745" y="1354"/>
                  </a:lnTo>
                  <a:lnTo>
                    <a:pt x="739" y="1352"/>
                  </a:lnTo>
                  <a:lnTo>
                    <a:pt x="734" y="1352"/>
                  </a:lnTo>
                  <a:lnTo>
                    <a:pt x="728" y="1352"/>
                  </a:lnTo>
                  <a:lnTo>
                    <a:pt x="722" y="1350"/>
                  </a:lnTo>
                  <a:lnTo>
                    <a:pt x="717" y="1350"/>
                  </a:lnTo>
                  <a:lnTo>
                    <a:pt x="711" y="1348"/>
                  </a:lnTo>
                  <a:lnTo>
                    <a:pt x="705" y="1348"/>
                  </a:lnTo>
                  <a:lnTo>
                    <a:pt x="699" y="1348"/>
                  </a:lnTo>
                  <a:lnTo>
                    <a:pt x="692" y="1346"/>
                  </a:lnTo>
                  <a:lnTo>
                    <a:pt x="686" y="1344"/>
                  </a:lnTo>
                  <a:lnTo>
                    <a:pt x="679" y="1343"/>
                  </a:lnTo>
                  <a:lnTo>
                    <a:pt x="673" y="1341"/>
                  </a:lnTo>
                  <a:lnTo>
                    <a:pt x="665" y="1339"/>
                  </a:lnTo>
                  <a:lnTo>
                    <a:pt x="658" y="1339"/>
                  </a:lnTo>
                  <a:lnTo>
                    <a:pt x="650" y="1337"/>
                  </a:lnTo>
                  <a:lnTo>
                    <a:pt x="642" y="1335"/>
                  </a:lnTo>
                  <a:lnTo>
                    <a:pt x="635" y="1333"/>
                  </a:lnTo>
                  <a:lnTo>
                    <a:pt x="627" y="1331"/>
                  </a:lnTo>
                  <a:lnTo>
                    <a:pt x="620" y="1329"/>
                  </a:lnTo>
                  <a:lnTo>
                    <a:pt x="610" y="1327"/>
                  </a:lnTo>
                  <a:lnTo>
                    <a:pt x="603" y="1324"/>
                  </a:lnTo>
                  <a:lnTo>
                    <a:pt x="595" y="1322"/>
                  </a:lnTo>
                  <a:lnTo>
                    <a:pt x="585" y="1318"/>
                  </a:lnTo>
                  <a:lnTo>
                    <a:pt x="580" y="1316"/>
                  </a:lnTo>
                  <a:lnTo>
                    <a:pt x="570" y="1312"/>
                  </a:lnTo>
                  <a:lnTo>
                    <a:pt x="563" y="1308"/>
                  </a:lnTo>
                  <a:lnTo>
                    <a:pt x="553" y="1305"/>
                  </a:lnTo>
                  <a:lnTo>
                    <a:pt x="545" y="1303"/>
                  </a:lnTo>
                  <a:lnTo>
                    <a:pt x="538" y="1297"/>
                  </a:lnTo>
                  <a:lnTo>
                    <a:pt x="530" y="1293"/>
                  </a:lnTo>
                  <a:lnTo>
                    <a:pt x="521" y="1291"/>
                  </a:lnTo>
                  <a:lnTo>
                    <a:pt x="513" y="1287"/>
                  </a:lnTo>
                  <a:lnTo>
                    <a:pt x="504" y="1282"/>
                  </a:lnTo>
                  <a:lnTo>
                    <a:pt x="496" y="1276"/>
                  </a:lnTo>
                  <a:lnTo>
                    <a:pt x="488" y="1272"/>
                  </a:lnTo>
                  <a:lnTo>
                    <a:pt x="479" y="1267"/>
                  </a:lnTo>
                  <a:lnTo>
                    <a:pt x="471" y="1261"/>
                  </a:lnTo>
                  <a:lnTo>
                    <a:pt x="464" y="1255"/>
                  </a:lnTo>
                  <a:lnTo>
                    <a:pt x="454" y="1251"/>
                  </a:lnTo>
                  <a:lnTo>
                    <a:pt x="448" y="1246"/>
                  </a:lnTo>
                  <a:lnTo>
                    <a:pt x="439" y="1238"/>
                  </a:lnTo>
                  <a:lnTo>
                    <a:pt x="431" y="1232"/>
                  </a:lnTo>
                  <a:lnTo>
                    <a:pt x="424" y="1227"/>
                  </a:lnTo>
                  <a:lnTo>
                    <a:pt x="416" y="1219"/>
                  </a:lnTo>
                  <a:lnTo>
                    <a:pt x="409" y="1213"/>
                  </a:lnTo>
                  <a:lnTo>
                    <a:pt x="403" y="1206"/>
                  </a:lnTo>
                  <a:lnTo>
                    <a:pt x="395" y="1198"/>
                  </a:lnTo>
                  <a:lnTo>
                    <a:pt x="390" y="1190"/>
                  </a:lnTo>
                  <a:lnTo>
                    <a:pt x="386" y="1189"/>
                  </a:lnTo>
                  <a:lnTo>
                    <a:pt x="380" y="1183"/>
                  </a:lnTo>
                  <a:lnTo>
                    <a:pt x="376" y="1179"/>
                  </a:lnTo>
                  <a:lnTo>
                    <a:pt x="372" y="1175"/>
                  </a:lnTo>
                  <a:lnTo>
                    <a:pt x="367" y="1170"/>
                  </a:lnTo>
                  <a:lnTo>
                    <a:pt x="363" y="1166"/>
                  </a:lnTo>
                  <a:lnTo>
                    <a:pt x="355" y="1158"/>
                  </a:lnTo>
                  <a:lnTo>
                    <a:pt x="350" y="1151"/>
                  </a:lnTo>
                  <a:lnTo>
                    <a:pt x="342" y="1141"/>
                  </a:lnTo>
                  <a:lnTo>
                    <a:pt x="336" y="1133"/>
                  </a:lnTo>
                  <a:lnTo>
                    <a:pt x="333" y="1128"/>
                  </a:lnTo>
                  <a:lnTo>
                    <a:pt x="329" y="1122"/>
                  </a:lnTo>
                  <a:lnTo>
                    <a:pt x="325" y="1118"/>
                  </a:lnTo>
                  <a:lnTo>
                    <a:pt x="321" y="1112"/>
                  </a:lnTo>
                  <a:lnTo>
                    <a:pt x="317" y="1107"/>
                  </a:lnTo>
                  <a:lnTo>
                    <a:pt x="313" y="1101"/>
                  </a:lnTo>
                  <a:lnTo>
                    <a:pt x="310" y="1095"/>
                  </a:lnTo>
                  <a:lnTo>
                    <a:pt x="306" y="1090"/>
                  </a:lnTo>
                  <a:lnTo>
                    <a:pt x="302" y="1082"/>
                  </a:lnTo>
                  <a:lnTo>
                    <a:pt x="298" y="1076"/>
                  </a:lnTo>
                  <a:lnTo>
                    <a:pt x="294" y="1069"/>
                  </a:lnTo>
                  <a:lnTo>
                    <a:pt x="291" y="1061"/>
                  </a:lnTo>
                  <a:lnTo>
                    <a:pt x="285" y="1055"/>
                  </a:lnTo>
                  <a:lnTo>
                    <a:pt x="283" y="1048"/>
                  </a:lnTo>
                  <a:lnTo>
                    <a:pt x="279" y="1038"/>
                  </a:lnTo>
                  <a:lnTo>
                    <a:pt x="275" y="1033"/>
                  </a:lnTo>
                  <a:lnTo>
                    <a:pt x="272" y="1023"/>
                  </a:lnTo>
                  <a:lnTo>
                    <a:pt x="268" y="1015"/>
                  </a:lnTo>
                  <a:lnTo>
                    <a:pt x="264" y="1006"/>
                  </a:lnTo>
                  <a:lnTo>
                    <a:pt x="262" y="998"/>
                  </a:lnTo>
                  <a:lnTo>
                    <a:pt x="258" y="989"/>
                  </a:lnTo>
                  <a:lnTo>
                    <a:pt x="255" y="981"/>
                  </a:lnTo>
                  <a:lnTo>
                    <a:pt x="251" y="972"/>
                  </a:lnTo>
                  <a:lnTo>
                    <a:pt x="249" y="962"/>
                  </a:lnTo>
                  <a:lnTo>
                    <a:pt x="245" y="953"/>
                  </a:lnTo>
                  <a:lnTo>
                    <a:pt x="243" y="943"/>
                  </a:lnTo>
                  <a:lnTo>
                    <a:pt x="239" y="934"/>
                  </a:lnTo>
                  <a:lnTo>
                    <a:pt x="237" y="922"/>
                  </a:lnTo>
                  <a:lnTo>
                    <a:pt x="234" y="913"/>
                  </a:lnTo>
                  <a:lnTo>
                    <a:pt x="232" y="901"/>
                  </a:lnTo>
                  <a:lnTo>
                    <a:pt x="230" y="890"/>
                  </a:lnTo>
                  <a:lnTo>
                    <a:pt x="228" y="880"/>
                  </a:lnTo>
                  <a:lnTo>
                    <a:pt x="226" y="869"/>
                  </a:lnTo>
                  <a:lnTo>
                    <a:pt x="224" y="858"/>
                  </a:lnTo>
                  <a:lnTo>
                    <a:pt x="222" y="844"/>
                  </a:lnTo>
                  <a:lnTo>
                    <a:pt x="222" y="835"/>
                  </a:lnTo>
                  <a:lnTo>
                    <a:pt x="220" y="822"/>
                  </a:lnTo>
                  <a:lnTo>
                    <a:pt x="218" y="810"/>
                  </a:lnTo>
                  <a:lnTo>
                    <a:pt x="218" y="797"/>
                  </a:lnTo>
                  <a:lnTo>
                    <a:pt x="218" y="785"/>
                  </a:lnTo>
                  <a:lnTo>
                    <a:pt x="218" y="782"/>
                  </a:lnTo>
                  <a:lnTo>
                    <a:pt x="218" y="778"/>
                  </a:lnTo>
                  <a:lnTo>
                    <a:pt x="218" y="770"/>
                  </a:lnTo>
                  <a:lnTo>
                    <a:pt x="218" y="766"/>
                  </a:lnTo>
                  <a:lnTo>
                    <a:pt x="218" y="757"/>
                  </a:lnTo>
                  <a:lnTo>
                    <a:pt x="220" y="749"/>
                  </a:lnTo>
                  <a:lnTo>
                    <a:pt x="220" y="740"/>
                  </a:lnTo>
                  <a:lnTo>
                    <a:pt x="222" y="730"/>
                  </a:lnTo>
                  <a:lnTo>
                    <a:pt x="222" y="725"/>
                  </a:lnTo>
                  <a:lnTo>
                    <a:pt x="224" y="719"/>
                  </a:lnTo>
                  <a:lnTo>
                    <a:pt x="224" y="713"/>
                  </a:lnTo>
                  <a:lnTo>
                    <a:pt x="226" y="707"/>
                  </a:lnTo>
                  <a:lnTo>
                    <a:pt x="226" y="702"/>
                  </a:lnTo>
                  <a:lnTo>
                    <a:pt x="228" y="694"/>
                  </a:lnTo>
                  <a:lnTo>
                    <a:pt x="228" y="688"/>
                  </a:lnTo>
                  <a:lnTo>
                    <a:pt x="230" y="683"/>
                  </a:lnTo>
                  <a:lnTo>
                    <a:pt x="230" y="675"/>
                  </a:lnTo>
                  <a:lnTo>
                    <a:pt x="232" y="669"/>
                  </a:lnTo>
                  <a:lnTo>
                    <a:pt x="234" y="662"/>
                  </a:lnTo>
                  <a:lnTo>
                    <a:pt x="236" y="656"/>
                  </a:lnTo>
                  <a:lnTo>
                    <a:pt x="237" y="648"/>
                  </a:lnTo>
                  <a:lnTo>
                    <a:pt x="239" y="641"/>
                  </a:lnTo>
                  <a:lnTo>
                    <a:pt x="241" y="633"/>
                  </a:lnTo>
                  <a:lnTo>
                    <a:pt x="243" y="628"/>
                  </a:lnTo>
                  <a:lnTo>
                    <a:pt x="245" y="620"/>
                  </a:lnTo>
                  <a:lnTo>
                    <a:pt x="247" y="612"/>
                  </a:lnTo>
                  <a:lnTo>
                    <a:pt x="249" y="605"/>
                  </a:lnTo>
                  <a:lnTo>
                    <a:pt x="251" y="597"/>
                  </a:lnTo>
                  <a:lnTo>
                    <a:pt x="255" y="590"/>
                  </a:lnTo>
                  <a:lnTo>
                    <a:pt x="256" y="582"/>
                  </a:lnTo>
                  <a:lnTo>
                    <a:pt x="260" y="574"/>
                  </a:lnTo>
                  <a:lnTo>
                    <a:pt x="264" y="567"/>
                  </a:lnTo>
                  <a:lnTo>
                    <a:pt x="266" y="559"/>
                  </a:lnTo>
                  <a:lnTo>
                    <a:pt x="270" y="551"/>
                  </a:lnTo>
                  <a:lnTo>
                    <a:pt x="274" y="542"/>
                  </a:lnTo>
                  <a:lnTo>
                    <a:pt x="277" y="534"/>
                  </a:lnTo>
                  <a:lnTo>
                    <a:pt x="281" y="527"/>
                  </a:lnTo>
                  <a:lnTo>
                    <a:pt x="285" y="519"/>
                  </a:lnTo>
                  <a:lnTo>
                    <a:pt x="289" y="512"/>
                  </a:lnTo>
                  <a:lnTo>
                    <a:pt x="294" y="504"/>
                  </a:lnTo>
                  <a:lnTo>
                    <a:pt x="298" y="496"/>
                  </a:lnTo>
                  <a:lnTo>
                    <a:pt x="302" y="489"/>
                  </a:lnTo>
                  <a:lnTo>
                    <a:pt x="306" y="479"/>
                  </a:lnTo>
                  <a:lnTo>
                    <a:pt x="312" y="474"/>
                  </a:lnTo>
                  <a:lnTo>
                    <a:pt x="317" y="464"/>
                  </a:lnTo>
                  <a:lnTo>
                    <a:pt x="321" y="456"/>
                  </a:lnTo>
                  <a:lnTo>
                    <a:pt x="327" y="451"/>
                  </a:lnTo>
                  <a:lnTo>
                    <a:pt x="334" y="443"/>
                  </a:lnTo>
                  <a:lnTo>
                    <a:pt x="340" y="435"/>
                  </a:lnTo>
                  <a:lnTo>
                    <a:pt x="344" y="428"/>
                  </a:lnTo>
                  <a:lnTo>
                    <a:pt x="352" y="420"/>
                  </a:lnTo>
                  <a:lnTo>
                    <a:pt x="359" y="415"/>
                  </a:lnTo>
                  <a:lnTo>
                    <a:pt x="365" y="407"/>
                  </a:lnTo>
                  <a:lnTo>
                    <a:pt x="372" y="399"/>
                  </a:lnTo>
                  <a:lnTo>
                    <a:pt x="378" y="394"/>
                  </a:lnTo>
                  <a:lnTo>
                    <a:pt x="388" y="388"/>
                  </a:lnTo>
                  <a:lnTo>
                    <a:pt x="388" y="384"/>
                  </a:lnTo>
                  <a:lnTo>
                    <a:pt x="393" y="380"/>
                  </a:lnTo>
                  <a:lnTo>
                    <a:pt x="395" y="377"/>
                  </a:lnTo>
                  <a:lnTo>
                    <a:pt x="401" y="373"/>
                  </a:lnTo>
                  <a:lnTo>
                    <a:pt x="405" y="367"/>
                  </a:lnTo>
                  <a:lnTo>
                    <a:pt x="412" y="361"/>
                  </a:lnTo>
                  <a:lnTo>
                    <a:pt x="416" y="356"/>
                  </a:lnTo>
                  <a:lnTo>
                    <a:pt x="426" y="348"/>
                  </a:lnTo>
                  <a:lnTo>
                    <a:pt x="433" y="342"/>
                  </a:lnTo>
                  <a:lnTo>
                    <a:pt x="443" y="337"/>
                  </a:lnTo>
                  <a:lnTo>
                    <a:pt x="447" y="331"/>
                  </a:lnTo>
                  <a:lnTo>
                    <a:pt x="452" y="327"/>
                  </a:lnTo>
                  <a:lnTo>
                    <a:pt x="456" y="323"/>
                  </a:lnTo>
                  <a:lnTo>
                    <a:pt x="464" y="319"/>
                  </a:lnTo>
                  <a:lnTo>
                    <a:pt x="469" y="316"/>
                  </a:lnTo>
                  <a:lnTo>
                    <a:pt x="473" y="314"/>
                  </a:lnTo>
                  <a:lnTo>
                    <a:pt x="481" y="308"/>
                  </a:lnTo>
                  <a:lnTo>
                    <a:pt x="488" y="306"/>
                  </a:lnTo>
                  <a:lnTo>
                    <a:pt x="492" y="300"/>
                  </a:lnTo>
                  <a:lnTo>
                    <a:pt x="500" y="299"/>
                  </a:lnTo>
                  <a:lnTo>
                    <a:pt x="506" y="293"/>
                  </a:lnTo>
                  <a:lnTo>
                    <a:pt x="513" y="289"/>
                  </a:lnTo>
                  <a:lnTo>
                    <a:pt x="521" y="285"/>
                  </a:lnTo>
                  <a:lnTo>
                    <a:pt x="528" y="281"/>
                  </a:lnTo>
                  <a:lnTo>
                    <a:pt x="536" y="278"/>
                  </a:lnTo>
                  <a:lnTo>
                    <a:pt x="544" y="276"/>
                  </a:lnTo>
                  <a:lnTo>
                    <a:pt x="551" y="270"/>
                  </a:lnTo>
                  <a:lnTo>
                    <a:pt x="559" y="266"/>
                  </a:lnTo>
                  <a:lnTo>
                    <a:pt x="568" y="262"/>
                  </a:lnTo>
                  <a:lnTo>
                    <a:pt x="576" y="261"/>
                  </a:lnTo>
                  <a:lnTo>
                    <a:pt x="585" y="257"/>
                  </a:lnTo>
                  <a:lnTo>
                    <a:pt x="595" y="255"/>
                  </a:lnTo>
                  <a:lnTo>
                    <a:pt x="604" y="251"/>
                  </a:lnTo>
                  <a:lnTo>
                    <a:pt x="614" y="249"/>
                  </a:lnTo>
                  <a:lnTo>
                    <a:pt x="623" y="245"/>
                  </a:lnTo>
                  <a:lnTo>
                    <a:pt x="633" y="242"/>
                  </a:lnTo>
                  <a:lnTo>
                    <a:pt x="642" y="240"/>
                  </a:lnTo>
                  <a:lnTo>
                    <a:pt x="654" y="238"/>
                  </a:lnTo>
                  <a:lnTo>
                    <a:pt x="663" y="234"/>
                  </a:lnTo>
                  <a:lnTo>
                    <a:pt x="675" y="232"/>
                  </a:lnTo>
                  <a:lnTo>
                    <a:pt x="684" y="230"/>
                  </a:lnTo>
                  <a:lnTo>
                    <a:pt x="698" y="228"/>
                  </a:lnTo>
                  <a:lnTo>
                    <a:pt x="707" y="226"/>
                  </a:lnTo>
                  <a:lnTo>
                    <a:pt x="719" y="224"/>
                  </a:lnTo>
                  <a:lnTo>
                    <a:pt x="730" y="223"/>
                  </a:lnTo>
                  <a:lnTo>
                    <a:pt x="743" y="223"/>
                  </a:lnTo>
                  <a:lnTo>
                    <a:pt x="755" y="221"/>
                  </a:lnTo>
                  <a:lnTo>
                    <a:pt x="768" y="221"/>
                  </a:lnTo>
                  <a:lnTo>
                    <a:pt x="779" y="221"/>
                  </a:lnTo>
                  <a:lnTo>
                    <a:pt x="795" y="221"/>
                  </a:lnTo>
                  <a:lnTo>
                    <a:pt x="795" y="2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5" name="Text Box 9">
            <a:extLst>
              <a:ext uri="{FF2B5EF4-FFF2-40B4-BE49-F238E27FC236}">
                <a16:creationId xmlns:a16="http://schemas.microsoft.com/office/drawing/2014/main" id="{3F431263-7524-4574-BE7A-9B734872CE80}"/>
              </a:ext>
            </a:extLst>
          </p:cNvPr>
          <p:cNvSpPr txBox="1">
            <a:spLocks noChangeArrowheads="1"/>
          </p:cNvSpPr>
          <p:nvPr/>
        </p:nvSpPr>
        <p:spPr bwMode="auto">
          <a:xfrm>
            <a:off x="1205935" y="4130357"/>
            <a:ext cx="3771900" cy="492443"/>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植物的组织培养</a:t>
            </a:r>
          </a:p>
        </p:txBody>
      </p:sp>
      <p:sp>
        <p:nvSpPr>
          <p:cNvPr id="16" name="Text Box 10">
            <a:extLst>
              <a:ext uri="{FF2B5EF4-FFF2-40B4-BE49-F238E27FC236}">
                <a16:creationId xmlns:a16="http://schemas.microsoft.com/office/drawing/2014/main" id="{F1F78BA3-3EA5-41BF-AA27-DD65ECFA2D0C}"/>
              </a:ext>
            </a:extLst>
          </p:cNvPr>
          <p:cNvSpPr txBox="1">
            <a:spLocks noChangeArrowheads="1"/>
          </p:cNvSpPr>
          <p:nvPr/>
        </p:nvSpPr>
        <p:spPr bwMode="auto">
          <a:xfrm>
            <a:off x="810218" y="3429000"/>
            <a:ext cx="3959225" cy="492443"/>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63500" algn="ctr">
                <a:solidFill>
                  <a:srgbClr val="000080"/>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marL="457200" indent="-457200">
              <a:buFont typeface="Wingdings" panose="05000000000000000000" pitchFamily="2" charset="2"/>
              <a:buChar char="Ø"/>
            </a:pPr>
            <a:r>
              <a:rPr lang="en-US" altLang="en-US" sz="3200" b="1" dirty="0" err="1">
                <a:latin typeface="微软雅黑" panose="020B0503020204020204" pitchFamily="34" charset="-122"/>
                <a:ea typeface="微软雅黑" panose="020B0503020204020204" pitchFamily="34" charset="-122"/>
                <a:cs typeface="Times New Roman" panose="02020603050405020304" pitchFamily="18" charset="0"/>
              </a:rPr>
              <a:t>技术</a:t>
            </a:r>
            <a:r>
              <a:rPr lang="en-US" altLang="en-US" sz="3200" b="1" dirty="0">
                <a:latin typeface="微软雅黑" panose="020B0503020204020204" pitchFamily="34" charset="-122"/>
                <a:ea typeface="微软雅黑" panose="020B0503020204020204" pitchFamily="34" charset="-122"/>
                <a:cs typeface="Times New Roman" panose="02020603050405020304" pitchFamily="18" charset="0"/>
              </a:rPr>
              <a:t>：</a:t>
            </a:r>
          </a:p>
        </p:txBody>
      </p:sp>
      <p:sp>
        <p:nvSpPr>
          <p:cNvPr id="2" name="灯片编号占位符 1">
            <a:extLst>
              <a:ext uri="{FF2B5EF4-FFF2-40B4-BE49-F238E27FC236}">
                <a16:creationId xmlns:a16="http://schemas.microsoft.com/office/drawing/2014/main" id="{6F724132-D0CF-4523-83F6-A7FE11F280EF}"/>
              </a:ext>
            </a:extLst>
          </p:cNvPr>
          <p:cNvSpPr>
            <a:spLocks noGrp="1"/>
          </p:cNvSpPr>
          <p:nvPr>
            <p:ph type="sldNum" sz="quarter" idx="10"/>
          </p:nvPr>
        </p:nvSpPr>
        <p:spPr/>
        <p:txBody>
          <a:bodyPr/>
          <a:lstStyle/>
          <a:p>
            <a:pPr>
              <a:defRPr/>
            </a:pPr>
            <a:fld id="{322E2876-3440-44F1-BF19-68575476F43C}" type="slidenum">
              <a:rPr lang="en-US" altLang="zh-CN" smtClean="0"/>
              <a:pPr>
                <a:defRPr/>
              </a:pPr>
              <a:t>39</a:t>
            </a:fld>
            <a:endParaRPr lang="en-US" altLang="zh-C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556C04E2-1A89-4CC7-B13A-366C76940D0D}"/>
              </a:ext>
            </a:extLst>
          </p:cNvPr>
          <p:cNvGrpSpPr>
            <a:grpSpLocks/>
          </p:cNvGrpSpPr>
          <p:nvPr/>
        </p:nvGrpSpPr>
        <p:grpSpPr bwMode="auto">
          <a:xfrm>
            <a:off x="1776413" y="2454422"/>
            <a:ext cx="950913" cy="876300"/>
            <a:chOff x="892" y="1622"/>
            <a:chExt cx="599" cy="552"/>
          </a:xfrm>
        </p:grpSpPr>
        <p:sp>
          <p:nvSpPr>
            <p:cNvPr id="132100" name="Rectangle 4">
              <a:extLst>
                <a:ext uri="{FF2B5EF4-FFF2-40B4-BE49-F238E27FC236}">
                  <a16:creationId xmlns:a16="http://schemas.microsoft.com/office/drawing/2014/main" id="{2C4AD7E0-7427-4EAD-909F-DB1C04427A7C}"/>
                </a:ext>
              </a:extLst>
            </p:cNvPr>
            <p:cNvSpPr>
              <a:spLocks noChangeArrowheads="1"/>
            </p:cNvSpPr>
            <p:nvPr/>
          </p:nvSpPr>
          <p:spPr bwMode="gray">
            <a:xfrm rot="3419336">
              <a:off x="916" y="1598"/>
              <a:ext cx="552" cy="599"/>
            </a:xfrm>
            <a:prstGeom prst="rect">
              <a:avLst/>
            </a:prstGeom>
            <a:gradFill rotWithShape="1">
              <a:gsLst>
                <a:gs pos="0">
                  <a:srgbClr val="008000"/>
                </a:gs>
                <a:gs pos="100000">
                  <a:srgbClr val="008000">
                    <a:gamma/>
                    <a:tint val="43922"/>
                    <a:invGamma/>
                  </a:srgb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329" name="Text Box 5">
              <a:extLst>
                <a:ext uri="{FF2B5EF4-FFF2-40B4-BE49-F238E27FC236}">
                  <a16:creationId xmlns:a16="http://schemas.microsoft.com/office/drawing/2014/main" id="{CDE6D83A-A43A-4DD4-81C2-6D67AC2AC869}"/>
                </a:ext>
              </a:extLst>
            </p:cNvPr>
            <p:cNvSpPr txBox="1">
              <a:spLocks noChangeArrowheads="1"/>
            </p:cNvSpPr>
            <p:nvPr/>
          </p:nvSpPr>
          <p:spPr bwMode="gray">
            <a:xfrm>
              <a:off x="930" y="1752"/>
              <a:ext cx="50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r>
                <a:rPr kumimoji="0" lang="en-US" altLang="zh-CN" sz="2400" b="1" dirty="0">
                  <a:ea typeface="微软雅黑" panose="020B0503020204020204" pitchFamily="34" charset="-122"/>
                  <a:cs typeface="Times New Roman" panose="02020603050405020304" pitchFamily="18" charset="0"/>
                </a:rPr>
                <a:t>1902</a:t>
              </a:r>
            </a:p>
          </p:txBody>
        </p:sp>
      </p:grpSp>
      <p:grpSp>
        <p:nvGrpSpPr>
          <p:cNvPr id="3" name="Group 6">
            <a:extLst>
              <a:ext uri="{FF2B5EF4-FFF2-40B4-BE49-F238E27FC236}">
                <a16:creationId xmlns:a16="http://schemas.microsoft.com/office/drawing/2014/main" id="{55E8579B-C894-4082-80B1-FB8B03581DC2}"/>
              </a:ext>
            </a:extLst>
          </p:cNvPr>
          <p:cNvGrpSpPr>
            <a:grpSpLocks/>
          </p:cNvGrpSpPr>
          <p:nvPr/>
        </p:nvGrpSpPr>
        <p:grpSpPr bwMode="auto">
          <a:xfrm>
            <a:off x="4886326" y="3716486"/>
            <a:ext cx="1228726" cy="874713"/>
            <a:chOff x="2147" y="2478"/>
            <a:chExt cx="774" cy="551"/>
          </a:xfrm>
        </p:grpSpPr>
        <p:sp>
          <p:nvSpPr>
            <p:cNvPr id="132103" name="Rectangle 7">
              <a:extLst>
                <a:ext uri="{FF2B5EF4-FFF2-40B4-BE49-F238E27FC236}">
                  <a16:creationId xmlns:a16="http://schemas.microsoft.com/office/drawing/2014/main" id="{7BBECDC8-9D43-403A-B252-2297C2805134}"/>
                </a:ext>
              </a:extLst>
            </p:cNvPr>
            <p:cNvSpPr>
              <a:spLocks noChangeArrowheads="1"/>
            </p:cNvSpPr>
            <p:nvPr/>
          </p:nvSpPr>
          <p:spPr bwMode="gray">
            <a:xfrm rot="3419336">
              <a:off x="2263" y="2455"/>
              <a:ext cx="551" cy="598"/>
            </a:xfrm>
            <a:prstGeom prst="rect">
              <a:avLst/>
            </a:prstGeom>
            <a:gradFill rotWithShape="1">
              <a:gsLst>
                <a:gs pos="0">
                  <a:srgbClr val="0092B4"/>
                </a:gs>
                <a:gs pos="100000">
                  <a:srgbClr val="0092B4">
                    <a:gamma/>
                    <a:shade val="46275"/>
                    <a:invGamma/>
                  </a:srgb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327" name="Text Box 8">
              <a:extLst>
                <a:ext uri="{FF2B5EF4-FFF2-40B4-BE49-F238E27FC236}">
                  <a16:creationId xmlns:a16="http://schemas.microsoft.com/office/drawing/2014/main" id="{A7AB01C7-3B13-4DF7-9653-91639E594BE1}"/>
                </a:ext>
              </a:extLst>
            </p:cNvPr>
            <p:cNvSpPr txBox="1">
              <a:spLocks noChangeArrowheads="1"/>
            </p:cNvSpPr>
            <p:nvPr/>
          </p:nvSpPr>
          <p:spPr bwMode="gray">
            <a:xfrm>
              <a:off x="2147" y="2628"/>
              <a:ext cx="77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r>
                <a:rPr kumimoji="0" lang="en-US" altLang="zh-CN" sz="1800" b="1" dirty="0">
                  <a:solidFill>
                    <a:srgbClr val="FFFFFF"/>
                  </a:solidFill>
                  <a:ea typeface="微软雅黑" panose="020B0503020204020204" pitchFamily="34" charset="-122"/>
                  <a:cs typeface="Times New Roman" panose="02020603050405020304" pitchFamily="18" charset="0"/>
                </a:rPr>
                <a:t>1937~1970</a:t>
              </a:r>
            </a:p>
          </p:txBody>
        </p:sp>
      </p:grpSp>
      <p:grpSp>
        <p:nvGrpSpPr>
          <p:cNvPr id="4" name="Group 9">
            <a:extLst>
              <a:ext uri="{FF2B5EF4-FFF2-40B4-BE49-F238E27FC236}">
                <a16:creationId xmlns:a16="http://schemas.microsoft.com/office/drawing/2014/main" id="{8DCD839A-5E42-48EB-8223-DBE441C25D4B}"/>
              </a:ext>
            </a:extLst>
          </p:cNvPr>
          <p:cNvGrpSpPr>
            <a:grpSpLocks/>
          </p:cNvGrpSpPr>
          <p:nvPr/>
        </p:nvGrpSpPr>
        <p:grpSpPr bwMode="auto">
          <a:xfrm>
            <a:off x="8472488" y="2355850"/>
            <a:ext cx="950912" cy="876300"/>
            <a:chOff x="4377" y="1484"/>
            <a:chExt cx="599" cy="552"/>
          </a:xfrm>
        </p:grpSpPr>
        <p:sp>
          <p:nvSpPr>
            <p:cNvPr id="132106" name="Rectangle 10">
              <a:extLst>
                <a:ext uri="{FF2B5EF4-FFF2-40B4-BE49-F238E27FC236}">
                  <a16:creationId xmlns:a16="http://schemas.microsoft.com/office/drawing/2014/main" id="{326337D2-7DC6-488B-A06A-28B902B7A188}"/>
                </a:ext>
              </a:extLst>
            </p:cNvPr>
            <p:cNvSpPr>
              <a:spLocks noChangeArrowheads="1"/>
            </p:cNvSpPr>
            <p:nvPr/>
          </p:nvSpPr>
          <p:spPr bwMode="gray">
            <a:xfrm rot="3419336">
              <a:off x="4401" y="1460"/>
              <a:ext cx="552" cy="599"/>
            </a:xfrm>
            <a:prstGeom prst="rect">
              <a:avLst/>
            </a:prstGeom>
            <a:gradFill rotWithShape="1">
              <a:gsLst>
                <a:gs pos="0">
                  <a:srgbClr val="D06800"/>
                </a:gs>
                <a:gs pos="100000">
                  <a:srgbClr val="D06800">
                    <a:gamma/>
                    <a:shade val="46275"/>
                    <a:invGamma/>
                  </a:srgb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325" name="Text Box 11">
              <a:extLst>
                <a:ext uri="{FF2B5EF4-FFF2-40B4-BE49-F238E27FC236}">
                  <a16:creationId xmlns:a16="http://schemas.microsoft.com/office/drawing/2014/main" id="{299ACAE7-68B8-4D67-A232-BEBFBB400707}"/>
                </a:ext>
              </a:extLst>
            </p:cNvPr>
            <p:cNvSpPr txBox="1">
              <a:spLocks noChangeArrowheads="1"/>
            </p:cNvSpPr>
            <p:nvPr/>
          </p:nvSpPr>
          <p:spPr bwMode="gray">
            <a:xfrm>
              <a:off x="4411" y="1645"/>
              <a:ext cx="52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r>
                <a:rPr kumimoji="0" lang="en-US" altLang="zh-CN" b="1" dirty="0">
                  <a:solidFill>
                    <a:srgbClr val="FFFFFF"/>
                  </a:solidFill>
                  <a:ea typeface="微软雅黑" panose="020B0503020204020204" pitchFamily="34" charset="-122"/>
                  <a:cs typeface="Times New Roman" panose="02020603050405020304" pitchFamily="18" charset="0"/>
                </a:rPr>
                <a:t>1970~</a:t>
              </a:r>
            </a:p>
          </p:txBody>
        </p:sp>
      </p:grpSp>
      <p:sp>
        <p:nvSpPr>
          <p:cNvPr id="132108" name="Line 12">
            <a:extLst>
              <a:ext uri="{FF2B5EF4-FFF2-40B4-BE49-F238E27FC236}">
                <a16:creationId xmlns:a16="http://schemas.microsoft.com/office/drawing/2014/main" id="{72BA49EB-C3E5-4366-87F4-7F214003B7E8}"/>
              </a:ext>
            </a:extLst>
          </p:cNvPr>
          <p:cNvSpPr>
            <a:spLocks noChangeShapeType="1"/>
          </p:cNvSpPr>
          <p:nvPr/>
        </p:nvSpPr>
        <p:spPr bwMode="gray">
          <a:xfrm>
            <a:off x="2890069" y="3246475"/>
            <a:ext cx="1996257" cy="697075"/>
          </a:xfrm>
          <a:prstGeom prst="line">
            <a:avLst/>
          </a:prstGeom>
          <a:noFill/>
          <a:ln w="571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2109" name="Line 13">
            <a:extLst>
              <a:ext uri="{FF2B5EF4-FFF2-40B4-BE49-F238E27FC236}">
                <a16:creationId xmlns:a16="http://schemas.microsoft.com/office/drawing/2014/main" id="{795EF298-D8F8-47F8-9990-D85F9C661778}"/>
              </a:ext>
            </a:extLst>
          </p:cNvPr>
          <p:cNvSpPr>
            <a:spLocks noChangeShapeType="1"/>
          </p:cNvSpPr>
          <p:nvPr/>
        </p:nvSpPr>
        <p:spPr bwMode="gray">
          <a:xfrm flipV="1">
            <a:off x="6237768" y="2997200"/>
            <a:ext cx="2163284" cy="957411"/>
          </a:xfrm>
          <a:prstGeom prst="line">
            <a:avLst/>
          </a:prstGeom>
          <a:noFill/>
          <a:ln w="571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2110" name="Text Box 14">
            <a:extLst>
              <a:ext uri="{FF2B5EF4-FFF2-40B4-BE49-F238E27FC236}">
                <a16:creationId xmlns:a16="http://schemas.microsoft.com/office/drawing/2014/main" id="{8B51BF0D-484D-4B5B-90EB-CC1B4750EA1A}"/>
              </a:ext>
            </a:extLst>
          </p:cNvPr>
          <p:cNvSpPr txBox="1">
            <a:spLocks noChangeArrowheads="1"/>
          </p:cNvSpPr>
          <p:nvPr/>
        </p:nvSpPr>
        <p:spPr bwMode="black">
          <a:xfrm>
            <a:off x="3438803" y="4910609"/>
            <a:ext cx="65532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buFont typeface="Wingdings" panose="05000000000000000000" pitchFamily="2" charset="2"/>
              <a:buChar char="l"/>
            </a:pPr>
            <a:r>
              <a:rPr kumimoji="0" lang="en-US" altLang="zh-CN" b="1" dirty="0">
                <a:solidFill>
                  <a:srgbClr val="000099"/>
                </a:solidFill>
                <a:ea typeface="微软雅黑" panose="020B0503020204020204" pitchFamily="34" charset="-122"/>
                <a:cs typeface="Times New Roman" panose="02020603050405020304" pitchFamily="18" charset="0"/>
              </a:rPr>
              <a:t> </a:t>
            </a:r>
            <a:r>
              <a:rPr kumimoji="0" lang="zh-CN" altLang="en-US" b="1" dirty="0">
                <a:solidFill>
                  <a:srgbClr val="000099"/>
                </a:solidFill>
                <a:ea typeface="微软雅黑" panose="020B0503020204020204" pitchFamily="34" charset="-122"/>
                <a:cs typeface="Times New Roman" panose="02020603050405020304" pitchFamily="18" charset="0"/>
              </a:rPr>
              <a:t>一系列实验进一步证实</a:t>
            </a:r>
            <a:r>
              <a:rPr kumimoji="0" lang="zh-CN" altLang="en-US" b="1" dirty="0">
                <a:solidFill>
                  <a:srgbClr val="FF0000"/>
                </a:solidFill>
                <a:ea typeface="微软雅黑" panose="020B0503020204020204" pitchFamily="34" charset="-122"/>
                <a:cs typeface="Times New Roman" panose="02020603050405020304" pitchFamily="18" charset="0"/>
              </a:rPr>
              <a:t>细胞全能性</a:t>
            </a:r>
          </a:p>
          <a:p>
            <a:pPr>
              <a:buFont typeface="Wingdings" panose="05000000000000000000" pitchFamily="2" charset="2"/>
              <a:buNone/>
            </a:pPr>
            <a:r>
              <a:rPr kumimoji="0" lang="zh-CN" altLang="en-US" sz="1600" b="1" dirty="0">
                <a:solidFill>
                  <a:srgbClr val="000099"/>
                </a:solidFill>
                <a:ea typeface="微软雅黑" panose="020B0503020204020204" pitchFamily="34" charset="-122"/>
                <a:cs typeface="Times New Roman" panose="02020603050405020304" pitchFamily="18" charset="0"/>
              </a:rPr>
              <a:t>      </a:t>
            </a:r>
            <a:r>
              <a:rPr kumimoji="0" lang="en-US" altLang="zh-CN" sz="1800" b="1" dirty="0">
                <a:solidFill>
                  <a:srgbClr val="000099"/>
                </a:solidFill>
                <a:ea typeface="微软雅黑" panose="020B0503020204020204" pitchFamily="34" charset="-122"/>
                <a:cs typeface="Times New Roman" panose="02020603050405020304" pitchFamily="18" charset="0"/>
              </a:rPr>
              <a:t>1937. </a:t>
            </a:r>
            <a:r>
              <a:rPr kumimoji="0" lang="zh-CN" altLang="en-US" sz="1800" b="1" dirty="0">
                <a:solidFill>
                  <a:srgbClr val="000099"/>
                </a:solidFill>
                <a:ea typeface="微软雅黑" panose="020B0503020204020204" pitchFamily="34" charset="-122"/>
                <a:cs typeface="Times New Roman" panose="02020603050405020304" pitchFamily="18" charset="0"/>
              </a:rPr>
              <a:t>怀特 用烟草形成层做材料在试管中培养烟草</a:t>
            </a:r>
          </a:p>
          <a:p>
            <a:pPr>
              <a:buFont typeface="Wingdings" panose="05000000000000000000" pitchFamily="2" charset="2"/>
              <a:buNone/>
            </a:pPr>
            <a:r>
              <a:rPr kumimoji="0" lang="zh-CN" altLang="en-US" sz="1800" b="1" dirty="0">
                <a:solidFill>
                  <a:srgbClr val="000099"/>
                </a:solidFill>
                <a:ea typeface="微软雅黑" panose="020B0503020204020204" pitchFamily="34" charset="-122"/>
                <a:cs typeface="Times New Roman" panose="02020603050405020304" pitchFamily="18" charset="0"/>
              </a:rPr>
              <a:t>     </a:t>
            </a:r>
            <a:r>
              <a:rPr kumimoji="0" lang="en-US" altLang="zh-CN" sz="1800" b="1" dirty="0">
                <a:solidFill>
                  <a:srgbClr val="000099"/>
                </a:solidFill>
                <a:ea typeface="微软雅黑" panose="020B0503020204020204" pitchFamily="34" charset="-122"/>
                <a:cs typeface="Times New Roman" panose="02020603050405020304" pitchFamily="18" charset="0"/>
              </a:rPr>
              <a:t>1958. </a:t>
            </a:r>
            <a:r>
              <a:rPr kumimoji="0" lang="zh-CN" altLang="en-US" sz="1800" b="1" dirty="0">
                <a:solidFill>
                  <a:srgbClr val="000099"/>
                </a:solidFill>
                <a:ea typeface="微软雅黑" panose="020B0503020204020204" pitchFamily="34" charset="-122"/>
                <a:cs typeface="Times New Roman" panose="02020603050405020304" pitchFamily="18" charset="0"/>
              </a:rPr>
              <a:t>斯图尔德 胡萝卜根的组织培养</a:t>
            </a:r>
          </a:p>
          <a:p>
            <a:pPr>
              <a:buFont typeface="Wingdings" panose="05000000000000000000" pitchFamily="2" charset="2"/>
              <a:buNone/>
            </a:pPr>
            <a:r>
              <a:rPr kumimoji="0" lang="zh-CN" altLang="en-US" sz="1800" b="1" dirty="0">
                <a:solidFill>
                  <a:srgbClr val="000099"/>
                </a:solidFill>
                <a:ea typeface="微软雅黑" panose="020B0503020204020204" pitchFamily="34" charset="-122"/>
                <a:cs typeface="Times New Roman" panose="02020603050405020304" pitchFamily="18" charset="0"/>
              </a:rPr>
              <a:t>     </a:t>
            </a:r>
            <a:r>
              <a:rPr kumimoji="0" lang="en-US" altLang="zh-CN" sz="1800" b="1" dirty="0">
                <a:solidFill>
                  <a:srgbClr val="000099"/>
                </a:solidFill>
                <a:ea typeface="微软雅黑" panose="020B0503020204020204" pitchFamily="34" charset="-122"/>
                <a:cs typeface="Times New Roman" panose="02020603050405020304" pitchFamily="18" charset="0"/>
              </a:rPr>
              <a:t>1965. </a:t>
            </a:r>
            <a:r>
              <a:rPr kumimoji="0" lang="zh-CN" altLang="en-US" sz="1800" b="1" dirty="0">
                <a:solidFill>
                  <a:srgbClr val="000099"/>
                </a:solidFill>
                <a:ea typeface="微软雅黑" panose="020B0503020204020204" pitchFamily="34" charset="-122"/>
                <a:cs typeface="Times New Roman" panose="02020603050405020304" pitchFamily="18" charset="0"/>
              </a:rPr>
              <a:t>沃索 用培养基培养烟草单细胞得到再生植株</a:t>
            </a:r>
          </a:p>
          <a:p>
            <a:pPr>
              <a:buFont typeface="Wingdings" panose="05000000000000000000" pitchFamily="2" charset="2"/>
              <a:buNone/>
            </a:pPr>
            <a:r>
              <a:rPr kumimoji="0" lang="zh-CN" altLang="en-US" sz="1800" b="1" dirty="0">
                <a:solidFill>
                  <a:srgbClr val="000099"/>
                </a:solidFill>
                <a:ea typeface="微软雅黑" panose="020B0503020204020204" pitchFamily="34" charset="-122"/>
                <a:cs typeface="Times New Roman" panose="02020603050405020304" pitchFamily="18" charset="0"/>
              </a:rPr>
              <a:t>     </a:t>
            </a:r>
            <a:r>
              <a:rPr kumimoji="0" lang="en-US" altLang="zh-CN" sz="1800" b="1" dirty="0">
                <a:solidFill>
                  <a:srgbClr val="000099"/>
                </a:solidFill>
                <a:ea typeface="微软雅黑" panose="020B0503020204020204" pitchFamily="34" charset="-122"/>
                <a:cs typeface="Times New Roman" panose="02020603050405020304" pitchFamily="18" charset="0"/>
              </a:rPr>
              <a:t>1970. </a:t>
            </a:r>
            <a:r>
              <a:rPr kumimoji="0" lang="zh-CN" altLang="en-US" sz="1800" b="1" dirty="0">
                <a:solidFill>
                  <a:srgbClr val="000099"/>
                </a:solidFill>
                <a:ea typeface="微软雅黑" panose="020B0503020204020204" pitchFamily="34" charset="-122"/>
                <a:cs typeface="Times New Roman" panose="02020603050405020304" pitchFamily="18" charset="0"/>
              </a:rPr>
              <a:t>斯图尔德 悬浮培养单个细胞得到新植株</a:t>
            </a:r>
          </a:p>
        </p:txBody>
      </p:sp>
      <p:sp>
        <p:nvSpPr>
          <p:cNvPr id="132111" name="Text Box 15">
            <a:extLst>
              <a:ext uri="{FF2B5EF4-FFF2-40B4-BE49-F238E27FC236}">
                <a16:creationId xmlns:a16="http://schemas.microsoft.com/office/drawing/2014/main" id="{4BB960C1-5634-4E2A-9855-F2DF202E8FF8}"/>
              </a:ext>
            </a:extLst>
          </p:cNvPr>
          <p:cNvSpPr txBox="1">
            <a:spLocks noChangeArrowheads="1"/>
          </p:cNvSpPr>
          <p:nvPr/>
        </p:nvSpPr>
        <p:spPr bwMode="gray">
          <a:xfrm>
            <a:off x="8534443" y="3625870"/>
            <a:ext cx="3135976"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buFont typeface="Wingdings" panose="05000000000000000000" pitchFamily="2" charset="2"/>
              <a:buChar char="l"/>
            </a:pPr>
            <a:r>
              <a:rPr kumimoji="0" lang="en-US" altLang="zh-CN" b="1" dirty="0">
                <a:solidFill>
                  <a:srgbClr val="2A0E00"/>
                </a:solidFill>
                <a:ea typeface="微软雅黑" panose="020B0503020204020204" pitchFamily="34" charset="-122"/>
                <a:cs typeface="Times New Roman" panose="02020603050405020304" pitchFamily="18" charset="0"/>
              </a:rPr>
              <a:t> </a:t>
            </a:r>
            <a:r>
              <a:rPr kumimoji="0" lang="zh-CN" altLang="en-US" b="1" dirty="0">
                <a:solidFill>
                  <a:srgbClr val="2A0E00"/>
                </a:solidFill>
                <a:ea typeface="微软雅黑" panose="020B0503020204020204" pitchFamily="34" charset="-122"/>
                <a:cs typeface="Times New Roman" panose="02020603050405020304" pitchFamily="18" charset="0"/>
              </a:rPr>
              <a:t>植物细胞克隆为代表的细胞工程诞生</a:t>
            </a:r>
          </a:p>
        </p:txBody>
      </p:sp>
      <p:sp>
        <p:nvSpPr>
          <p:cNvPr id="132112" name="Text Box 16">
            <a:extLst>
              <a:ext uri="{FF2B5EF4-FFF2-40B4-BE49-F238E27FC236}">
                <a16:creationId xmlns:a16="http://schemas.microsoft.com/office/drawing/2014/main" id="{0FC769BD-EBF2-4739-BEE7-85AD05E1CD4A}"/>
              </a:ext>
            </a:extLst>
          </p:cNvPr>
          <p:cNvSpPr txBox="1">
            <a:spLocks noChangeArrowheads="1"/>
          </p:cNvSpPr>
          <p:nvPr/>
        </p:nvSpPr>
        <p:spPr bwMode="black">
          <a:xfrm>
            <a:off x="822251" y="3716486"/>
            <a:ext cx="31670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buFont typeface="Wingdings" panose="05000000000000000000" pitchFamily="2" charset="2"/>
              <a:buChar char="l"/>
            </a:pPr>
            <a:r>
              <a:rPr kumimoji="0" lang="en-US" altLang="zh-CN" b="1" dirty="0">
                <a:solidFill>
                  <a:srgbClr val="003300"/>
                </a:solidFill>
                <a:ea typeface="微软雅黑" panose="020B0503020204020204" pitchFamily="34" charset="-122"/>
                <a:cs typeface="Times New Roman" panose="02020603050405020304" pitchFamily="18" charset="0"/>
              </a:rPr>
              <a:t> </a:t>
            </a:r>
            <a:r>
              <a:rPr kumimoji="0" lang="zh-CN" altLang="en-US" b="1" dirty="0">
                <a:solidFill>
                  <a:srgbClr val="003300"/>
                </a:solidFill>
                <a:ea typeface="微软雅黑" panose="020B0503020204020204" pitchFamily="34" charset="-122"/>
                <a:cs typeface="Times New Roman" panose="02020603050405020304" pitchFamily="18" charset="0"/>
              </a:rPr>
              <a:t>哈伯兰特</a:t>
            </a:r>
          </a:p>
          <a:p>
            <a:pPr>
              <a:buFont typeface="Wingdings" panose="05000000000000000000" pitchFamily="2" charset="2"/>
              <a:buNone/>
            </a:pPr>
            <a:r>
              <a:rPr kumimoji="0" lang="zh-CN" altLang="en-US" b="1" dirty="0">
                <a:solidFill>
                  <a:srgbClr val="003300"/>
                </a:solidFill>
                <a:ea typeface="微软雅黑" panose="020B0503020204020204" pitchFamily="34" charset="-122"/>
                <a:cs typeface="Times New Roman" panose="02020603050405020304" pitchFamily="18" charset="0"/>
              </a:rPr>
              <a:t>  提出</a:t>
            </a:r>
            <a:r>
              <a:rPr kumimoji="0" lang="zh-CN" altLang="en-US" b="1" dirty="0">
                <a:solidFill>
                  <a:srgbClr val="FF0000"/>
                </a:solidFill>
                <a:ea typeface="微软雅黑" panose="020B0503020204020204" pitchFamily="34" charset="-122"/>
                <a:cs typeface="Times New Roman" panose="02020603050405020304" pitchFamily="18" charset="0"/>
              </a:rPr>
              <a:t>细胞全能性</a:t>
            </a:r>
            <a:r>
              <a:rPr kumimoji="0" lang="zh-CN" altLang="en-US" b="1" dirty="0">
                <a:solidFill>
                  <a:srgbClr val="003300"/>
                </a:solidFill>
                <a:ea typeface="微软雅黑" panose="020B0503020204020204" pitchFamily="34" charset="-122"/>
                <a:cs typeface="Times New Roman" panose="02020603050405020304" pitchFamily="18" charset="0"/>
              </a:rPr>
              <a:t>的理论</a:t>
            </a:r>
          </a:p>
        </p:txBody>
      </p:sp>
      <p:sp>
        <p:nvSpPr>
          <p:cNvPr id="13323" name="Rectangle 19">
            <a:extLst>
              <a:ext uri="{FF2B5EF4-FFF2-40B4-BE49-F238E27FC236}">
                <a16:creationId xmlns:a16="http://schemas.microsoft.com/office/drawing/2014/main" id="{FDCE0798-518E-460E-8224-5F729491DAC4}"/>
              </a:ext>
            </a:extLst>
          </p:cNvPr>
          <p:cNvSpPr>
            <a:spLocks noGrp="1" noChangeArrowheads="1"/>
          </p:cNvSpPr>
          <p:nvPr>
            <p:ph type="title"/>
          </p:nvPr>
        </p:nvSpPr>
        <p:spPr>
          <a:xfrm>
            <a:off x="1172387" y="31749"/>
            <a:ext cx="8229600" cy="707886"/>
          </a:xfrm>
          <a:noFill/>
        </p:spPr>
        <p:txBody>
          <a:bodyPr anchor="t">
            <a:spAutoFit/>
          </a:bodyPr>
          <a:lstStyle/>
          <a:p>
            <a:pPr eaLnBrk="1" hangingPunct="1">
              <a:spcBef>
                <a:spcPct val="50000"/>
              </a:spcBef>
            </a:pPr>
            <a:r>
              <a:rPr lang="zh-CN" altLang="en-US" i="0" dirty="0">
                <a:latin typeface="Times New Roman" panose="02020603050405020304" pitchFamily="18" charset="0"/>
                <a:cs typeface="Times New Roman" panose="02020603050405020304" pitchFamily="18" charset="0"/>
              </a:rPr>
              <a:t>细胞工程的发展历程</a:t>
            </a:r>
          </a:p>
        </p:txBody>
      </p:sp>
      <p:sp>
        <p:nvSpPr>
          <p:cNvPr id="18" name="Rectangle 19">
            <a:extLst>
              <a:ext uri="{FF2B5EF4-FFF2-40B4-BE49-F238E27FC236}">
                <a16:creationId xmlns:a16="http://schemas.microsoft.com/office/drawing/2014/main" id="{DADC9B06-37BA-4203-B78D-072093FFBD13}"/>
              </a:ext>
            </a:extLst>
          </p:cNvPr>
          <p:cNvSpPr txBox="1">
            <a:spLocks noChangeArrowheads="1"/>
          </p:cNvSpPr>
          <p:nvPr/>
        </p:nvSpPr>
        <p:spPr bwMode="gray">
          <a:xfrm>
            <a:off x="1776413" y="1204842"/>
            <a:ext cx="8229600"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lgn="ctr" eaLnBrk="1" hangingPunct="1">
              <a:spcBef>
                <a:spcPct val="50000"/>
              </a:spcBef>
            </a:pPr>
            <a:r>
              <a:rPr lang="zh-CN" altLang="en-US" dirty="0">
                <a:ln>
                  <a:solidFill>
                    <a:schemeClr val="tx1"/>
                  </a:solidFill>
                </a:ln>
                <a:solidFill>
                  <a:schemeClr val="accent5">
                    <a:lumMod val="50000"/>
                  </a:schemeClr>
                </a:solidFill>
                <a:latin typeface="Times New Roman" panose="02020603050405020304" pitchFamily="18" charset="0"/>
                <a:cs typeface="Times New Roman" panose="02020603050405020304" pitchFamily="18" charset="0"/>
              </a:rPr>
              <a:t>植物细胞工程的发展历程</a:t>
            </a:r>
          </a:p>
        </p:txBody>
      </p:sp>
      <p:sp>
        <p:nvSpPr>
          <p:cNvPr id="5" name="灯片编号占位符 4">
            <a:extLst>
              <a:ext uri="{FF2B5EF4-FFF2-40B4-BE49-F238E27FC236}">
                <a16:creationId xmlns:a16="http://schemas.microsoft.com/office/drawing/2014/main" id="{4B0CDB2A-4E32-4137-B90F-97754AEF13CF}"/>
              </a:ext>
            </a:extLst>
          </p:cNvPr>
          <p:cNvSpPr>
            <a:spLocks noGrp="1"/>
          </p:cNvSpPr>
          <p:nvPr>
            <p:ph type="sldNum" sz="quarter" idx="12"/>
          </p:nvPr>
        </p:nvSpPr>
        <p:spPr/>
        <p:txBody>
          <a:bodyPr/>
          <a:lstStyle/>
          <a:p>
            <a:fld id="{62AED0CB-711A-4C47-B8E9-F04B01BF8171}" type="slidenum">
              <a:rPr lang="en-US" altLang="zh-CN" smtClean="0"/>
              <a:pPr/>
              <a:t>4</a:t>
            </a:fld>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2112"/>
                                        </p:tgtEl>
                                        <p:attrNameLst>
                                          <p:attrName>style.visibility</p:attrName>
                                        </p:attrNameLst>
                                      </p:cBhvr>
                                      <p:to>
                                        <p:strVal val="visible"/>
                                      </p:to>
                                    </p:set>
                                    <p:animEffect transition="in" filter="blinds(horizontal)">
                                      <p:cBhvr>
                                        <p:cTn id="10" dur="500"/>
                                        <p:tgtEl>
                                          <p:spTgt spid="13211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132108"/>
                                        </p:tgtEl>
                                        <p:attrNameLst>
                                          <p:attrName>style.visibility</p:attrName>
                                        </p:attrNameLst>
                                      </p:cBhvr>
                                      <p:to>
                                        <p:strVal val="visible"/>
                                      </p:to>
                                    </p:set>
                                    <p:animEffect transition="in" filter="blinds(horizontal)">
                                      <p:cBhvr>
                                        <p:cTn id="15" dur="500"/>
                                        <p:tgtEl>
                                          <p:spTgt spid="132108"/>
                                        </p:tgtEl>
                                      </p:cBhvr>
                                    </p:animEffect>
                                  </p:childTnLst>
                                </p:cTn>
                              </p:par>
                              <p:par>
                                <p:cTn id="16" presetID="3" presetClass="entr" presetSubtype="1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32110"/>
                                        </p:tgtEl>
                                        <p:attrNameLst>
                                          <p:attrName>style.visibility</p:attrName>
                                        </p:attrNameLst>
                                      </p:cBhvr>
                                      <p:to>
                                        <p:strVal val="visible"/>
                                      </p:to>
                                    </p:set>
                                    <p:animEffect transition="in" filter="blinds(horizontal)">
                                      <p:cBhvr>
                                        <p:cTn id="21" dur="500"/>
                                        <p:tgtEl>
                                          <p:spTgt spid="13211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132109"/>
                                        </p:tgtEl>
                                        <p:attrNameLst>
                                          <p:attrName>style.visibility</p:attrName>
                                        </p:attrNameLst>
                                      </p:cBhvr>
                                      <p:to>
                                        <p:strVal val="visible"/>
                                      </p:to>
                                    </p:set>
                                    <p:animEffect transition="in" filter="blinds(horizontal)">
                                      <p:cBhvr>
                                        <p:cTn id="26" dur="500"/>
                                        <p:tgtEl>
                                          <p:spTgt spid="132109"/>
                                        </p:tgtEl>
                                      </p:cBhvr>
                                    </p:animEffect>
                                  </p:childTnLst>
                                </p:cTn>
                              </p:par>
                              <p:par>
                                <p:cTn id="27" presetID="3" presetClass="entr" presetSubtype="1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linds(horizontal)">
                                      <p:cBhvr>
                                        <p:cTn id="29" dur="500"/>
                                        <p:tgtEl>
                                          <p:spTgt spid="4"/>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32111"/>
                                        </p:tgtEl>
                                        <p:attrNameLst>
                                          <p:attrName>style.visibility</p:attrName>
                                        </p:attrNameLst>
                                      </p:cBhvr>
                                      <p:to>
                                        <p:strVal val="visible"/>
                                      </p:to>
                                    </p:set>
                                    <p:animEffect transition="in" filter="blinds(horizontal)">
                                      <p:cBhvr>
                                        <p:cTn id="32" dur="500"/>
                                        <p:tgtEl>
                                          <p:spTgt spid="132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10" grpId="0"/>
      <p:bldP spid="132111" grpId="0"/>
      <p:bldP spid="1321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1B69EE0-73E8-4969-A369-94DE41518AC0}"/>
              </a:ext>
            </a:extLst>
          </p:cNvPr>
          <p:cNvSpPr>
            <a:spLocks noGrp="1" noChangeArrowheads="1"/>
          </p:cNvSpPr>
          <p:nvPr>
            <p:ph type="title"/>
          </p:nvPr>
        </p:nvSpPr>
        <p:spPr>
          <a:xfrm>
            <a:off x="1212112" y="150185"/>
            <a:ext cx="9448800" cy="487363"/>
          </a:xfrm>
        </p:spPr>
        <p:txBody>
          <a:bodyPr/>
          <a:lstStyle/>
          <a:p>
            <a:pPr eaLnBrk="1" hangingPunct="1"/>
            <a:r>
              <a:rPr lang="zh-CN" altLang="en-US" sz="4400" dirty="0"/>
              <a:t>二、动物细胞工程 </a:t>
            </a:r>
          </a:p>
        </p:txBody>
      </p:sp>
      <p:grpSp>
        <p:nvGrpSpPr>
          <p:cNvPr id="3" name="Group 8">
            <a:extLst>
              <a:ext uri="{FF2B5EF4-FFF2-40B4-BE49-F238E27FC236}">
                <a16:creationId xmlns:a16="http://schemas.microsoft.com/office/drawing/2014/main" id="{E644B8FE-AF6C-4ACE-A98E-AA70C56078FB}"/>
              </a:ext>
            </a:extLst>
          </p:cNvPr>
          <p:cNvGrpSpPr>
            <a:grpSpLocks/>
          </p:cNvGrpSpPr>
          <p:nvPr/>
        </p:nvGrpSpPr>
        <p:grpSpPr bwMode="auto">
          <a:xfrm>
            <a:off x="908251" y="1306866"/>
            <a:ext cx="5597081" cy="3789357"/>
            <a:chOff x="-150" y="780"/>
            <a:chExt cx="3024" cy="2172"/>
          </a:xfrm>
        </p:grpSpPr>
        <p:sp>
          <p:nvSpPr>
            <p:cNvPr id="4" name="Text Box 3">
              <a:extLst>
                <a:ext uri="{FF2B5EF4-FFF2-40B4-BE49-F238E27FC236}">
                  <a16:creationId xmlns:a16="http://schemas.microsoft.com/office/drawing/2014/main" id="{BE749DC4-E362-4393-AD9F-36D0FABF4024}"/>
                </a:ext>
              </a:extLst>
            </p:cNvPr>
            <p:cNvSpPr txBox="1">
              <a:spLocks noChangeArrowheads="1"/>
            </p:cNvSpPr>
            <p:nvPr/>
          </p:nvSpPr>
          <p:spPr bwMode="auto">
            <a:xfrm>
              <a:off x="-150" y="780"/>
              <a:ext cx="3024"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algn="just" eaLnBrk="1" hangingPunct="1">
                <a:spcBef>
                  <a:spcPct val="50000"/>
                </a:spcBef>
                <a:buFont typeface="Wingdings" panose="05000000000000000000" pitchFamily="2" charset="2"/>
                <a:buChar char="Ø"/>
              </a:pPr>
              <a:r>
                <a:rPr lang="zh-CN" altLang="en-US" sz="3200" b="1" dirty="0">
                  <a:ea typeface="微软雅黑" panose="020B0503020204020204" pitchFamily="34" charset="-122"/>
                  <a:cs typeface="Times New Roman" panose="02020603050405020304" pitchFamily="18" charset="0"/>
                </a:rPr>
                <a:t>常用的技术是 </a:t>
              </a:r>
            </a:p>
          </p:txBody>
        </p:sp>
        <p:sp>
          <p:nvSpPr>
            <p:cNvPr id="5" name="Text Box 5">
              <a:extLst>
                <a:ext uri="{FF2B5EF4-FFF2-40B4-BE49-F238E27FC236}">
                  <a16:creationId xmlns:a16="http://schemas.microsoft.com/office/drawing/2014/main" id="{D32E8076-FB13-4468-BFD3-9A0ABA138256}"/>
                </a:ext>
              </a:extLst>
            </p:cNvPr>
            <p:cNvSpPr txBox="1">
              <a:spLocks noChangeArrowheads="1"/>
            </p:cNvSpPr>
            <p:nvPr/>
          </p:nvSpPr>
          <p:spPr bwMode="auto">
            <a:xfrm>
              <a:off x="171" y="1256"/>
              <a:ext cx="2251" cy="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lnSpc>
                  <a:spcPct val="150000"/>
                </a:lnSpc>
                <a:buFont typeface="Times New Roman" panose="02020603050405020304" pitchFamily="18" charset="0"/>
                <a:buChar char="⁃"/>
              </a:pPr>
              <a:r>
                <a:rPr lang="zh-CN" altLang="en-US" sz="3200" b="1" dirty="0">
                  <a:solidFill>
                    <a:srgbClr val="002060"/>
                  </a:solidFill>
                  <a:ea typeface="微软雅黑" panose="020B0503020204020204" pitchFamily="34" charset="-122"/>
                  <a:cs typeface="Times New Roman" panose="02020603050405020304" pitchFamily="18" charset="0"/>
                </a:rPr>
                <a:t>动物细胞培养</a:t>
              </a:r>
            </a:p>
            <a:p>
              <a:pPr marL="457200" indent="-457200" eaLnBrk="1" hangingPunct="1">
                <a:lnSpc>
                  <a:spcPct val="150000"/>
                </a:lnSpc>
                <a:buFont typeface="Times New Roman" panose="02020603050405020304" pitchFamily="18" charset="0"/>
                <a:buChar char="⁃"/>
              </a:pPr>
              <a:r>
                <a:rPr lang="zh-CN" altLang="en-US" sz="3200" b="1" dirty="0">
                  <a:solidFill>
                    <a:srgbClr val="002060"/>
                  </a:solidFill>
                  <a:ea typeface="微软雅黑" panose="020B0503020204020204" pitchFamily="34" charset="-122"/>
                  <a:cs typeface="Times New Roman" panose="02020603050405020304" pitchFamily="18" charset="0"/>
                </a:rPr>
                <a:t>动物细胞核移植</a:t>
              </a:r>
            </a:p>
            <a:p>
              <a:pPr marL="457200" indent="-457200" eaLnBrk="1" hangingPunct="1">
                <a:lnSpc>
                  <a:spcPct val="150000"/>
                </a:lnSpc>
                <a:buFont typeface="Times New Roman" panose="02020603050405020304" pitchFamily="18" charset="0"/>
                <a:buChar char="⁃"/>
              </a:pPr>
              <a:r>
                <a:rPr lang="zh-CN" altLang="en-US" sz="3200" b="1" dirty="0">
                  <a:solidFill>
                    <a:srgbClr val="002060"/>
                  </a:solidFill>
                  <a:ea typeface="微软雅黑" panose="020B0503020204020204" pitchFamily="34" charset="-122"/>
                  <a:cs typeface="Times New Roman" panose="02020603050405020304" pitchFamily="18" charset="0"/>
                </a:rPr>
                <a:t>动物细胞融合</a:t>
              </a:r>
            </a:p>
            <a:p>
              <a:pPr marL="457200" indent="-457200" eaLnBrk="1" hangingPunct="1">
                <a:lnSpc>
                  <a:spcPct val="150000"/>
                </a:lnSpc>
                <a:buFont typeface="Times New Roman" panose="02020603050405020304" pitchFamily="18" charset="0"/>
                <a:buChar char="⁃"/>
              </a:pPr>
              <a:r>
                <a:rPr lang="zh-CN" altLang="en-US" sz="3200" b="1" dirty="0">
                  <a:solidFill>
                    <a:srgbClr val="002060"/>
                  </a:solidFill>
                  <a:ea typeface="微软雅黑" panose="020B0503020204020204" pitchFamily="34" charset="-122"/>
                  <a:cs typeface="Times New Roman" panose="02020603050405020304" pitchFamily="18" charset="0"/>
                </a:rPr>
                <a:t>生产单克隆抗体等</a:t>
              </a:r>
            </a:p>
          </p:txBody>
        </p:sp>
      </p:grpSp>
      <p:sp>
        <p:nvSpPr>
          <p:cNvPr id="6" name="Text Box 4">
            <a:extLst>
              <a:ext uri="{FF2B5EF4-FFF2-40B4-BE49-F238E27FC236}">
                <a16:creationId xmlns:a16="http://schemas.microsoft.com/office/drawing/2014/main" id="{DC1B9015-47E6-4614-B45B-04B99A5A810E}"/>
              </a:ext>
            </a:extLst>
          </p:cNvPr>
          <p:cNvSpPr txBox="1">
            <a:spLocks noChangeArrowheads="1"/>
          </p:cNvSpPr>
          <p:nvPr/>
        </p:nvSpPr>
        <p:spPr bwMode="auto">
          <a:xfrm>
            <a:off x="3585559" y="2245939"/>
            <a:ext cx="321548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r" eaLnBrk="1" hangingPunct="1"/>
            <a:r>
              <a:rPr lang="en-US" altLang="zh-CN" sz="3200" b="1" dirty="0">
                <a:solidFill>
                  <a:srgbClr val="C00000"/>
                </a:solidFill>
                <a:latin typeface="黑体" panose="02010609060101010101" pitchFamily="49" charset="-122"/>
                <a:ea typeface="黑体" panose="02010609060101010101" pitchFamily="49" charset="-122"/>
              </a:rPr>
              <a:t>―――</a:t>
            </a:r>
            <a:r>
              <a:rPr lang="zh-CN" altLang="en-US" sz="3200" b="1" dirty="0">
                <a:solidFill>
                  <a:srgbClr val="C00000"/>
                </a:solidFill>
                <a:latin typeface="黑体" panose="02010609060101010101" pitchFamily="49" charset="-122"/>
                <a:ea typeface="黑体" panose="02010609060101010101" pitchFamily="49" charset="-122"/>
              </a:rPr>
              <a:t>基础</a:t>
            </a:r>
          </a:p>
          <a:p>
            <a:pPr algn="r" eaLnBrk="1" hangingPunct="1"/>
            <a:endParaRPr kumimoji="0" lang="en-US" altLang="zh-CN" sz="3200" dirty="0">
              <a:solidFill>
                <a:srgbClr val="C00000"/>
              </a:solidFill>
              <a:latin typeface="黑体" panose="02010609060101010101" pitchFamily="49" charset="-122"/>
              <a:ea typeface="黑体" panose="02010609060101010101" pitchFamily="49" charset="-122"/>
            </a:endParaRPr>
          </a:p>
        </p:txBody>
      </p:sp>
      <p:sp>
        <p:nvSpPr>
          <p:cNvPr id="2" name="灯片编号占位符 1">
            <a:extLst>
              <a:ext uri="{FF2B5EF4-FFF2-40B4-BE49-F238E27FC236}">
                <a16:creationId xmlns:a16="http://schemas.microsoft.com/office/drawing/2014/main" id="{F08C3E67-CE6C-4EB4-93FA-DDB151B6E018}"/>
              </a:ext>
            </a:extLst>
          </p:cNvPr>
          <p:cNvSpPr>
            <a:spLocks noGrp="1"/>
          </p:cNvSpPr>
          <p:nvPr>
            <p:ph type="sldNum" sz="quarter" idx="10"/>
          </p:nvPr>
        </p:nvSpPr>
        <p:spPr/>
        <p:txBody>
          <a:bodyPr/>
          <a:lstStyle/>
          <a:p>
            <a:pPr>
              <a:defRPr/>
            </a:pPr>
            <a:fld id="{7AE64243-DDB2-45F0-AE7E-3121FB12EF5C}" type="slidenum">
              <a:rPr lang="en-US" altLang="zh-CN" smtClean="0"/>
              <a:pPr>
                <a:defRPr/>
              </a:pPr>
              <a:t>40</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318FDB20-C925-420E-A31B-467EAD68D499}"/>
              </a:ext>
            </a:extLst>
          </p:cNvPr>
          <p:cNvSpPr>
            <a:spLocks noGrp="1" noChangeArrowheads="1"/>
          </p:cNvSpPr>
          <p:nvPr>
            <p:ph type="title"/>
          </p:nvPr>
        </p:nvSpPr>
        <p:spPr>
          <a:xfrm>
            <a:off x="2963850" y="304799"/>
            <a:ext cx="4278313" cy="533400"/>
          </a:xfrm>
        </p:spPr>
        <p:txBody>
          <a:bodyPr/>
          <a:lstStyle/>
          <a:p>
            <a:pPr eaLnBrk="1" hangingPunct="1"/>
            <a:br>
              <a:rPr lang="en-US" altLang="zh-CN" sz="2800"/>
            </a:br>
            <a:br>
              <a:rPr lang="en-US" altLang="zh-CN" sz="2800"/>
            </a:br>
            <a:r>
              <a:rPr lang="en-US" altLang="zh-CN" sz="2800"/>
              <a:t>  </a:t>
            </a:r>
            <a:endParaRPr lang="en-US" altLang="zh-CN" sz="3600"/>
          </a:p>
        </p:txBody>
      </p:sp>
      <p:sp>
        <p:nvSpPr>
          <p:cNvPr id="44035" name="Rectangle 3">
            <a:extLst>
              <a:ext uri="{FF2B5EF4-FFF2-40B4-BE49-F238E27FC236}">
                <a16:creationId xmlns:a16="http://schemas.microsoft.com/office/drawing/2014/main" id="{89A3EC8A-53E8-42D4-8CC0-6234ABE99EBA}"/>
              </a:ext>
            </a:extLst>
          </p:cNvPr>
          <p:cNvSpPr>
            <a:spLocks noGrp="1" noChangeArrowheads="1"/>
          </p:cNvSpPr>
          <p:nvPr>
            <p:ph type="body" idx="1"/>
          </p:nvPr>
        </p:nvSpPr>
        <p:spPr>
          <a:xfrm>
            <a:off x="727806" y="1412751"/>
            <a:ext cx="10197286" cy="2981325"/>
          </a:xfrm>
        </p:spPr>
        <p:txBody>
          <a:bodyPr/>
          <a:lstStyle/>
          <a:p>
            <a:pPr eaLnBrk="1" hangingPunct="1">
              <a:lnSpc>
                <a:spcPct val="150000"/>
              </a:lnSpc>
              <a:spcBef>
                <a:spcPts val="1200"/>
              </a:spcBef>
              <a:buFont typeface="Wingdings" panose="05000000000000000000" pitchFamily="2" charset="2"/>
              <a:buChar char="Ø"/>
            </a:pPr>
            <a:r>
              <a:rPr lang="zh-CN" altLang="en-US" dirty="0"/>
              <a:t>从动物机体中取出相关的组织，将它分散成</a:t>
            </a:r>
            <a:r>
              <a:rPr lang="zh-CN" altLang="en-US" dirty="0">
                <a:solidFill>
                  <a:srgbClr val="FF0000"/>
                </a:solidFill>
              </a:rPr>
              <a:t>单个细胞</a:t>
            </a:r>
            <a:r>
              <a:rPr lang="zh-CN" altLang="en-US" dirty="0"/>
              <a:t>，然后，放在</a:t>
            </a:r>
            <a:r>
              <a:rPr lang="zh-CN" altLang="en-US" dirty="0">
                <a:solidFill>
                  <a:srgbClr val="FF0000"/>
                </a:solidFill>
              </a:rPr>
              <a:t>适宜的培养基</a:t>
            </a:r>
            <a:r>
              <a:rPr lang="zh-CN" altLang="en-US" dirty="0"/>
              <a:t>中，让这些细胞</a:t>
            </a:r>
            <a:r>
              <a:rPr lang="zh-CN" altLang="en-US" dirty="0">
                <a:solidFill>
                  <a:srgbClr val="FF0000"/>
                </a:solidFill>
              </a:rPr>
              <a:t>生长和增殖</a:t>
            </a:r>
            <a:r>
              <a:rPr lang="zh-CN" altLang="en-US" dirty="0"/>
              <a:t>。</a:t>
            </a:r>
          </a:p>
        </p:txBody>
      </p:sp>
      <p:sp>
        <p:nvSpPr>
          <p:cNvPr id="153604" name="Text Box 4">
            <a:extLst>
              <a:ext uri="{FF2B5EF4-FFF2-40B4-BE49-F238E27FC236}">
                <a16:creationId xmlns:a16="http://schemas.microsoft.com/office/drawing/2014/main" id="{519633E2-60E4-487F-AE0E-2E81386D39E7}"/>
              </a:ext>
            </a:extLst>
          </p:cNvPr>
          <p:cNvSpPr txBox="1">
            <a:spLocks noChangeArrowheads="1"/>
          </p:cNvSpPr>
          <p:nvPr/>
        </p:nvSpPr>
        <p:spPr bwMode="auto">
          <a:xfrm>
            <a:off x="1060008" y="3429000"/>
            <a:ext cx="5975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kumimoji="0" lang="zh-CN" altLang="en-US" sz="3600" b="1" dirty="0">
                <a:solidFill>
                  <a:srgbClr val="FF0000"/>
                </a:solidFill>
                <a:latin typeface="微软雅黑" panose="020B0503020204020204" pitchFamily="34" charset="-122"/>
                <a:ea typeface="微软雅黑" panose="020B0503020204020204" pitchFamily="34" charset="-122"/>
              </a:rPr>
              <a:t>原理：细胞增殖</a:t>
            </a:r>
          </a:p>
        </p:txBody>
      </p:sp>
      <p:sp>
        <p:nvSpPr>
          <p:cNvPr id="44037" name="Rectangle 9">
            <a:extLst>
              <a:ext uri="{FF2B5EF4-FFF2-40B4-BE49-F238E27FC236}">
                <a16:creationId xmlns:a16="http://schemas.microsoft.com/office/drawing/2014/main" id="{98351BC4-80E0-4191-B4F2-BE6A7EB25644}"/>
              </a:ext>
            </a:extLst>
          </p:cNvPr>
          <p:cNvSpPr>
            <a:spLocks noChangeArrowheads="1"/>
          </p:cNvSpPr>
          <p:nvPr/>
        </p:nvSpPr>
        <p:spPr bwMode="auto">
          <a:xfrm>
            <a:off x="1339768" y="0"/>
            <a:ext cx="5076825" cy="72231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en-US" altLang="zh-CN" sz="4000" b="1" dirty="0">
                <a:latin typeface="微软雅黑" panose="020B0503020204020204" pitchFamily="34" charset="-122"/>
                <a:ea typeface="微软雅黑" panose="020B0503020204020204" pitchFamily="34" charset="-122"/>
                <a:cs typeface="+mj-cs"/>
              </a:rPr>
              <a:t>1. </a:t>
            </a:r>
            <a:r>
              <a:rPr lang="zh-CN" altLang="en-US" sz="4000" b="1" dirty="0">
                <a:latin typeface="微软雅黑" panose="020B0503020204020204" pitchFamily="34" charset="-122"/>
                <a:ea typeface="微软雅黑" panose="020B0503020204020204" pitchFamily="34" charset="-122"/>
                <a:cs typeface="+mj-cs"/>
              </a:rPr>
              <a:t>动物细胞培养</a:t>
            </a:r>
          </a:p>
        </p:txBody>
      </p:sp>
      <p:pic>
        <p:nvPicPr>
          <p:cNvPr id="3" name="图片 2">
            <a:extLst>
              <a:ext uri="{FF2B5EF4-FFF2-40B4-BE49-F238E27FC236}">
                <a16:creationId xmlns:a16="http://schemas.microsoft.com/office/drawing/2014/main" id="{7A4D36E4-D4C6-4768-916D-B077051B567E}"/>
              </a:ext>
            </a:extLst>
          </p:cNvPr>
          <p:cNvPicPr>
            <a:picLocks noChangeAspect="1"/>
          </p:cNvPicPr>
          <p:nvPr/>
        </p:nvPicPr>
        <p:blipFill rotWithShape="1">
          <a:blip r:embed="rId2">
            <a:extLst>
              <a:ext uri="{28A0092B-C50C-407E-A947-70E740481C1C}">
                <a14:useLocalDpi xmlns:a14="http://schemas.microsoft.com/office/drawing/2010/main" val="0"/>
              </a:ext>
            </a:extLst>
          </a:blip>
          <a:srcRect b="37400"/>
          <a:stretch/>
        </p:blipFill>
        <p:spPr>
          <a:xfrm>
            <a:off x="8038093" y="3298140"/>
            <a:ext cx="3267075" cy="2981325"/>
          </a:xfrm>
          <a:prstGeom prst="rect">
            <a:avLst/>
          </a:prstGeom>
        </p:spPr>
      </p:pic>
      <p:sp>
        <p:nvSpPr>
          <p:cNvPr id="2" name="灯片编号占位符 1">
            <a:extLst>
              <a:ext uri="{FF2B5EF4-FFF2-40B4-BE49-F238E27FC236}">
                <a16:creationId xmlns:a16="http://schemas.microsoft.com/office/drawing/2014/main" id="{91A24F39-20DA-45C5-89FD-09877A266BA4}"/>
              </a:ext>
            </a:extLst>
          </p:cNvPr>
          <p:cNvSpPr>
            <a:spLocks noGrp="1"/>
          </p:cNvSpPr>
          <p:nvPr>
            <p:ph type="sldNum" sz="quarter" idx="10"/>
          </p:nvPr>
        </p:nvSpPr>
        <p:spPr/>
        <p:txBody>
          <a:bodyPr/>
          <a:lstStyle/>
          <a:p>
            <a:pPr>
              <a:defRPr/>
            </a:pPr>
            <a:fld id="{CB104A84-5955-4F7E-89A5-E8CA42F49DD4}" type="slidenum">
              <a:rPr lang="en-US" altLang="zh-CN" smtClean="0"/>
              <a:pPr>
                <a:defRPr/>
              </a:pPr>
              <a:t>41</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3604"/>
                                        </p:tgtEl>
                                        <p:attrNameLst>
                                          <p:attrName>style.visibility</p:attrName>
                                        </p:attrNameLst>
                                      </p:cBhvr>
                                      <p:to>
                                        <p:strVal val="visible"/>
                                      </p:to>
                                    </p:set>
                                    <p:animEffect transition="in" filter="diamond(in)">
                                      <p:cBhvr>
                                        <p:cTn id="7" dur="2000"/>
                                        <p:tgtEl>
                                          <p:spTgt spid="153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4" grpId="0"/>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9A7125D-6B05-4186-BED0-15D3E51EB0B9}"/>
              </a:ext>
            </a:extLst>
          </p:cNvPr>
          <p:cNvSpPr>
            <a:spLocks noGrp="1" noChangeArrowheads="1"/>
          </p:cNvSpPr>
          <p:nvPr>
            <p:ph type="body" idx="1"/>
          </p:nvPr>
        </p:nvSpPr>
        <p:spPr>
          <a:xfrm>
            <a:off x="1692469" y="1835943"/>
            <a:ext cx="7772400" cy="3186113"/>
          </a:xfrm>
        </p:spPr>
        <p:txBody>
          <a:bodyPr/>
          <a:lstStyle/>
          <a:p>
            <a:pPr eaLnBrk="1" hangingPunct="1">
              <a:lnSpc>
                <a:spcPct val="150000"/>
              </a:lnSpc>
              <a:buFontTx/>
              <a:buNone/>
            </a:pPr>
            <a:r>
              <a:rPr lang="zh-CN" altLang="en-US" b="1" dirty="0"/>
              <a:t>注意关键词</a:t>
            </a:r>
            <a:r>
              <a:rPr lang="en-US" altLang="zh-CN" b="1" dirty="0"/>
              <a:t>:</a:t>
            </a:r>
          </a:p>
          <a:p>
            <a:pPr lvl="1" eaLnBrk="1" hangingPunct="1">
              <a:buFont typeface="Arial" panose="020B0604020202020204" pitchFamily="34" charset="0"/>
              <a:buChar char="•"/>
            </a:pPr>
            <a:r>
              <a:rPr lang="zh-CN" altLang="en-US" sz="3200" dirty="0">
                <a:solidFill>
                  <a:srgbClr val="C00000"/>
                </a:solidFill>
              </a:rPr>
              <a:t>细胞贴壁</a:t>
            </a:r>
          </a:p>
          <a:p>
            <a:pPr lvl="1" eaLnBrk="1" hangingPunct="1">
              <a:lnSpc>
                <a:spcPct val="150000"/>
              </a:lnSpc>
              <a:buFont typeface="Arial" panose="020B0604020202020204" pitchFamily="34" charset="0"/>
              <a:buChar char="•"/>
            </a:pPr>
            <a:r>
              <a:rPr lang="zh-CN" altLang="en-US" sz="3200" dirty="0">
                <a:solidFill>
                  <a:srgbClr val="C00000"/>
                </a:solidFill>
              </a:rPr>
              <a:t>接触抑制</a:t>
            </a:r>
          </a:p>
          <a:p>
            <a:pPr lvl="1" eaLnBrk="1" hangingPunct="1">
              <a:lnSpc>
                <a:spcPct val="150000"/>
              </a:lnSpc>
              <a:buFont typeface="Arial" panose="020B0604020202020204" pitchFamily="34" charset="0"/>
              <a:buChar char="•"/>
            </a:pPr>
            <a:r>
              <a:rPr lang="zh-CN" altLang="en-US" sz="3200" dirty="0">
                <a:solidFill>
                  <a:srgbClr val="C00000"/>
                </a:solidFill>
              </a:rPr>
              <a:t>原代培养</a:t>
            </a:r>
          </a:p>
          <a:p>
            <a:pPr lvl="1" eaLnBrk="1" hangingPunct="1">
              <a:lnSpc>
                <a:spcPct val="150000"/>
              </a:lnSpc>
              <a:buFont typeface="Arial" panose="020B0604020202020204" pitchFamily="34" charset="0"/>
              <a:buChar char="•"/>
            </a:pPr>
            <a:r>
              <a:rPr lang="zh-CN" altLang="en-US" sz="3200" dirty="0">
                <a:solidFill>
                  <a:srgbClr val="C00000"/>
                </a:solidFill>
              </a:rPr>
              <a:t>传代培养</a:t>
            </a:r>
            <a:endParaRPr lang="zh-CN" altLang="en-US" dirty="0">
              <a:solidFill>
                <a:srgbClr val="C00000"/>
              </a:solidFill>
            </a:endParaRPr>
          </a:p>
        </p:txBody>
      </p:sp>
      <p:sp>
        <p:nvSpPr>
          <p:cNvPr id="45059" name="Rectangle 7">
            <a:extLst>
              <a:ext uri="{FF2B5EF4-FFF2-40B4-BE49-F238E27FC236}">
                <a16:creationId xmlns:a16="http://schemas.microsoft.com/office/drawing/2014/main" id="{6C98F741-3633-4E4C-8C5A-E13A27546B55}"/>
              </a:ext>
            </a:extLst>
          </p:cNvPr>
          <p:cNvSpPr>
            <a:spLocks noGrp="1" noChangeArrowheads="1"/>
          </p:cNvSpPr>
          <p:nvPr>
            <p:ph type="title"/>
          </p:nvPr>
        </p:nvSpPr>
        <p:spPr>
          <a:xfrm>
            <a:off x="2971801" y="304800"/>
            <a:ext cx="4278313" cy="533400"/>
          </a:xfrm>
          <a:noFill/>
        </p:spPr>
        <p:txBody>
          <a:bodyPr/>
          <a:lstStyle/>
          <a:p>
            <a:pPr eaLnBrk="1" hangingPunct="1"/>
            <a:br>
              <a:rPr lang="en-US" altLang="zh-CN"/>
            </a:br>
            <a:br>
              <a:rPr lang="en-US" altLang="zh-CN"/>
            </a:br>
            <a:r>
              <a:rPr lang="en-US" altLang="zh-CN"/>
              <a:t>  </a:t>
            </a:r>
          </a:p>
        </p:txBody>
      </p:sp>
      <p:sp>
        <p:nvSpPr>
          <p:cNvPr id="45061" name="Rectangle 9">
            <a:extLst>
              <a:ext uri="{FF2B5EF4-FFF2-40B4-BE49-F238E27FC236}">
                <a16:creationId xmlns:a16="http://schemas.microsoft.com/office/drawing/2014/main" id="{5858431C-50CA-4A55-A7D0-6600ABAFE33F}"/>
              </a:ext>
            </a:extLst>
          </p:cNvPr>
          <p:cNvSpPr>
            <a:spLocks noChangeArrowheads="1"/>
          </p:cNvSpPr>
          <p:nvPr/>
        </p:nvSpPr>
        <p:spPr bwMode="auto">
          <a:xfrm>
            <a:off x="1215391" y="1171952"/>
            <a:ext cx="46602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800" b="1" dirty="0">
                <a:latin typeface="楷体_GB2312" pitchFamily="49" charset="-122"/>
                <a:ea typeface="楷体_GB2312" pitchFamily="49" charset="-122"/>
              </a:rPr>
              <a:t>阅读课文</a:t>
            </a:r>
            <a:r>
              <a:rPr lang="en-US" altLang="zh-CN" sz="2800" b="1" dirty="0">
                <a:latin typeface="楷体_GB2312" pitchFamily="49" charset="-122"/>
                <a:ea typeface="楷体_GB2312" pitchFamily="49" charset="-122"/>
              </a:rPr>
              <a:t>44</a:t>
            </a:r>
            <a:r>
              <a:rPr lang="en-US" altLang="zh-CN" sz="2800" b="1" dirty="0">
                <a:ea typeface="楷体_GB2312" pitchFamily="49" charset="-122"/>
              </a:rPr>
              <a:t>—</a:t>
            </a:r>
            <a:r>
              <a:rPr lang="en-US" altLang="zh-CN" sz="2800" b="1" dirty="0">
                <a:latin typeface="楷体_GB2312" pitchFamily="49" charset="-122"/>
                <a:ea typeface="楷体_GB2312" pitchFamily="49" charset="-122"/>
              </a:rPr>
              <a:t>46</a:t>
            </a:r>
            <a:r>
              <a:rPr lang="zh-CN" altLang="en-US" sz="2800" b="1" dirty="0">
                <a:latin typeface="楷体_GB2312" pitchFamily="49" charset="-122"/>
                <a:ea typeface="楷体_GB2312" pitchFamily="49" charset="-122"/>
              </a:rPr>
              <a:t>页相关内容</a:t>
            </a:r>
          </a:p>
        </p:txBody>
      </p:sp>
      <p:sp>
        <p:nvSpPr>
          <p:cNvPr id="2" name="灯片编号占位符 1">
            <a:extLst>
              <a:ext uri="{FF2B5EF4-FFF2-40B4-BE49-F238E27FC236}">
                <a16:creationId xmlns:a16="http://schemas.microsoft.com/office/drawing/2014/main" id="{7A061FB3-BDE8-450E-A1EA-0716988B3F90}"/>
              </a:ext>
            </a:extLst>
          </p:cNvPr>
          <p:cNvSpPr>
            <a:spLocks noGrp="1"/>
          </p:cNvSpPr>
          <p:nvPr>
            <p:ph type="sldNum" sz="quarter" idx="10"/>
          </p:nvPr>
        </p:nvSpPr>
        <p:spPr/>
        <p:txBody>
          <a:bodyPr/>
          <a:lstStyle/>
          <a:p>
            <a:pPr>
              <a:defRPr/>
            </a:pPr>
            <a:fld id="{CB104A84-5955-4F7E-89A5-E8CA42F49DD4}" type="slidenum">
              <a:rPr lang="en-US" altLang="zh-CN" smtClean="0"/>
              <a:pPr>
                <a:defRPr/>
              </a:pPr>
              <a:t>42</a:t>
            </a:fld>
            <a:endParaRPr lang="en-US" altLang="zh-CN"/>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81810EA-F361-449A-A91B-C1C55F24E5BC}"/>
              </a:ext>
            </a:extLst>
          </p:cNvPr>
          <p:cNvSpPr>
            <a:spLocks noGrp="1" noChangeArrowheads="1"/>
          </p:cNvSpPr>
          <p:nvPr>
            <p:ph type="title" idx="4294967295"/>
          </p:nvPr>
        </p:nvSpPr>
        <p:spPr>
          <a:xfrm>
            <a:off x="1240404" y="2736257"/>
            <a:ext cx="908050" cy="892175"/>
          </a:xfrm>
        </p:spPr>
        <p:txBody>
          <a:bodyPr/>
          <a:lstStyle/>
          <a:p>
            <a:pPr eaLnBrk="1" hangingPunct="1"/>
            <a:r>
              <a:rPr lang="zh-CN" altLang="en-US" dirty="0"/>
              <a:t>动物细胞培养的过程</a:t>
            </a:r>
            <a:endParaRPr lang="en-US" altLang="zh-CN" dirty="0"/>
          </a:p>
        </p:txBody>
      </p:sp>
      <p:grpSp>
        <p:nvGrpSpPr>
          <p:cNvPr id="7" name="组合 6">
            <a:extLst>
              <a:ext uri="{FF2B5EF4-FFF2-40B4-BE49-F238E27FC236}">
                <a16:creationId xmlns:a16="http://schemas.microsoft.com/office/drawing/2014/main" id="{E6AD6F68-7FE3-425D-9C4A-6F3C72A1CEF0}"/>
              </a:ext>
            </a:extLst>
          </p:cNvPr>
          <p:cNvGrpSpPr/>
          <p:nvPr/>
        </p:nvGrpSpPr>
        <p:grpSpPr>
          <a:xfrm>
            <a:off x="3120887" y="282198"/>
            <a:ext cx="5950226" cy="6561887"/>
            <a:chOff x="3120887" y="282198"/>
            <a:chExt cx="5950226" cy="6561887"/>
          </a:xfrm>
        </p:grpSpPr>
        <p:pic>
          <p:nvPicPr>
            <p:cNvPr id="5" name="图片 4">
              <a:extLst>
                <a:ext uri="{FF2B5EF4-FFF2-40B4-BE49-F238E27FC236}">
                  <a16:creationId xmlns:a16="http://schemas.microsoft.com/office/drawing/2014/main" id="{A289558D-EB17-4848-A751-063CB06FB9FF}"/>
                </a:ext>
              </a:extLst>
            </p:cNvPr>
            <p:cNvPicPr>
              <a:picLocks noChangeAspect="1"/>
            </p:cNvPicPr>
            <p:nvPr/>
          </p:nvPicPr>
          <p:blipFill rotWithShape="1">
            <a:blip r:embed="rId2">
              <a:extLst>
                <a:ext uri="{28A0092B-C50C-407E-A947-70E740481C1C}">
                  <a14:useLocalDpi xmlns:a14="http://schemas.microsoft.com/office/drawing/2010/main" val="0"/>
                </a:ext>
              </a:extLst>
            </a:blip>
            <a:srcRect l="18055" t="11246" r="15429" b="36928"/>
            <a:stretch/>
          </p:blipFill>
          <p:spPr>
            <a:xfrm>
              <a:off x="3120887" y="282198"/>
              <a:ext cx="5950226" cy="6561887"/>
            </a:xfrm>
            <a:prstGeom prst="rect">
              <a:avLst/>
            </a:prstGeom>
          </p:spPr>
        </p:pic>
        <p:sp>
          <p:nvSpPr>
            <p:cNvPr id="6" name="文本框 5">
              <a:extLst>
                <a:ext uri="{FF2B5EF4-FFF2-40B4-BE49-F238E27FC236}">
                  <a16:creationId xmlns:a16="http://schemas.microsoft.com/office/drawing/2014/main" id="{EA54A456-FEFC-4E3F-B606-FFE472A7DED3}"/>
                </a:ext>
              </a:extLst>
            </p:cNvPr>
            <p:cNvSpPr txBox="1"/>
            <p:nvPr/>
          </p:nvSpPr>
          <p:spPr>
            <a:xfrm>
              <a:off x="4275151" y="282198"/>
              <a:ext cx="1820849" cy="369332"/>
            </a:xfrm>
            <a:prstGeom prst="rect">
              <a:avLst/>
            </a:prstGeom>
            <a:solidFill>
              <a:srgbClr val="FFFFFF"/>
            </a:solid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取动物组织块</a:t>
              </a:r>
            </a:p>
          </p:txBody>
        </p:sp>
        <p:sp>
          <p:nvSpPr>
            <p:cNvPr id="9" name="文本框 8">
              <a:extLst>
                <a:ext uri="{FF2B5EF4-FFF2-40B4-BE49-F238E27FC236}">
                  <a16:creationId xmlns:a16="http://schemas.microsoft.com/office/drawing/2014/main" id="{01584238-9283-48DB-8D06-6A94E41B5829}"/>
                </a:ext>
              </a:extLst>
            </p:cNvPr>
            <p:cNvSpPr txBox="1"/>
            <p:nvPr/>
          </p:nvSpPr>
          <p:spPr>
            <a:xfrm>
              <a:off x="5508928" y="1104293"/>
              <a:ext cx="1305339" cy="369332"/>
            </a:xfrm>
            <a:prstGeom prst="rect">
              <a:avLst/>
            </a:prstGeom>
            <a:solidFill>
              <a:srgbClr val="FEF8FA"/>
            </a:solidFill>
          </p:spPr>
          <p:txBody>
            <a:bodyPr wrap="square" rtlCol="0">
              <a:spAutoFit/>
            </a:bodyPr>
            <a:lstStyle/>
            <a:p>
              <a:r>
                <a:rPr lang="zh-CN" altLang="en-US" dirty="0">
                  <a:latin typeface="微软雅黑" panose="020B0503020204020204" pitchFamily="34" charset="-122"/>
                  <a:ea typeface="微软雅黑" panose="020B0503020204020204" pitchFamily="34" charset="-122"/>
                </a:rPr>
                <a:t>剪碎组织</a:t>
              </a:r>
            </a:p>
          </p:txBody>
        </p:sp>
        <p:sp>
          <p:nvSpPr>
            <p:cNvPr id="10" name="文本框 9">
              <a:extLst>
                <a:ext uri="{FF2B5EF4-FFF2-40B4-BE49-F238E27FC236}">
                  <a16:creationId xmlns:a16="http://schemas.microsoft.com/office/drawing/2014/main" id="{E0D0057A-883B-4498-BDF0-362951719384}"/>
                </a:ext>
              </a:extLst>
            </p:cNvPr>
            <p:cNvSpPr txBox="1"/>
            <p:nvPr/>
          </p:nvSpPr>
          <p:spPr>
            <a:xfrm>
              <a:off x="5422789" y="1972554"/>
              <a:ext cx="1924217" cy="646331"/>
            </a:xfrm>
            <a:prstGeom prst="rect">
              <a:avLst/>
            </a:prstGeom>
            <a:solidFill>
              <a:srgbClr val="FEF1F5"/>
            </a:solidFill>
          </p:spPr>
          <p:txBody>
            <a:bodyPr wrap="square" rtlCol="0">
              <a:spAutoFit/>
            </a:bodyPr>
            <a:lstStyle/>
            <a:p>
              <a:r>
                <a:rPr lang="zh-CN" altLang="en-US" dirty="0">
                  <a:latin typeface="微软雅黑" panose="020B0503020204020204" pitchFamily="34" charset="-122"/>
                  <a:ea typeface="微软雅黑" panose="020B0503020204020204" pitchFamily="34" charset="-122"/>
                </a:rPr>
                <a:t>用胰蛋白酶处理分散成单个细胞</a:t>
              </a:r>
            </a:p>
          </p:txBody>
        </p:sp>
        <p:sp>
          <p:nvSpPr>
            <p:cNvPr id="11" name="文本框 10">
              <a:extLst>
                <a:ext uri="{FF2B5EF4-FFF2-40B4-BE49-F238E27FC236}">
                  <a16:creationId xmlns:a16="http://schemas.microsoft.com/office/drawing/2014/main" id="{15706AB9-876D-4C7C-9D25-B2CC35C9542B}"/>
                </a:ext>
              </a:extLst>
            </p:cNvPr>
            <p:cNvSpPr txBox="1"/>
            <p:nvPr/>
          </p:nvSpPr>
          <p:spPr>
            <a:xfrm>
              <a:off x="4275151" y="3117814"/>
              <a:ext cx="1647244" cy="369332"/>
            </a:xfrm>
            <a:prstGeom prst="rect">
              <a:avLst/>
            </a:prstGeom>
            <a:solidFill>
              <a:srgbClr val="FCEBF1"/>
            </a:solid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制成细胞悬液</a:t>
              </a:r>
            </a:p>
          </p:txBody>
        </p:sp>
        <p:sp>
          <p:nvSpPr>
            <p:cNvPr id="12" name="文本框 11">
              <a:extLst>
                <a:ext uri="{FF2B5EF4-FFF2-40B4-BE49-F238E27FC236}">
                  <a16:creationId xmlns:a16="http://schemas.microsoft.com/office/drawing/2014/main" id="{C5F02741-C665-4DD9-8BD2-E84227DF3799}"/>
                </a:ext>
              </a:extLst>
            </p:cNvPr>
            <p:cNvSpPr txBox="1"/>
            <p:nvPr/>
          </p:nvSpPr>
          <p:spPr>
            <a:xfrm>
              <a:off x="3120887" y="3563141"/>
              <a:ext cx="1154264" cy="923330"/>
            </a:xfrm>
            <a:prstGeom prst="rect">
              <a:avLst/>
            </a:prstGeom>
            <a:solidFill>
              <a:srgbClr val="FCE7F0"/>
            </a:solid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转入培养液中原代培养</a:t>
              </a:r>
            </a:p>
          </p:txBody>
        </p:sp>
        <p:sp>
          <p:nvSpPr>
            <p:cNvPr id="13" name="文本框 12">
              <a:extLst>
                <a:ext uri="{FF2B5EF4-FFF2-40B4-BE49-F238E27FC236}">
                  <a16:creationId xmlns:a16="http://schemas.microsoft.com/office/drawing/2014/main" id="{F25B269F-2460-4FF5-87C1-A5B0DF08C5BA}"/>
                </a:ext>
              </a:extLst>
            </p:cNvPr>
            <p:cNvSpPr txBox="1"/>
            <p:nvPr/>
          </p:nvSpPr>
          <p:spPr>
            <a:xfrm>
              <a:off x="3639047" y="4770858"/>
              <a:ext cx="3029448" cy="584775"/>
            </a:xfrm>
            <a:prstGeom prst="rect">
              <a:avLst/>
            </a:prstGeom>
            <a:solidFill>
              <a:srgbClr val="FCE7EE"/>
            </a:solidFill>
          </p:spPr>
          <p:txBody>
            <a:bodyPr wrap="square" rtlCol="0">
              <a:spAutoFit/>
            </a:bodyPr>
            <a:lstStyle/>
            <a:p>
              <a:pPr algn="ctr"/>
              <a:r>
                <a:rPr lang="zh-CN" altLang="en-US" sz="1600" dirty="0">
                  <a:latin typeface="微软雅黑" panose="020B0503020204020204" pitchFamily="34" charset="-122"/>
                  <a:ea typeface="微软雅黑" panose="020B0503020204020204" pitchFamily="34" charset="-122"/>
                </a:rPr>
                <a:t>贴满瓶壁的细胞用胰蛋白酶消化，制成单细胞悬液</a:t>
              </a:r>
            </a:p>
          </p:txBody>
        </p:sp>
        <p:sp>
          <p:nvSpPr>
            <p:cNvPr id="14" name="文本框 13">
              <a:extLst>
                <a:ext uri="{FF2B5EF4-FFF2-40B4-BE49-F238E27FC236}">
                  <a16:creationId xmlns:a16="http://schemas.microsoft.com/office/drawing/2014/main" id="{52828408-DF78-4170-ACA9-18739EEC563C}"/>
                </a:ext>
              </a:extLst>
            </p:cNvPr>
            <p:cNvSpPr txBox="1"/>
            <p:nvPr/>
          </p:nvSpPr>
          <p:spPr>
            <a:xfrm>
              <a:off x="7161475" y="5528439"/>
              <a:ext cx="1036320" cy="830997"/>
            </a:xfrm>
            <a:prstGeom prst="rect">
              <a:avLst/>
            </a:prstGeom>
            <a:solidFill>
              <a:srgbClr val="FCE7F0"/>
            </a:solidFill>
          </p:spPr>
          <p:txBody>
            <a:bodyPr wrap="square" rtlCol="0">
              <a:spAutoFit/>
            </a:bodyPr>
            <a:lstStyle/>
            <a:p>
              <a:pPr algn="ctr"/>
              <a:r>
                <a:rPr lang="zh-CN" altLang="en-US" sz="1600" dirty="0">
                  <a:latin typeface="微软雅黑" panose="020B0503020204020204" pitchFamily="34" charset="-122"/>
                  <a:ea typeface="微软雅黑" panose="020B0503020204020204" pitchFamily="34" charset="-122"/>
                </a:rPr>
                <a:t>转入培养液中传代培养</a:t>
              </a:r>
            </a:p>
          </p:txBody>
        </p:sp>
        <p:sp>
          <p:nvSpPr>
            <p:cNvPr id="15" name="文本框 14">
              <a:extLst>
                <a:ext uri="{FF2B5EF4-FFF2-40B4-BE49-F238E27FC236}">
                  <a16:creationId xmlns:a16="http://schemas.microsoft.com/office/drawing/2014/main" id="{502EB2B2-5636-4A8E-89AA-8AD14A3CD0CB}"/>
                </a:ext>
              </a:extLst>
            </p:cNvPr>
            <p:cNvSpPr txBox="1"/>
            <p:nvPr/>
          </p:nvSpPr>
          <p:spPr>
            <a:xfrm>
              <a:off x="8353508" y="4878579"/>
              <a:ext cx="717605" cy="954107"/>
            </a:xfrm>
            <a:prstGeom prst="rect">
              <a:avLst/>
            </a:prstGeom>
            <a:solidFill>
              <a:srgbClr val="FCE5EF"/>
            </a:solidFill>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放入二氧化碳培养箱培养</a:t>
              </a:r>
            </a:p>
          </p:txBody>
        </p:sp>
      </p:grpSp>
      <p:sp>
        <p:nvSpPr>
          <p:cNvPr id="2" name="灯片编号占位符 1">
            <a:extLst>
              <a:ext uri="{FF2B5EF4-FFF2-40B4-BE49-F238E27FC236}">
                <a16:creationId xmlns:a16="http://schemas.microsoft.com/office/drawing/2014/main" id="{46F1EA7F-DDB6-43D9-A4F3-14E2EF167E5A}"/>
              </a:ext>
            </a:extLst>
          </p:cNvPr>
          <p:cNvSpPr>
            <a:spLocks noGrp="1"/>
          </p:cNvSpPr>
          <p:nvPr>
            <p:ph type="sldNum" sz="quarter" idx="10"/>
          </p:nvPr>
        </p:nvSpPr>
        <p:spPr/>
        <p:txBody>
          <a:bodyPr/>
          <a:lstStyle/>
          <a:p>
            <a:pPr>
              <a:defRPr/>
            </a:pPr>
            <a:fld id="{580F1E90-8401-4A4E-BF83-A179F7DEF592}" type="slidenum">
              <a:rPr lang="zh-CN" altLang="en-US" smtClean="0"/>
              <a:pPr>
                <a:defRPr/>
              </a:pPr>
              <a:t>43</a:t>
            </a:fld>
            <a:endParaRPr lang="zh-CN"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2">
            <a:extLst>
              <a:ext uri="{FF2B5EF4-FFF2-40B4-BE49-F238E27FC236}">
                <a16:creationId xmlns:a16="http://schemas.microsoft.com/office/drawing/2014/main" id="{0F1AC4C8-AB95-4EBB-A2C8-3FE6C68B65E4}"/>
              </a:ext>
            </a:extLst>
          </p:cNvPr>
          <p:cNvSpPr txBox="1">
            <a:spLocks noChangeArrowheads="1"/>
          </p:cNvSpPr>
          <p:nvPr/>
        </p:nvSpPr>
        <p:spPr bwMode="auto">
          <a:xfrm>
            <a:off x="1733439" y="145857"/>
            <a:ext cx="73802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r" eaLnBrk="1" hangingPunct="1">
              <a:spcBef>
                <a:spcPct val="50000"/>
              </a:spcBef>
            </a:pPr>
            <a:r>
              <a:rPr kumimoji="0" lang="zh-CN" altLang="en-US" sz="3200" b="1" dirty="0">
                <a:ea typeface="微软雅黑" panose="020B0503020204020204" pitchFamily="34" charset="-122"/>
                <a:cs typeface="Times New Roman" panose="02020603050405020304" pitchFamily="18" charset="0"/>
              </a:rPr>
              <a:t>动物胚胎或幼龄动物的组织、器官</a:t>
            </a:r>
          </a:p>
        </p:txBody>
      </p:sp>
      <p:sp>
        <p:nvSpPr>
          <p:cNvPr id="156675" name="AutoShape 3">
            <a:extLst>
              <a:ext uri="{FF2B5EF4-FFF2-40B4-BE49-F238E27FC236}">
                <a16:creationId xmlns:a16="http://schemas.microsoft.com/office/drawing/2014/main" id="{14D6847B-BD41-4CC5-A0D0-9BCE09D515C0}"/>
              </a:ext>
            </a:extLst>
          </p:cNvPr>
          <p:cNvSpPr>
            <a:spLocks noChangeArrowheads="1"/>
          </p:cNvSpPr>
          <p:nvPr/>
        </p:nvSpPr>
        <p:spPr bwMode="auto">
          <a:xfrm rot="5400000">
            <a:off x="5638290" y="2158757"/>
            <a:ext cx="576263" cy="216000"/>
          </a:xfrm>
          <a:prstGeom prst="rightArrow">
            <a:avLst>
              <a:gd name="adj1" fmla="val 50000"/>
              <a:gd name="adj2" fmla="val 40155"/>
            </a:avLst>
          </a:prstGeom>
          <a:ln>
            <a:solidFill>
              <a:schemeClr val="tx1"/>
            </a:solidFill>
            <a:headEnd/>
            <a:tailEnd/>
          </a:ln>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endParaRPr lang="zh-CN" altLang="en-US">
              <a:ea typeface="微软雅黑" panose="020B0503020204020204" pitchFamily="34" charset="-122"/>
              <a:cs typeface="Times New Roman" panose="02020603050405020304" pitchFamily="18" charset="0"/>
            </a:endParaRPr>
          </a:p>
        </p:txBody>
      </p:sp>
      <p:sp>
        <p:nvSpPr>
          <p:cNvPr id="156676" name="Text Box 4">
            <a:extLst>
              <a:ext uri="{FF2B5EF4-FFF2-40B4-BE49-F238E27FC236}">
                <a16:creationId xmlns:a16="http://schemas.microsoft.com/office/drawing/2014/main" id="{853E195A-3465-40B3-AFB1-036288B25771}"/>
              </a:ext>
            </a:extLst>
          </p:cNvPr>
          <p:cNvSpPr txBox="1">
            <a:spLocks noChangeArrowheads="1"/>
          </p:cNvSpPr>
          <p:nvPr/>
        </p:nvSpPr>
        <p:spPr bwMode="auto">
          <a:xfrm>
            <a:off x="4830653" y="2593782"/>
            <a:ext cx="22320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a:ea typeface="微软雅黑" panose="020B0503020204020204" pitchFamily="34" charset="-122"/>
                <a:cs typeface="Times New Roman" panose="02020603050405020304" pitchFamily="18" charset="0"/>
              </a:rPr>
              <a:t>单细胞悬液</a:t>
            </a:r>
          </a:p>
        </p:txBody>
      </p:sp>
      <p:sp>
        <p:nvSpPr>
          <p:cNvPr id="156677" name="AutoShape 5">
            <a:extLst>
              <a:ext uri="{FF2B5EF4-FFF2-40B4-BE49-F238E27FC236}">
                <a16:creationId xmlns:a16="http://schemas.microsoft.com/office/drawing/2014/main" id="{79197B7C-1878-426E-B148-44E30E60F4BD}"/>
              </a:ext>
            </a:extLst>
          </p:cNvPr>
          <p:cNvSpPr>
            <a:spLocks noChangeArrowheads="1"/>
          </p:cNvSpPr>
          <p:nvPr/>
        </p:nvSpPr>
        <p:spPr bwMode="auto">
          <a:xfrm rot="5400000">
            <a:off x="5658533" y="3343826"/>
            <a:ext cx="574675" cy="216000"/>
          </a:xfrm>
          <a:prstGeom prst="rightArrow">
            <a:avLst>
              <a:gd name="adj1" fmla="val 50000"/>
              <a:gd name="adj2" fmla="val 39868"/>
            </a:avLst>
          </a:prstGeom>
          <a:ln>
            <a:solidFill>
              <a:schemeClr val="tx1"/>
            </a:solidFill>
            <a:headEnd/>
            <a:tailEnd/>
          </a:ln>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endParaRPr lang="zh-CN" altLang="en-US">
              <a:ea typeface="微软雅黑" panose="020B0503020204020204" pitchFamily="34" charset="-122"/>
              <a:cs typeface="Times New Roman" panose="02020603050405020304" pitchFamily="18" charset="0"/>
            </a:endParaRPr>
          </a:p>
        </p:txBody>
      </p:sp>
      <p:sp>
        <p:nvSpPr>
          <p:cNvPr id="156678" name="Text Box 6">
            <a:extLst>
              <a:ext uri="{FF2B5EF4-FFF2-40B4-BE49-F238E27FC236}">
                <a16:creationId xmlns:a16="http://schemas.microsoft.com/office/drawing/2014/main" id="{0DD99CE2-4C1C-44F6-BCB7-14A4EF4942FB}"/>
              </a:ext>
            </a:extLst>
          </p:cNvPr>
          <p:cNvSpPr txBox="1">
            <a:spLocks noChangeArrowheads="1"/>
          </p:cNvSpPr>
          <p:nvPr/>
        </p:nvSpPr>
        <p:spPr bwMode="auto">
          <a:xfrm>
            <a:off x="4965590" y="3698682"/>
            <a:ext cx="2016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3200" b="1">
                <a:ea typeface="微软雅黑" panose="020B0503020204020204" pitchFamily="34" charset="-122"/>
                <a:cs typeface="Times New Roman" panose="02020603050405020304" pitchFamily="18" charset="0"/>
              </a:rPr>
              <a:t>10</a:t>
            </a:r>
            <a:r>
              <a:rPr kumimoji="0" lang="zh-CN" altLang="en-US" sz="3200" b="1">
                <a:ea typeface="微软雅黑" panose="020B0503020204020204" pitchFamily="34" charset="-122"/>
                <a:cs typeface="Times New Roman" panose="02020603050405020304" pitchFamily="18" charset="0"/>
              </a:rPr>
              <a:t>代细胞</a:t>
            </a:r>
          </a:p>
        </p:txBody>
      </p:sp>
      <p:grpSp>
        <p:nvGrpSpPr>
          <p:cNvPr id="2" name="Group 7">
            <a:extLst>
              <a:ext uri="{FF2B5EF4-FFF2-40B4-BE49-F238E27FC236}">
                <a16:creationId xmlns:a16="http://schemas.microsoft.com/office/drawing/2014/main" id="{8DFAAAA0-21FA-453D-89D1-66A91EBCC10E}"/>
              </a:ext>
            </a:extLst>
          </p:cNvPr>
          <p:cNvGrpSpPr>
            <a:grpSpLocks/>
          </p:cNvGrpSpPr>
          <p:nvPr/>
        </p:nvGrpSpPr>
        <p:grpSpPr bwMode="auto">
          <a:xfrm>
            <a:off x="5046552" y="4346385"/>
            <a:ext cx="2087562" cy="1117601"/>
            <a:chOff x="2789" y="2139"/>
            <a:chExt cx="1315" cy="704"/>
          </a:xfrm>
        </p:grpSpPr>
        <p:sp>
          <p:nvSpPr>
            <p:cNvPr id="47141" name="AutoShape 8">
              <a:extLst>
                <a:ext uri="{FF2B5EF4-FFF2-40B4-BE49-F238E27FC236}">
                  <a16:creationId xmlns:a16="http://schemas.microsoft.com/office/drawing/2014/main" id="{C39F7B6B-09AE-4F2B-AB5E-1F2E733BFEC9}"/>
                </a:ext>
              </a:extLst>
            </p:cNvPr>
            <p:cNvSpPr>
              <a:spLocks noChangeArrowheads="1"/>
            </p:cNvSpPr>
            <p:nvPr/>
          </p:nvSpPr>
          <p:spPr bwMode="auto">
            <a:xfrm rot="5400000">
              <a:off x="3152" y="2275"/>
              <a:ext cx="408" cy="136"/>
            </a:xfrm>
            <a:prstGeom prst="rightArrow">
              <a:avLst>
                <a:gd name="adj1" fmla="val 50000"/>
                <a:gd name="adj2" fmla="val 44934"/>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47142" name="Text Box 9">
              <a:extLst>
                <a:ext uri="{FF2B5EF4-FFF2-40B4-BE49-F238E27FC236}">
                  <a16:creationId xmlns:a16="http://schemas.microsoft.com/office/drawing/2014/main" id="{D9AE98FB-1CB5-4362-94DD-BCB8877FE2AE}"/>
                </a:ext>
              </a:extLst>
            </p:cNvPr>
            <p:cNvSpPr txBox="1">
              <a:spLocks noChangeArrowheads="1"/>
            </p:cNvSpPr>
            <p:nvPr/>
          </p:nvSpPr>
          <p:spPr bwMode="auto">
            <a:xfrm>
              <a:off x="2789" y="2478"/>
              <a:ext cx="1315"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3200" b="1">
                  <a:ea typeface="微软雅黑" panose="020B0503020204020204" pitchFamily="34" charset="-122"/>
                  <a:cs typeface="Times New Roman" panose="02020603050405020304" pitchFamily="18" charset="0"/>
                </a:rPr>
                <a:t>50</a:t>
              </a:r>
              <a:r>
                <a:rPr kumimoji="0" lang="zh-CN" altLang="en-US" sz="3200" b="1">
                  <a:ea typeface="微软雅黑" panose="020B0503020204020204" pitchFamily="34" charset="-122"/>
                  <a:cs typeface="Times New Roman" panose="02020603050405020304" pitchFamily="18" charset="0"/>
                </a:rPr>
                <a:t>代细胞</a:t>
              </a:r>
            </a:p>
          </p:txBody>
        </p:sp>
      </p:grpSp>
      <p:sp>
        <p:nvSpPr>
          <p:cNvPr id="156682" name="Text Box 10">
            <a:extLst>
              <a:ext uri="{FF2B5EF4-FFF2-40B4-BE49-F238E27FC236}">
                <a16:creationId xmlns:a16="http://schemas.microsoft.com/office/drawing/2014/main" id="{21B68766-8B94-4D32-8323-BD870BCE193D}"/>
              </a:ext>
            </a:extLst>
          </p:cNvPr>
          <p:cNvSpPr txBox="1">
            <a:spLocks noChangeArrowheads="1"/>
          </p:cNvSpPr>
          <p:nvPr/>
        </p:nvSpPr>
        <p:spPr bwMode="auto">
          <a:xfrm>
            <a:off x="9866833" y="4302813"/>
            <a:ext cx="2051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ea typeface="微软雅黑" panose="020B0503020204020204" pitchFamily="34" charset="-122"/>
                <a:cs typeface="Times New Roman" panose="02020603050405020304" pitchFamily="18" charset="0"/>
              </a:rPr>
              <a:t>传代培养</a:t>
            </a:r>
          </a:p>
        </p:txBody>
      </p:sp>
      <p:sp>
        <p:nvSpPr>
          <p:cNvPr id="156683" name="AutoShape 11">
            <a:extLst>
              <a:ext uri="{FF2B5EF4-FFF2-40B4-BE49-F238E27FC236}">
                <a16:creationId xmlns:a16="http://schemas.microsoft.com/office/drawing/2014/main" id="{C25E7F09-E39F-42C3-842D-399E658333A8}"/>
              </a:ext>
            </a:extLst>
          </p:cNvPr>
          <p:cNvSpPr>
            <a:spLocks noChangeArrowheads="1"/>
          </p:cNvSpPr>
          <p:nvPr/>
        </p:nvSpPr>
        <p:spPr bwMode="auto">
          <a:xfrm rot="5400000">
            <a:off x="5638083" y="5745640"/>
            <a:ext cx="574675" cy="216000"/>
          </a:xfrm>
          <a:prstGeom prst="rightArrow">
            <a:avLst>
              <a:gd name="adj1" fmla="val 50000"/>
              <a:gd name="adj2" fmla="val 39868"/>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156684" name="Text Box 12">
            <a:extLst>
              <a:ext uri="{FF2B5EF4-FFF2-40B4-BE49-F238E27FC236}">
                <a16:creationId xmlns:a16="http://schemas.microsoft.com/office/drawing/2014/main" id="{C3435FA2-7027-4CB0-BC08-6BF08C08F69C}"/>
              </a:ext>
            </a:extLst>
          </p:cNvPr>
          <p:cNvSpPr txBox="1">
            <a:spLocks noChangeArrowheads="1"/>
          </p:cNvSpPr>
          <p:nvPr/>
        </p:nvSpPr>
        <p:spPr bwMode="auto">
          <a:xfrm>
            <a:off x="5044964" y="6167246"/>
            <a:ext cx="20891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a:ea typeface="微软雅黑" panose="020B0503020204020204" pitchFamily="34" charset="-122"/>
                <a:cs typeface="Times New Roman" panose="02020603050405020304" pitchFamily="18" charset="0"/>
              </a:rPr>
              <a:t>无限传代</a:t>
            </a:r>
          </a:p>
        </p:txBody>
      </p:sp>
      <p:sp>
        <p:nvSpPr>
          <p:cNvPr id="156685" name="AutoShape 13">
            <a:extLst>
              <a:ext uri="{FF2B5EF4-FFF2-40B4-BE49-F238E27FC236}">
                <a16:creationId xmlns:a16="http://schemas.microsoft.com/office/drawing/2014/main" id="{FE51EB02-ABF8-42BC-989C-9129044F7F79}"/>
              </a:ext>
            </a:extLst>
          </p:cNvPr>
          <p:cNvSpPr>
            <a:spLocks/>
          </p:cNvSpPr>
          <p:nvPr/>
        </p:nvSpPr>
        <p:spPr bwMode="auto">
          <a:xfrm>
            <a:off x="9249773" y="2836295"/>
            <a:ext cx="400052" cy="3552825"/>
          </a:xfrm>
          <a:prstGeom prst="rightBrace">
            <a:avLst>
              <a:gd name="adj1" fmla="val 4833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156686" name="Text Box 14">
            <a:extLst>
              <a:ext uri="{FF2B5EF4-FFF2-40B4-BE49-F238E27FC236}">
                <a16:creationId xmlns:a16="http://schemas.microsoft.com/office/drawing/2014/main" id="{5B4148FD-55D8-43C3-B127-ED9EA1AEBE1B}"/>
              </a:ext>
            </a:extLst>
          </p:cNvPr>
          <p:cNvSpPr txBox="1">
            <a:spLocks noChangeArrowheads="1"/>
          </p:cNvSpPr>
          <p:nvPr/>
        </p:nvSpPr>
        <p:spPr bwMode="auto">
          <a:xfrm>
            <a:off x="4965589" y="1412682"/>
            <a:ext cx="1905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ea typeface="微软雅黑" panose="020B0503020204020204" pitchFamily="34" charset="-122"/>
                <a:cs typeface="Times New Roman" panose="02020603050405020304" pitchFamily="18" charset="0"/>
              </a:rPr>
              <a:t>单个细胞</a:t>
            </a:r>
          </a:p>
        </p:txBody>
      </p:sp>
      <p:sp>
        <p:nvSpPr>
          <p:cNvPr id="156687" name="AutoShape 15">
            <a:extLst>
              <a:ext uri="{FF2B5EF4-FFF2-40B4-BE49-F238E27FC236}">
                <a16:creationId xmlns:a16="http://schemas.microsoft.com/office/drawing/2014/main" id="{751F1844-6942-4449-895F-E5DD3B67967A}"/>
              </a:ext>
            </a:extLst>
          </p:cNvPr>
          <p:cNvSpPr>
            <a:spLocks noChangeArrowheads="1"/>
          </p:cNvSpPr>
          <p:nvPr/>
        </p:nvSpPr>
        <p:spPr bwMode="auto">
          <a:xfrm rot="5400000">
            <a:off x="5630751" y="987977"/>
            <a:ext cx="574675" cy="216000"/>
          </a:xfrm>
          <a:prstGeom prst="rightArrow">
            <a:avLst>
              <a:gd name="adj1" fmla="val 50000"/>
              <a:gd name="adj2" fmla="val 39868"/>
            </a:avLst>
          </a:prstGeom>
          <a:ln>
            <a:solidFill>
              <a:schemeClr val="tx1"/>
            </a:solidFill>
            <a:headEnd/>
            <a:tailEnd/>
          </a:ln>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156688" name="Text Box 16">
            <a:extLst>
              <a:ext uri="{FF2B5EF4-FFF2-40B4-BE49-F238E27FC236}">
                <a16:creationId xmlns:a16="http://schemas.microsoft.com/office/drawing/2014/main" id="{B9844287-7602-44B6-ACE8-EF9197B048E3}"/>
              </a:ext>
            </a:extLst>
          </p:cNvPr>
          <p:cNvSpPr txBox="1">
            <a:spLocks noChangeArrowheads="1"/>
          </p:cNvSpPr>
          <p:nvPr/>
        </p:nvSpPr>
        <p:spPr bwMode="auto">
          <a:xfrm>
            <a:off x="6260989" y="1946083"/>
            <a:ext cx="1828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2800" b="1" dirty="0">
                <a:solidFill>
                  <a:srgbClr val="FF0000"/>
                </a:solidFill>
                <a:ea typeface="微软雅黑" panose="020B0503020204020204" pitchFamily="34" charset="-122"/>
                <a:cs typeface="Times New Roman" panose="02020603050405020304" pitchFamily="18" charset="0"/>
              </a:rPr>
              <a:t>加培养液</a:t>
            </a:r>
          </a:p>
        </p:txBody>
      </p:sp>
      <p:sp>
        <p:nvSpPr>
          <p:cNvPr id="156689" name="Rectangle 17">
            <a:extLst>
              <a:ext uri="{FF2B5EF4-FFF2-40B4-BE49-F238E27FC236}">
                <a16:creationId xmlns:a16="http://schemas.microsoft.com/office/drawing/2014/main" id="{25740C37-093D-494E-A07A-8B87E405C6CE}"/>
              </a:ext>
            </a:extLst>
          </p:cNvPr>
          <p:cNvSpPr>
            <a:spLocks noChangeArrowheads="1"/>
          </p:cNvSpPr>
          <p:nvPr/>
        </p:nvSpPr>
        <p:spPr bwMode="auto">
          <a:xfrm>
            <a:off x="7534164" y="827689"/>
            <a:ext cx="39263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pPr>
            <a:r>
              <a:rPr kumimoji="0" lang="zh-CN" altLang="en-US" sz="2400" b="1" dirty="0">
                <a:ea typeface="微软雅黑" panose="020B0503020204020204" pitchFamily="34" charset="-122"/>
                <a:cs typeface="Times New Roman" panose="02020603050405020304" pitchFamily="18" charset="0"/>
              </a:rPr>
              <a:t>（分解弹性纤维胶原纤维）</a:t>
            </a:r>
          </a:p>
        </p:txBody>
      </p:sp>
      <p:sp>
        <p:nvSpPr>
          <p:cNvPr id="47120" name="Text Box 18">
            <a:extLst>
              <a:ext uri="{FF2B5EF4-FFF2-40B4-BE49-F238E27FC236}">
                <a16:creationId xmlns:a16="http://schemas.microsoft.com/office/drawing/2014/main" id="{D6C5427B-8E21-4626-B391-2705D4C1FFFD}"/>
              </a:ext>
            </a:extLst>
          </p:cNvPr>
          <p:cNvSpPr txBox="1">
            <a:spLocks noChangeArrowheads="1"/>
          </p:cNvSpPr>
          <p:nvPr/>
        </p:nvSpPr>
        <p:spPr bwMode="auto">
          <a:xfrm>
            <a:off x="7072500" y="2885883"/>
            <a:ext cx="46166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kumimoji="0" lang="zh-CN" altLang="zh-CN" sz="1800">
              <a:ea typeface="微软雅黑" panose="020B0503020204020204" pitchFamily="34" charset="-122"/>
              <a:cs typeface="Times New Roman" panose="02020603050405020304" pitchFamily="18" charset="0"/>
            </a:endParaRPr>
          </a:p>
        </p:txBody>
      </p:sp>
      <p:grpSp>
        <p:nvGrpSpPr>
          <p:cNvPr id="3" name="Group 19">
            <a:extLst>
              <a:ext uri="{FF2B5EF4-FFF2-40B4-BE49-F238E27FC236}">
                <a16:creationId xmlns:a16="http://schemas.microsoft.com/office/drawing/2014/main" id="{0F6E96F5-30A6-4C24-B445-E82A78510FBE}"/>
              </a:ext>
            </a:extLst>
          </p:cNvPr>
          <p:cNvGrpSpPr>
            <a:grpSpLocks/>
          </p:cNvGrpSpPr>
          <p:nvPr/>
        </p:nvGrpSpPr>
        <p:grpSpPr bwMode="auto">
          <a:xfrm>
            <a:off x="7062678" y="2812857"/>
            <a:ext cx="2339975" cy="1225550"/>
            <a:chOff x="4105" y="1842"/>
            <a:chExt cx="1474" cy="772"/>
          </a:xfrm>
        </p:grpSpPr>
        <p:sp>
          <p:nvSpPr>
            <p:cNvPr id="47139" name="Text Box 20">
              <a:extLst>
                <a:ext uri="{FF2B5EF4-FFF2-40B4-BE49-F238E27FC236}">
                  <a16:creationId xmlns:a16="http://schemas.microsoft.com/office/drawing/2014/main" id="{B9F426D1-7514-4611-9142-D7DDD56A7065}"/>
                </a:ext>
              </a:extLst>
            </p:cNvPr>
            <p:cNvSpPr txBox="1">
              <a:spLocks noChangeArrowheads="1"/>
            </p:cNvSpPr>
            <p:nvPr/>
          </p:nvSpPr>
          <p:spPr bwMode="auto">
            <a:xfrm>
              <a:off x="4332" y="2024"/>
              <a:ext cx="124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a:ea typeface="微软雅黑" panose="020B0503020204020204" pitchFamily="34" charset="-122"/>
                  <a:cs typeface="Times New Roman" panose="02020603050405020304" pitchFamily="18" charset="0"/>
                </a:rPr>
                <a:t>原代培养</a:t>
              </a:r>
            </a:p>
          </p:txBody>
        </p:sp>
        <p:sp>
          <p:nvSpPr>
            <p:cNvPr id="47140" name="AutoShape 21">
              <a:extLst>
                <a:ext uri="{FF2B5EF4-FFF2-40B4-BE49-F238E27FC236}">
                  <a16:creationId xmlns:a16="http://schemas.microsoft.com/office/drawing/2014/main" id="{FC99CCF9-86D9-47F7-88F4-2484F3DB2402}"/>
                </a:ext>
              </a:extLst>
            </p:cNvPr>
            <p:cNvSpPr>
              <a:spLocks/>
            </p:cNvSpPr>
            <p:nvPr/>
          </p:nvSpPr>
          <p:spPr bwMode="auto">
            <a:xfrm>
              <a:off x="4105" y="1842"/>
              <a:ext cx="227" cy="772"/>
            </a:xfrm>
            <a:prstGeom prst="rightBrace">
              <a:avLst>
                <a:gd name="adj1" fmla="val 28341"/>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endParaRPr kumimoji="0" lang="zh-CN" altLang="zh-CN" b="1">
                <a:ea typeface="微软雅黑" panose="020B0503020204020204" pitchFamily="34" charset="-122"/>
                <a:cs typeface="Times New Roman" panose="02020603050405020304" pitchFamily="18" charset="0"/>
              </a:endParaRPr>
            </a:p>
          </p:txBody>
        </p:sp>
      </p:grpSp>
      <p:grpSp>
        <p:nvGrpSpPr>
          <p:cNvPr id="4" name="Group 22">
            <a:extLst>
              <a:ext uri="{FF2B5EF4-FFF2-40B4-BE49-F238E27FC236}">
                <a16:creationId xmlns:a16="http://schemas.microsoft.com/office/drawing/2014/main" id="{B0566964-89E3-420B-A2A3-AE2EAA1F64E1}"/>
              </a:ext>
            </a:extLst>
          </p:cNvPr>
          <p:cNvGrpSpPr>
            <a:grpSpLocks/>
          </p:cNvGrpSpPr>
          <p:nvPr/>
        </p:nvGrpSpPr>
        <p:grpSpPr bwMode="auto">
          <a:xfrm>
            <a:off x="5189427" y="796733"/>
            <a:ext cx="2722562" cy="519113"/>
            <a:chOff x="2971" y="576"/>
            <a:chExt cx="1715" cy="327"/>
          </a:xfrm>
        </p:grpSpPr>
        <p:sp>
          <p:nvSpPr>
            <p:cNvPr id="47137" name="Text Box 23">
              <a:extLst>
                <a:ext uri="{FF2B5EF4-FFF2-40B4-BE49-F238E27FC236}">
                  <a16:creationId xmlns:a16="http://schemas.microsoft.com/office/drawing/2014/main" id="{9C85AD1B-83F0-4467-B47E-D0A2F36F0F08}"/>
                </a:ext>
              </a:extLst>
            </p:cNvPr>
            <p:cNvSpPr txBox="1">
              <a:spLocks noChangeArrowheads="1"/>
            </p:cNvSpPr>
            <p:nvPr/>
          </p:nvSpPr>
          <p:spPr bwMode="auto">
            <a:xfrm>
              <a:off x="3552" y="576"/>
              <a:ext cx="113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2800" b="1" dirty="0">
                  <a:solidFill>
                    <a:srgbClr val="FF0000"/>
                  </a:solidFill>
                  <a:ea typeface="微软雅黑" panose="020B0503020204020204" pitchFamily="34" charset="-122"/>
                  <a:cs typeface="Times New Roman" panose="02020603050405020304" pitchFamily="18" charset="0"/>
                </a:rPr>
                <a:t>胰蛋白酶</a:t>
              </a:r>
            </a:p>
          </p:txBody>
        </p:sp>
        <p:sp>
          <p:nvSpPr>
            <p:cNvPr id="47138" name="Text Box 24">
              <a:extLst>
                <a:ext uri="{FF2B5EF4-FFF2-40B4-BE49-F238E27FC236}">
                  <a16:creationId xmlns:a16="http://schemas.microsoft.com/office/drawing/2014/main" id="{F14E26FE-7340-42F9-BA4E-8B915E2E559E}"/>
                </a:ext>
              </a:extLst>
            </p:cNvPr>
            <p:cNvSpPr txBox="1">
              <a:spLocks noChangeArrowheads="1"/>
            </p:cNvSpPr>
            <p:nvPr/>
          </p:nvSpPr>
          <p:spPr bwMode="auto">
            <a:xfrm>
              <a:off x="2971" y="663"/>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kumimoji="0" lang="zh-CN" altLang="en-US" sz="1800" b="1" dirty="0">
                  <a:ea typeface="微软雅黑" panose="020B0503020204020204" pitchFamily="34" charset="-122"/>
                  <a:cs typeface="Times New Roman" panose="02020603050405020304" pitchFamily="18" charset="0"/>
                </a:rPr>
                <a:t>剪碎</a:t>
              </a:r>
            </a:p>
          </p:txBody>
        </p:sp>
      </p:grpSp>
      <p:grpSp>
        <p:nvGrpSpPr>
          <p:cNvPr id="5" name="Group 27">
            <a:extLst>
              <a:ext uri="{FF2B5EF4-FFF2-40B4-BE49-F238E27FC236}">
                <a16:creationId xmlns:a16="http://schemas.microsoft.com/office/drawing/2014/main" id="{CCC3E296-CF4A-421D-BABE-D32F2D672FFA}"/>
              </a:ext>
            </a:extLst>
          </p:cNvPr>
          <p:cNvGrpSpPr>
            <a:grpSpLocks/>
          </p:cNvGrpSpPr>
          <p:nvPr/>
        </p:nvGrpSpPr>
        <p:grpSpPr bwMode="auto">
          <a:xfrm>
            <a:off x="3289190" y="4079683"/>
            <a:ext cx="1584325" cy="936625"/>
            <a:chOff x="1728" y="2640"/>
            <a:chExt cx="998" cy="590"/>
          </a:xfrm>
        </p:grpSpPr>
        <p:sp>
          <p:nvSpPr>
            <p:cNvPr id="47135" name="AutoShape 28">
              <a:extLst>
                <a:ext uri="{FF2B5EF4-FFF2-40B4-BE49-F238E27FC236}">
                  <a16:creationId xmlns:a16="http://schemas.microsoft.com/office/drawing/2014/main" id="{0DE8BD9D-F48C-4B44-8F32-8330FB35CAA1}"/>
                </a:ext>
              </a:extLst>
            </p:cNvPr>
            <p:cNvSpPr>
              <a:spLocks/>
            </p:cNvSpPr>
            <p:nvPr/>
          </p:nvSpPr>
          <p:spPr bwMode="auto">
            <a:xfrm>
              <a:off x="2636" y="2640"/>
              <a:ext cx="45" cy="590"/>
            </a:xfrm>
            <a:prstGeom prst="leftBrace">
              <a:avLst>
                <a:gd name="adj1" fmla="val 109259"/>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47136" name="Text Box 29">
              <a:extLst>
                <a:ext uri="{FF2B5EF4-FFF2-40B4-BE49-F238E27FC236}">
                  <a16:creationId xmlns:a16="http://schemas.microsoft.com/office/drawing/2014/main" id="{2492F9A5-AF51-4A2E-B8E6-EA49FFB3EC9D}"/>
                </a:ext>
              </a:extLst>
            </p:cNvPr>
            <p:cNvSpPr txBox="1">
              <a:spLocks noChangeArrowheads="1"/>
            </p:cNvSpPr>
            <p:nvPr/>
          </p:nvSpPr>
          <p:spPr bwMode="auto">
            <a:xfrm>
              <a:off x="1728" y="2685"/>
              <a:ext cx="99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solidFill>
                    <a:srgbClr val="FF0000"/>
                  </a:solidFill>
                  <a:ea typeface="微软雅黑" panose="020B0503020204020204" pitchFamily="34" charset="-122"/>
                  <a:cs typeface="Times New Roman" panose="02020603050405020304" pitchFamily="18" charset="0"/>
                </a:rPr>
                <a:t>细胞株</a:t>
              </a:r>
            </a:p>
          </p:txBody>
        </p:sp>
      </p:grpSp>
      <p:grpSp>
        <p:nvGrpSpPr>
          <p:cNvPr id="6" name="Group 30">
            <a:extLst>
              <a:ext uri="{FF2B5EF4-FFF2-40B4-BE49-F238E27FC236}">
                <a16:creationId xmlns:a16="http://schemas.microsoft.com/office/drawing/2014/main" id="{F77F70F9-047B-4A7F-BF52-FDBE8CA13FCB}"/>
              </a:ext>
            </a:extLst>
          </p:cNvPr>
          <p:cNvGrpSpPr>
            <a:grpSpLocks/>
          </p:cNvGrpSpPr>
          <p:nvPr/>
        </p:nvGrpSpPr>
        <p:grpSpPr bwMode="auto">
          <a:xfrm>
            <a:off x="3365390" y="5451283"/>
            <a:ext cx="1584325" cy="936625"/>
            <a:chOff x="1776" y="3504"/>
            <a:chExt cx="998" cy="590"/>
          </a:xfrm>
        </p:grpSpPr>
        <p:sp>
          <p:nvSpPr>
            <p:cNvPr id="47133" name="AutoShape 31">
              <a:extLst>
                <a:ext uri="{FF2B5EF4-FFF2-40B4-BE49-F238E27FC236}">
                  <a16:creationId xmlns:a16="http://schemas.microsoft.com/office/drawing/2014/main" id="{30BC9CA3-D159-4E42-96F0-E9FE40D6AA7A}"/>
                </a:ext>
              </a:extLst>
            </p:cNvPr>
            <p:cNvSpPr>
              <a:spLocks/>
            </p:cNvSpPr>
            <p:nvPr/>
          </p:nvSpPr>
          <p:spPr bwMode="auto">
            <a:xfrm>
              <a:off x="2684" y="3504"/>
              <a:ext cx="45" cy="590"/>
            </a:xfrm>
            <a:prstGeom prst="leftBrace">
              <a:avLst>
                <a:gd name="adj1" fmla="val 109259"/>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47134" name="Text Box 32">
              <a:extLst>
                <a:ext uri="{FF2B5EF4-FFF2-40B4-BE49-F238E27FC236}">
                  <a16:creationId xmlns:a16="http://schemas.microsoft.com/office/drawing/2014/main" id="{EAEECCE9-0422-4CEE-8B71-5A74CB24B447}"/>
                </a:ext>
              </a:extLst>
            </p:cNvPr>
            <p:cNvSpPr txBox="1">
              <a:spLocks noChangeArrowheads="1"/>
            </p:cNvSpPr>
            <p:nvPr/>
          </p:nvSpPr>
          <p:spPr bwMode="auto">
            <a:xfrm>
              <a:off x="1776" y="3549"/>
              <a:ext cx="99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solidFill>
                    <a:srgbClr val="FF0000"/>
                  </a:solidFill>
                  <a:ea typeface="微软雅黑" panose="020B0503020204020204" pitchFamily="34" charset="-122"/>
                  <a:cs typeface="Times New Roman" panose="02020603050405020304" pitchFamily="18" charset="0"/>
                </a:rPr>
                <a:t>细胞系</a:t>
              </a:r>
            </a:p>
          </p:txBody>
        </p:sp>
      </p:grpSp>
      <p:sp>
        <p:nvSpPr>
          <p:cNvPr id="156705" name="AutoShape 33">
            <a:extLst>
              <a:ext uri="{FF2B5EF4-FFF2-40B4-BE49-F238E27FC236}">
                <a16:creationId xmlns:a16="http://schemas.microsoft.com/office/drawing/2014/main" id="{4848C17F-C0E4-470D-88ED-D048FBF7DE2B}"/>
              </a:ext>
            </a:extLst>
          </p:cNvPr>
          <p:cNvSpPr>
            <a:spLocks noChangeArrowheads="1"/>
          </p:cNvSpPr>
          <p:nvPr/>
        </p:nvSpPr>
        <p:spPr bwMode="auto">
          <a:xfrm rot="10800000">
            <a:off x="313322" y="934845"/>
            <a:ext cx="4199131" cy="2139950"/>
          </a:xfrm>
          <a:prstGeom prst="wedgeRoundRectCallout">
            <a:avLst>
              <a:gd name="adj1" fmla="val -65657"/>
              <a:gd name="adj2" fmla="val 57056"/>
              <a:gd name="adj3" fmla="val 16667"/>
            </a:avLst>
          </a:prstGeom>
          <a:ln>
            <a:headEnd/>
            <a:tailEnd/>
          </a:ln>
        </p:spPr>
        <p:style>
          <a:lnRef idx="0">
            <a:schemeClr val="accent5"/>
          </a:lnRef>
          <a:fillRef idx="3">
            <a:schemeClr val="accent5"/>
          </a:fillRef>
          <a:effectRef idx="3">
            <a:schemeClr val="accent5"/>
          </a:effectRef>
          <a:fontRef idx="minor">
            <a:schemeClr val="lt1"/>
          </a:fontRef>
        </p:style>
        <p:txBody>
          <a:bodyPr rot="10800000"/>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kumimoji="0" lang="zh-CN" altLang="en-US" sz="2400" b="1" dirty="0">
                <a:ea typeface="微软雅黑" panose="020B0503020204020204" pitchFamily="34" charset="-122"/>
                <a:cs typeface="Times New Roman" panose="02020603050405020304" pitchFamily="18" charset="0"/>
              </a:rPr>
              <a:t>动物组织细胞间隙中含有一定量的胶原纤维、弹性纤维等蛋白质，将细胞网络起来形成具有一定弹性和韧性的组织和器官</a:t>
            </a:r>
          </a:p>
        </p:txBody>
      </p:sp>
      <p:grpSp>
        <p:nvGrpSpPr>
          <p:cNvPr id="7" name="Group 34">
            <a:extLst>
              <a:ext uri="{FF2B5EF4-FFF2-40B4-BE49-F238E27FC236}">
                <a16:creationId xmlns:a16="http://schemas.microsoft.com/office/drawing/2014/main" id="{B8DBE3D8-5BC4-4967-A4A3-73F94FBF990E}"/>
              </a:ext>
            </a:extLst>
          </p:cNvPr>
          <p:cNvGrpSpPr>
            <a:grpSpLocks/>
          </p:cNvGrpSpPr>
          <p:nvPr/>
        </p:nvGrpSpPr>
        <p:grpSpPr bwMode="auto">
          <a:xfrm>
            <a:off x="1536589" y="3927282"/>
            <a:ext cx="1676400" cy="1066800"/>
            <a:chOff x="624" y="2544"/>
            <a:chExt cx="1056" cy="672"/>
          </a:xfrm>
        </p:grpSpPr>
        <p:sp>
          <p:nvSpPr>
            <p:cNvPr id="47131" name="AutoShape 35">
              <a:extLst>
                <a:ext uri="{FF2B5EF4-FFF2-40B4-BE49-F238E27FC236}">
                  <a16:creationId xmlns:a16="http://schemas.microsoft.com/office/drawing/2014/main" id="{AD8FD2E3-1F4A-4BEA-A024-F86721E4D76B}"/>
                </a:ext>
              </a:extLst>
            </p:cNvPr>
            <p:cNvSpPr>
              <a:spLocks noChangeArrowheads="1"/>
            </p:cNvSpPr>
            <p:nvPr/>
          </p:nvSpPr>
          <p:spPr bwMode="auto">
            <a:xfrm>
              <a:off x="624" y="2544"/>
              <a:ext cx="1056" cy="672"/>
            </a:xfrm>
            <a:prstGeom prst="homePlate">
              <a:avLst>
                <a:gd name="adj" fmla="val 39286"/>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47132" name="Text Box 36">
              <a:extLst>
                <a:ext uri="{FF2B5EF4-FFF2-40B4-BE49-F238E27FC236}">
                  <a16:creationId xmlns:a16="http://schemas.microsoft.com/office/drawing/2014/main" id="{A4F48F33-30DF-47F2-8810-DB9A155E09F1}"/>
                </a:ext>
              </a:extLst>
            </p:cNvPr>
            <p:cNvSpPr txBox="1">
              <a:spLocks noChangeArrowheads="1"/>
            </p:cNvSpPr>
            <p:nvPr/>
          </p:nvSpPr>
          <p:spPr bwMode="auto">
            <a:xfrm>
              <a:off x="672" y="2640"/>
              <a:ext cx="960"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400" b="1" dirty="0">
                  <a:ea typeface="微软雅黑" panose="020B0503020204020204" pitchFamily="34" charset="-122"/>
                  <a:cs typeface="Times New Roman" panose="02020603050405020304" pitchFamily="18" charset="0"/>
                </a:rPr>
                <a:t>遗传物质未改变</a:t>
              </a:r>
            </a:p>
          </p:txBody>
        </p:sp>
      </p:grpSp>
      <p:grpSp>
        <p:nvGrpSpPr>
          <p:cNvPr id="8" name="Group 37">
            <a:extLst>
              <a:ext uri="{FF2B5EF4-FFF2-40B4-BE49-F238E27FC236}">
                <a16:creationId xmlns:a16="http://schemas.microsoft.com/office/drawing/2014/main" id="{381936F8-CDE4-4D30-BA9B-773A7EA46DC3}"/>
              </a:ext>
            </a:extLst>
          </p:cNvPr>
          <p:cNvGrpSpPr>
            <a:grpSpLocks/>
          </p:cNvGrpSpPr>
          <p:nvPr/>
        </p:nvGrpSpPr>
        <p:grpSpPr bwMode="auto">
          <a:xfrm>
            <a:off x="1612789" y="5527482"/>
            <a:ext cx="1752600" cy="990600"/>
            <a:chOff x="672" y="3552"/>
            <a:chExt cx="1104" cy="624"/>
          </a:xfrm>
        </p:grpSpPr>
        <p:sp>
          <p:nvSpPr>
            <p:cNvPr id="47129" name="AutoShape 38">
              <a:extLst>
                <a:ext uri="{FF2B5EF4-FFF2-40B4-BE49-F238E27FC236}">
                  <a16:creationId xmlns:a16="http://schemas.microsoft.com/office/drawing/2014/main" id="{E5214CE0-F48C-42D8-9C65-5A693543A729}"/>
                </a:ext>
              </a:extLst>
            </p:cNvPr>
            <p:cNvSpPr>
              <a:spLocks noChangeArrowheads="1"/>
            </p:cNvSpPr>
            <p:nvPr/>
          </p:nvSpPr>
          <p:spPr bwMode="auto">
            <a:xfrm>
              <a:off x="672" y="3552"/>
              <a:ext cx="1104" cy="624"/>
            </a:xfrm>
            <a:prstGeom prst="homePlate">
              <a:avLst>
                <a:gd name="adj" fmla="val 44231"/>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47130" name="Text Box 39">
              <a:extLst>
                <a:ext uri="{FF2B5EF4-FFF2-40B4-BE49-F238E27FC236}">
                  <a16:creationId xmlns:a16="http://schemas.microsoft.com/office/drawing/2014/main" id="{1F0441B8-C1D2-459B-86A7-F6C92CEACF0A}"/>
                </a:ext>
              </a:extLst>
            </p:cNvPr>
            <p:cNvSpPr txBox="1">
              <a:spLocks noChangeArrowheads="1"/>
            </p:cNvSpPr>
            <p:nvPr/>
          </p:nvSpPr>
          <p:spPr bwMode="auto">
            <a:xfrm>
              <a:off x="720" y="3600"/>
              <a:ext cx="912"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400" b="1" dirty="0">
                  <a:ea typeface="微软雅黑" panose="020B0503020204020204" pitchFamily="34" charset="-122"/>
                  <a:cs typeface="Times New Roman" panose="02020603050405020304" pitchFamily="18" charset="0"/>
                </a:rPr>
                <a:t>遗传物质已改变</a:t>
              </a:r>
            </a:p>
          </p:txBody>
        </p:sp>
      </p:grpSp>
      <p:sp>
        <p:nvSpPr>
          <p:cNvPr id="9" name="灯片编号占位符 8">
            <a:extLst>
              <a:ext uri="{FF2B5EF4-FFF2-40B4-BE49-F238E27FC236}">
                <a16:creationId xmlns:a16="http://schemas.microsoft.com/office/drawing/2014/main" id="{BE758318-395D-49F4-BB31-EFE76891C826}"/>
              </a:ext>
            </a:extLst>
          </p:cNvPr>
          <p:cNvSpPr>
            <a:spLocks noGrp="1"/>
          </p:cNvSpPr>
          <p:nvPr>
            <p:ph type="sldNum" sz="quarter" idx="10"/>
          </p:nvPr>
        </p:nvSpPr>
        <p:spPr/>
        <p:txBody>
          <a:bodyPr/>
          <a:lstStyle/>
          <a:p>
            <a:pPr>
              <a:defRPr/>
            </a:pPr>
            <a:fld id="{580F1E90-8401-4A4E-BF83-A179F7DEF592}" type="slidenum">
              <a:rPr lang="zh-CN" altLang="en-US" smtClean="0"/>
              <a:pPr>
                <a:defRPr/>
              </a:pPr>
              <a:t>44</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66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668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670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668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668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668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667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667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667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667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668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668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nodePh="1">
                                  <p:stCondLst>
                                    <p:cond delay="0"/>
                                  </p:stCondLst>
                                  <p:endCondLst>
                                    <p:cond evt="begin" delay="0">
                                      <p:tn val="63"/>
                                    </p:cond>
                                  </p:endCondLst>
                                  <p:childTnLst>
                                    <p:set>
                                      <p:cBhvr>
                                        <p:cTn id="64" dur="1" fill="hold">
                                          <p:stCondLst>
                                            <p:cond delay="0"/>
                                          </p:stCondLst>
                                        </p:cTn>
                                        <p:tgtEl>
                                          <p:spTgt spid="4712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5668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56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animBg="1"/>
      <p:bldP spid="156676" grpId="0"/>
      <p:bldP spid="156677" grpId="0" animBg="1"/>
      <p:bldP spid="156678" grpId="0"/>
      <p:bldP spid="156682" grpId="0"/>
      <p:bldP spid="156683" grpId="0" animBg="1"/>
      <p:bldP spid="156684" grpId="0"/>
      <p:bldP spid="156685" grpId="0" animBg="1"/>
      <p:bldP spid="156686" grpId="0"/>
      <p:bldP spid="156687" grpId="0" animBg="1"/>
      <p:bldP spid="156688" grpId="0"/>
      <p:bldP spid="156689" grpId="0"/>
      <p:bldP spid="47120" grpId="0"/>
      <p:bldP spid="156705"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70E71B95-EC11-4A13-A570-4AF127AEE141}"/>
              </a:ext>
            </a:extLst>
          </p:cNvPr>
          <p:cNvSpPr>
            <a:spLocks noGrp="1" noChangeArrowheads="1"/>
          </p:cNvSpPr>
          <p:nvPr>
            <p:ph type="title"/>
          </p:nvPr>
        </p:nvSpPr>
        <p:spPr>
          <a:xfrm>
            <a:off x="1206611" y="0"/>
            <a:ext cx="8229600" cy="808038"/>
          </a:xfrm>
          <a:noFill/>
        </p:spPr>
        <p:txBody>
          <a:bodyPr/>
          <a:lstStyle/>
          <a:p>
            <a:pPr eaLnBrk="1" hangingPunct="1"/>
            <a:r>
              <a:rPr lang="zh-CN" altLang="en-US" dirty="0"/>
              <a:t>动物细胞生长特性</a:t>
            </a:r>
          </a:p>
        </p:txBody>
      </p:sp>
      <p:sp>
        <p:nvSpPr>
          <p:cNvPr id="186371" name="Rectangle 3">
            <a:extLst>
              <a:ext uri="{FF2B5EF4-FFF2-40B4-BE49-F238E27FC236}">
                <a16:creationId xmlns:a16="http://schemas.microsoft.com/office/drawing/2014/main" id="{A23D3370-9A58-40E7-8EEB-63D14EFF4034}"/>
              </a:ext>
            </a:extLst>
          </p:cNvPr>
          <p:cNvSpPr>
            <a:spLocks noGrp="1" noChangeArrowheads="1"/>
          </p:cNvSpPr>
          <p:nvPr>
            <p:ph type="body" idx="1"/>
          </p:nvPr>
        </p:nvSpPr>
        <p:spPr>
          <a:xfrm>
            <a:off x="855278" y="1214093"/>
            <a:ext cx="9942593" cy="4895850"/>
          </a:xfrm>
        </p:spPr>
        <p:txBody>
          <a:bodyPr/>
          <a:lstStyle/>
          <a:p>
            <a:pPr eaLnBrk="1" hangingPunct="1">
              <a:spcBef>
                <a:spcPts val="1800"/>
              </a:spcBef>
            </a:pPr>
            <a:r>
              <a:rPr lang="zh-CN" altLang="en-US" dirty="0">
                <a:solidFill>
                  <a:srgbClr val="FF0000"/>
                </a:solidFill>
              </a:rPr>
              <a:t>细胞贴壁：</a:t>
            </a:r>
          </a:p>
          <a:p>
            <a:pPr eaLnBrk="1" hangingPunct="1">
              <a:spcBef>
                <a:spcPts val="1800"/>
              </a:spcBef>
              <a:buFontTx/>
              <a:buNone/>
            </a:pPr>
            <a:r>
              <a:rPr lang="zh-CN" altLang="en-US" sz="2800" dirty="0">
                <a:solidFill>
                  <a:srgbClr val="FF0000"/>
                </a:solidFill>
              </a:rPr>
              <a:t>          </a:t>
            </a:r>
            <a:r>
              <a:rPr lang="zh-CN" altLang="en-US" sz="2800" dirty="0"/>
              <a:t>悬液中分散的细胞很快就贴附在瓶壁上，称为细胞贴壁。</a:t>
            </a:r>
          </a:p>
          <a:p>
            <a:pPr eaLnBrk="1" hangingPunct="1">
              <a:lnSpc>
                <a:spcPct val="150000"/>
              </a:lnSpc>
              <a:spcBef>
                <a:spcPts val="600"/>
              </a:spcBef>
              <a:buFontTx/>
              <a:buNone/>
            </a:pPr>
            <a:r>
              <a:rPr lang="zh-CN" altLang="en-US" sz="2800" dirty="0"/>
              <a:t>    </a:t>
            </a:r>
            <a:r>
              <a:rPr lang="zh-CN" altLang="en-US" sz="2800" dirty="0">
                <a:solidFill>
                  <a:srgbClr val="FF0000"/>
                </a:solidFill>
              </a:rPr>
              <a:t>要求：</a:t>
            </a:r>
            <a:r>
              <a:rPr lang="zh-CN" altLang="en-US" sz="2800" dirty="0"/>
              <a:t>培养瓶或培养皿的内表面光滑、无毒、易于贴附。</a:t>
            </a:r>
          </a:p>
        </p:txBody>
      </p:sp>
      <p:pic>
        <p:nvPicPr>
          <p:cNvPr id="4" name="Picture 5" descr="细胞运动1">
            <a:extLst>
              <a:ext uri="{FF2B5EF4-FFF2-40B4-BE49-F238E27FC236}">
                <a16:creationId xmlns:a16="http://schemas.microsoft.com/office/drawing/2014/main" id="{FC5ACD9E-6ED9-45A9-8242-582AE6FED9E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793" b="8398"/>
          <a:stretch>
            <a:fillRect/>
          </a:stretch>
        </p:blipFill>
        <p:spPr bwMode="auto">
          <a:xfrm>
            <a:off x="505421" y="3935509"/>
            <a:ext cx="3233737"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pic>
      <p:pic>
        <p:nvPicPr>
          <p:cNvPr id="5" name="Picture 6" descr="细胞运动3">
            <a:extLst>
              <a:ext uri="{FF2B5EF4-FFF2-40B4-BE49-F238E27FC236}">
                <a16:creationId xmlns:a16="http://schemas.microsoft.com/office/drawing/2014/main" id="{1032193A-76AF-45EB-9D9B-1430E5E6B1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985" r="14589" b="5971"/>
          <a:stretch>
            <a:fillRect/>
          </a:stretch>
        </p:blipFill>
        <p:spPr bwMode="auto">
          <a:xfrm>
            <a:off x="3827202" y="3943447"/>
            <a:ext cx="362447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pic>
      <p:pic>
        <p:nvPicPr>
          <p:cNvPr id="6" name="Picture 7" descr="细胞运动4">
            <a:extLst>
              <a:ext uri="{FF2B5EF4-FFF2-40B4-BE49-F238E27FC236}">
                <a16:creationId xmlns:a16="http://schemas.microsoft.com/office/drawing/2014/main" id="{9F95287E-5E2B-4214-B344-8E07724E74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763" t="4482" r="7245" b="-3854"/>
          <a:stretch>
            <a:fillRect/>
          </a:stretch>
        </p:blipFill>
        <p:spPr bwMode="auto">
          <a:xfrm>
            <a:off x="7539716" y="3935509"/>
            <a:ext cx="4329110" cy="2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pic>
      <p:sp>
        <p:nvSpPr>
          <p:cNvPr id="2" name="灯片编号占位符 1">
            <a:extLst>
              <a:ext uri="{FF2B5EF4-FFF2-40B4-BE49-F238E27FC236}">
                <a16:creationId xmlns:a16="http://schemas.microsoft.com/office/drawing/2014/main" id="{ECEDE228-9D0E-4993-ABAB-D7E2E5FEAE5C}"/>
              </a:ext>
            </a:extLst>
          </p:cNvPr>
          <p:cNvSpPr>
            <a:spLocks noGrp="1"/>
          </p:cNvSpPr>
          <p:nvPr>
            <p:ph type="sldNum" sz="quarter" idx="10"/>
          </p:nvPr>
        </p:nvSpPr>
        <p:spPr/>
        <p:txBody>
          <a:bodyPr/>
          <a:lstStyle/>
          <a:p>
            <a:pPr>
              <a:defRPr/>
            </a:pPr>
            <a:fld id="{CB104A84-5955-4F7E-89A5-E8CA42F49DD4}" type="slidenum">
              <a:rPr lang="en-US" altLang="zh-CN" smtClean="0"/>
              <a:pPr>
                <a:defRPr/>
              </a:pPr>
              <a:t>45</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70E71B95-EC11-4A13-A570-4AF127AEE141}"/>
              </a:ext>
            </a:extLst>
          </p:cNvPr>
          <p:cNvSpPr>
            <a:spLocks noGrp="1" noChangeArrowheads="1"/>
          </p:cNvSpPr>
          <p:nvPr>
            <p:ph type="title"/>
          </p:nvPr>
        </p:nvSpPr>
        <p:spPr>
          <a:xfrm>
            <a:off x="1206611" y="0"/>
            <a:ext cx="8229600" cy="808038"/>
          </a:xfrm>
          <a:noFill/>
        </p:spPr>
        <p:txBody>
          <a:bodyPr/>
          <a:lstStyle/>
          <a:p>
            <a:pPr eaLnBrk="1" hangingPunct="1"/>
            <a:r>
              <a:rPr lang="zh-CN" altLang="en-US" dirty="0"/>
              <a:t>动物细胞生长特性</a:t>
            </a:r>
          </a:p>
        </p:txBody>
      </p:sp>
      <p:sp>
        <p:nvSpPr>
          <p:cNvPr id="186371" name="Rectangle 3">
            <a:extLst>
              <a:ext uri="{FF2B5EF4-FFF2-40B4-BE49-F238E27FC236}">
                <a16:creationId xmlns:a16="http://schemas.microsoft.com/office/drawing/2014/main" id="{A23D3370-9A58-40E7-8EEB-63D14EFF4034}"/>
              </a:ext>
            </a:extLst>
          </p:cNvPr>
          <p:cNvSpPr>
            <a:spLocks noGrp="1" noChangeArrowheads="1"/>
          </p:cNvSpPr>
          <p:nvPr>
            <p:ph type="body" idx="1"/>
          </p:nvPr>
        </p:nvSpPr>
        <p:spPr>
          <a:xfrm>
            <a:off x="815522" y="1229996"/>
            <a:ext cx="9942593" cy="1711987"/>
          </a:xfrm>
        </p:spPr>
        <p:txBody>
          <a:bodyPr/>
          <a:lstStyle/>
          <a:p>
            <a:pPr eaLnBrk="1" hangingPunct="1">
              <a:spcBef>
                <a:spcPts val="1800"/>
              </a:spcBef>
            </a:pPr>
            <a:r>
              <a:rPr lang="zh-CN" altLang="en-US" dirty="0">
                <a:solidFill>
                  <a:srgbClr val="FF0000"/>
                </a:solidFill>
              </a:rPr>
              <a:t>细胞的接触抑制：</a:t>
            </a:r>
            <a:endParaRPr lang="en-US" altLang="zh-CN" dirty="0">
              <a:solidFill>
                <a:srgbClr val="FF0000"/>
              </a:solidFill>
            </a:endParaRPr>
          </a:p>
          <a:p>
            <a:pPr marL="400050" lvl="1" indent="0" eaLnBrk="1" hangingPunct="1">
              <a:spcBef>
                <a:spcPts val="1800"/>
              </a:spcBef>
              <a:buNone/>
            </a:pPr>
            <a:r>
              <a:rPr lang="zh-CN" altLang="en-US" dirty="0"/>
              <a:t>当贴壁细胞分裂生长到表面相互接触时，细胞就会停止分裂增殖，这种现象称为细胞的接触抑制。</a:t>
            </a:r>
          </a:p>
        </p:txBody>
      </p:sp>
      <p:pic>
        <p:nvPicPr>
          <p:cNvPr id="4" name="Picture 6">
            <a:extLst>
              <a:ext uri="{FF2B5EF4-FFF2-40B4-BE49-F238E27FC236}">
                <a16:creationId xmlns:a16="http://schemas.microsoft.com/office/drawing/2014/main" id="{EADEF0DD-7A81-492A-9296-1E290E2F66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3986" y="3189950"/>
            <a:ext cx="3733800" cy="31813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a:extLst>
              <a:ext uri="{FF2B5EF4-FFF2-40B4-BE49-F238E27FC236}">
                <a16:creationId xmlns:a16="http://schemas.microsoft.com/office/drawing/2014/main" id="{FB44EE63-9399-4BC8-AD1E-622C40DC85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729" y="2941983"/>
            <a:ext cx="3917950" cy="345122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a:extLst>
              <a:ext uri="{FF2B5EF4-FFF2-40B4-BE49-F238E27FC236}">
                <a16:creationId xmlns:a16="http://schemas.microsoft.com/office/drawing/2014/main" id="{421C7D77-2F0F-4705-9625-2EC87E254060}"/>
              </a:ext>
            </a:extLst>
          </p:cNvPr>
          <p:cNvSpPr>
            <a:spLocks noGrp="1"/>
          </p:cNvSpPr>
          <p:nvPr>
            <p:ph type="sldNum" sz="quarter" idx="10"/>
          </p:nvPr>
        </p:nvSpPr>
        <p:spPr/>
        <p:txBody>
          <a:bodyPr/>
          <a:lstStyle/>
          <a:p>
            <a:pPr>
              <a:defRPr/>
            </a:pPr>
            <a:fld id="{CB104A84-5955-4F7E-89A5-E8CA42F49DD4}" type="slidenum">
              <a:rPr lang="en-US" altLang="zh-CN" smtClean="0"/>
              <a:pPr>
                <a:defRPr/>
              </a:pPr>
              <a:t>46</a:t>
            </a:fld>
            <a:endParaRPr lang="en-US" altLang="zh-CN"/>
          </a:p>
        </p:txBody>
      </p:sp>
    </p:spTree>
    <p:extLst>
      <p:ext uri="{BB962C8B-B14F-4D97-AF65-F5344CB8AC3E}">
        <p14:creationId xmlns:p14="http://schemas.microsoft.com/office/powerpoint/2010/main" val="105995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24B7AA0A-F483-4AC6-BAB8-BDE025434E05}"/>
              </a:ext>
            </a:extLst>
          </p:cNvPr>
          <p:cNvSpPr txBox="1">
            <a:spLocks noChangeArrowheads="1"/>
          </p:cNvSpPr>
          <p:nvPr/>
        </p:nvSpPr>
        <p:spPr bwMode="black">
          <a:xfrm>
            <a:off x="815522" y="1229996"/>
            <a:ext cx="10101619" cy="5337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ts val="1800"/>
              </a:spcBef>
            </a:pPr>
            <a:r>
              <a:rPr lang="zh-CN" altLang="en-US" dirty="0">
                <a:solidFill>
                  <a:srgbClr val="FF0000"/>
                </a:solidFill>
              </a:rPr>
              <a:t>细胞株</a:t>
            </a:r>
          </a:p>
          <a:p>
            <a:pPr eaLnBrk="1" hangingPunct="1">
              <a:spcBef>
                <a:spcPts val="1800"/>
              </a:spcBef>
              <a:buFontTx/>
              <a:buNone/>
            </a:pPr>
            <a:r>
              <a:rPr lang="zh-CN" altLang="en-US" sz="2800" dirty="0">
                <a:solidFill>
                  <a:srgbClr val="FF0000"/>
                </a:solidFill>
              </a:rPr>
              <a:t>    </a:t>
            </a:r>
            <a:r>
              <a:rPr lang="zh-CN" altLang="en-US" sz="2800" dirty="0"/>
              <a:t>原代细胞一般传至</a:t>
            </a:r>
            <a:r>
              <a:rPr lang="en-US" altLang="zh-CN" sz="2800" dirty="0"/>
              <a:t>10</a:t>
            </a:r>
            <a:r>
              <a:rPr lang="zh-CN" altLang="en-US" sz="2800" dirty="0"/>
              <a:t>代左右细胞生长停滞，大部分细胞衰老死亡，少数细胞存活到</a:t>
            </a:r>
            <a:r>
              <a:rPr lang="en-US" altLang="zh-CN" sz="2800" dirty="0"/>
              <a:t>40~50</a:t>
            </a:r>
            <a:r>
              <a:rPr lang="zh-CN" altLang="en-US" sz="2800" dirty="0"/>
              <a:t>代，其</a:t>
            </a:r>
            <a:r>
              <a:rPr lang="zh-CN" altLang="en-US" sz="2800" dirty="0">
                <a:solidFill>
                  <a:srgbClr val="FF0000"/>
                </a:solidFill>
              </a:rPr>
              <a:t>遗传物质没有发生变化</a:t>
            </a:r>
            <a:r>
              <a:rPr lang="zh-CN" altLang="en-US" sz="2800" dirty="0"/>
              <a:t>。</a:t>
            </a:r>
            <a:endParaRPr lang="en-US" altLang="zh-CN" sz="2800" dirty="0"/>
          </a:p>
          <a:p>
            <a:pPr eaLnBrk="1" hangingPunct="1">
              <a:spcBef>
                <a:spcPts val="1800"/>
              </a:spcBef>
            </a:pPr>
            <a:r>
              <a:rPr lang="zh-CN" altLang="en-US" dirty="0">
                <a:solidFill>
                  <a:srgbClr val="FF0000"/>
                </a:solidFill>
              </a:rPr>
              <a:t>细胞系</a:t>
            </a:r>
            <a:endParaRPr lang="en-US" altLang="zh-CN" dirty="0">
              <a:solidFill>
                <a:srgbClr val="FF0000"/>
              </a:solidFill>
            </a:endParaRPr>
          </a:p>
          <a:p>
            <a:pPr eaLnBrk="1" hangingPunct="1">
              <a:spcBef>
                <a:spcPts val="1800"/>
              </a:spcBef>
              <a:buFontTx/>
              <a:buNone/>
            </a:pPr>
            <a:r>
              <a:rPr lang="zh-CN" altLang="en-US" sz="2800" dirty="0"/>
              <a:t>    细胞株传代至</a:t>
            </a:r>
            <a:r>
              <a:rPr lang="en-US" altLang="zh-CN" sz="2800" dirty="0"/>
              <a:t>50</a:t>
            </a:r>
            <a:r>
              <a:rPr lang="zh-CN" altLang="en-US" sz="2800" dirty="0"/>
              <a:t>代后又出现细胞生长停滞状态，只有部分细胞由于</a:t>
            </a:r>
            <a:r>
              <a:rPr lang="zh-CN" altLang="en-US" sz="2800" dirty="0">
                <a:solidFill>
                  <a:srgbClr val="FF0000"/>
                </a:solidFill>
              </a:rPr>
              <a:t>遗传物质的改变</a:t>
            </a:r>
            <a:r>
              <a:rPr lang="zh-CN" altLang="en-US" sz="2800" dirty="0"/>
              <a:t>，具有癌细胞的特点，失去接触抑制，使其在培养条件下可以无限制传代。</a:t>
            </a:r>
          </a:p>
          <a:p>
            <a:pPr eaLnBrk="1" hangingPunct="1">
              <a:spcBef>
                <a:spcPts val="1800"/>
              </a:spcBef>
              <a:buFontTx/>
              <a:buNone/>
            </a:pPr>
            <a:endParaRPr lang="zh-CN" altLang="en-US" sz="2800" dirty="0"/>
          </a:p>
        </p:txBody>
      </p:sp>
      <p:sp>
        <p:nvSpPr>
          <p:cNvPr id="2" name="灯片编号占位符 1">
            <a:extLst>
              <a:ext uri="{FF2B5EF4-FFF2-40B4-BE49-F238E27FC236}">
                <a16:creationId xmlns:a16="http://schemas.microsoft.com/office/drawing/2014/main" id="{073B5162-283E-407F-A579-8D744911C307}"/>
              </a:ext>
            </a:extLst>
          </p:cNvPr>
          <p:cNvSpPr>
            <a:spLocks noGrp="1"/>
          </p:cNvSpPr>
          <p:nvPr>
            <p:ph type="sldNum" sz="quarter" idx="10"/>
          </p:nvPr>
        </p:nvSpPr>
        <p:spPr/>
        <p:txBody>
          <a:bodyPr/>
          <a:lstStyle/>
          <a:p>
            <a:pPr>
              <a:defRPr/>
            </a:pPr>
            <a:fld id="{CB104A84-5955-4F7E-89A5-E8CA42F49DD4}" type="slidenum">
              <a:rPr lang="en-US" altLang="zh-CN" smtClean="0"/>
              <a:pPr>
                <a:defRPr/>
              </a:pPr>
              <a:t>47</a:t>
            </a:fld>
            <a:endParaRPr lang="en-US" altLang="zh-CN"/>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774D3432-717B-4DF7-B921-2A997FD0A774}"/>
              </a:ext>
            </a:extLst>
          </p:cNvPr>
          <p:cNvSpPr>
            <a:spLocks noGrp="1" noChangeArrowheads="1"/>
          </p:cNvSpPr>
          <p:nvPr>
            <p:ph type="body" idx="1"/>
          </p:nvPr>
        </p:nvSpPr>
        <p:spPr>
          <a:xfrm>
            <a:off x="934791" y="1130611"/>
            <a:ext cx="10364012" cy="4040188"/>
          </a:xfrm>
          <a:noFill/>
        </p:spPr>
        <p:txBody>
          <a:bodyPr/>
          <a:lstStyle/>
          <a:p>
            <a:pPr eaLnBrk="1" hangingPunct="1">
              <a:lnSpc>
                <a:spcPct val="120000"/>
              </a:lnSpc>
              <a:spcBef>
                <a:spcPts val="1200"/>
              </a:spcBef>
            </a:pPr>
            <a:r>
              <a:rPr lang="zh-CN" altLang="en-US" dirty="0">
                <a:solidFill>
                  <a:srgbClr val="FF0000"/>
                </a:solidFill>
                <a:latin typeface="微软雅黑" panose="020B0503020204020204" pitchFamily="34" charset="-122"/>
              </a:rPr>
              <a:t>原代培养：</a:t>
            </a:r>
            <a:endParaRPr lang="en-US" altLang="zh-CN" dirty="0">
              <a:solidFill>
                <a:srgbClr val="FF0000"/>
              </a:solidFill>
              <a:latin typeface="微软雅黑" panose="020B0503020204020204" pitchFamily="34" charset="-122"/>
            </a:endParaRPr>
          </a:p>
          <a:p>
            <a:pPr marL="400050" lvl="1" indent="0" eaLnBrk="1" hangingPunct="1">
              <a:lnSpc>
                <a:spcPct val="120000"/>
              </a:lnSpc>
              <a:spcBef>
                <a:spcPts val="1200"/>
              </a:spcBef>
              <a:buNone/>
            </a:pPr>
            <a:r>
              <a:rPr lang="zh-CN" altLang="en-US" dirty="0">
                <a:latin typeface="微软雅黑" panose="020B0503020204020204" pitchFamily="34" charset="-122"/>
              </a:rPr>
              <a:t>从机体取出后立即培养的细胞为原代细胞。培养的第</a:t>
            </a:r>
            <a:r>
              <a:rPr lang="en-US" altLang="zh-CN" dirty="0">
                <a:latin typeface="微软雅黑" panose="020B0503020204020204" pitchFamily="34" charset="-122"/>
              </a:rPr>
              <a:t>1</a:t>
            </a:r>
            <a:r>
              <a:rPr lang="zh-CN" altLang="en-US" dirty="0">
                <a:latin typeface="微软雅黑" panose="020B0503020204020204" pitchFamily="34" charset="-122"/>
              </a:rPr>
              <a:t>代细胞与传</a:t>
            </a:r>
            <a:r>
              <a:rPr lang="en-US" altLang="zh-CN" dirty="0">
                <a:latin typeface="微软雅黑" panose="020B0503020204020204" pitchFamily="34" charset="-122"/>
              </a:rPr>
              <a:t>10</a:t>
            </a:r>
            <a:r>
              <a:rPr lang="zh-CN" altLang="en-US" dirty="0">
                <a:latin typeface="微软雅黑" panose="020B0503020204020204" pitchFamily="34" charset="-122"/>
              </a:rPr>
              <a:t>代以内的细胞称为原代细胞培养。</a:t>
            </a:r>
          </a:p>
          <a:p>
            <a:pPr eaLnBrk="1" hangingPunct="1">
              <a:lnSpc>
                <a:spcPct val="120000"/>
              </a:lnSpc>
              <a:spcBef>
                <a:spcPts val="1200"/>
              </a:spcBef>
            </a:pPr>
            <a:r>
              <a:rPr lang="zh-CN" altLang="en-US" dirty="0">
                <a:solidFill>
                  <a:srgbClr val="FF0000"/>
                </a:solidFill>
                <a:latin typeface="微软雅黑" panose="020B0503020204020204" pitchFamily="34" charset="-122"/>
              </a:rPr>
              <a:t>传代培养：</a:t>
            </a:r>
            <a:endParaRPr lang="en-US" altLang="zh-CN" dirty="0">
              <a:solidFill>
                <a:srgbClr val="FF0000"/>
              </a:solidFill>
              <a:latin typeface="微软雅黑" panose="020B0503020204020204" pitchFamily="34" charset="-122"/>
            </a:endParaRPr>
          </a:p>
          <a:p>
            <a:pPr marL="400050" lvl="1" indent="0" eaLnBrk="1" hangingPunct="1">
              <a:lnSpc>
                <a:spcPct val="120000"/>
              </a:lnSpc>
              <a:spcBef>
                <a:spcPts val="1200"/>
              </a:spcBef>
              <a:buNone/>
            </a:pPr>
            <a:r>
              <a:rPr lang="zh-CN" altLang="en-US" dirty="0">
                <a:latin typeface="微软雅黑" panose="020B0503020204020204" pitchFamily="34" charset="-122"/>
              </a:rPr>
              <a:t>当原代培养的细胞生长停止，这时如果要使细胞继续生长，就要及时用</a:t>
            </a:r>
            <a:r>
              <a:rPr lang="zh-CN" altLang="en-US" dirty="0">
                <a:solidFill>
                  <a:srgbClr val="FF0000"/>
                </a:solidFill>
                <a:latin typeface="微软雅黑" panose="020B0503020204020204" pitchFamily="34" charset="-122"/>
              </a:rPr>
              <a:t>胰蛋白酶</a:t>
            </a:r>
            <a:r>
              <a:rPr lang="zh-CN" altLang="en-US" dirty="0">
                <a:latin typeface="微软雅黑" panose="020B0503020204020204" pitchFamily="34" charset="-122"/>
              </a:rPr>
              <a:t>等</a:t>
            </a:r>
            <a:r>
              <a:rPr lang="zh-CN" altLang="en-GB" dirty="0">
                <a:latin typeface="微软雅黑" panose="020B0503020204020204" pitchFamily="34" charset="-122"/>
              </a:rPr>
              <a:t>，使细胞从瓶壁上解离下来，然后加入新的培养液，将</a:t>
            </a:r>
            <a:r>
              <a:rPr lang="zh-CN" altLang="en-US" dirty="0">
                <a:solidFill>
                  <a:srgbClr val="FF0000"/>
                </a:solidFill>
                <a:latin typeface="微软雅黑" panose="020B0503020204020204" pitchFamily="34" charset="-122"/>
              </a:rPr>
              <a:t>细胞分离稀释</a:t>
            </a:r>
            <a:r>
              <a:rPr lang="zh-CN" altLang="en-US" dirty="0">
                <a:latin typeface="微软雅黑" panose="020B0503020204020204" pitchFamily="34" charset="-122"/>
              </a:rPr>
              <a:t>，并从原培养瓶内转接到新的培养瓶内，这个过程称传代培养。</a:t>
            </a:r>
          </a:p>
        </p:txBody>
      </p:sp>
      <p:sp>
        <p:nvSpPr>
          <p:cNvPr id="2" name="灯片编号占位符 1">
            <a:extLst>
              <a:ext uri="{FF2B5EF4-FFF2-40B4-BE49-F238E27FC236}">
                <a16:creationId xmlns:a16="http://schemas.microsoft.com/office/drawing/2014/main" id="{4423F0B8-C56E-4722-8DDE-72D12EB244C6}"/>
              </a:ext>
            </a:extLst>
          </p:cNvPr>
          <p:cNvSpPr>
            <a:spLocks noGrp="1"/>
          </p:cNvSpPr>
          <p:nvPr>
            <p:ph type="sldNum" sz="quarter" idx="10"/>
          </p:nvPr>
        </p:nvSpPr>
        <p:spPr/>
        <p:txBody>
          <a:bodyPr/>
          <a:lstStyle/>
          <a:p>
            <a:pPr>
              <a:defRPr/>
            </a:pPr>
            <a:fld id="{CB104A84-5955-4F7E-89A5-E8CA42F49DD4}" type="slidenum">
              <a:rPr lang="en-US" altLang="zh-CN" smtClean="0"/>
              <a:pPr>
                <a:defRPr/>
              </a:pPr>
              <a:t>48</a:t>
            </a:fld>
            <a:endParaRPr lang="en-US" altLang="zh-CN"/>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t05">
            <a:extLst>
              <a:ext uri="{FF2B5EF4-FFF2-40B4-BE49-F238E27FC236}">
                <a16:creationId xmlns:a16="http://schemas.microsoft.com/office/drawing/2014/main" id="{E4275249-2E46-4686-B72C-4A167A6AAC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546" y="1216660"/>
            <a:ext cx="4964393"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7" name="Picture 3" descr="t06">
            <a:extLst>
              <a:ext uri="{FF2B5EF4-FFF2-40B4-BE49-F238E27FC236}">
                <a16:creationId xmlns:a16="http://schemas.microsoft.com/office/drawing/2014/main" id="{E86CE564-5288-4AC4-AE7A-4569B83A8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32" y="1230154"/>
            <a:ext cx="4643438"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F71CA2F3-A2D2-4628-A8AB-92687CD2F772}"/>
              </a:ext>
            </a:extLst>
          </p:cNvPr>
          <p:cNvSpPr txBox="1">
            <a:spLocks noChangeArrowheads="1"/>
          </p:cNvSpPr>
          <p:nvPr/>
        </p:nvSpPr>
        <p:spPr bwMode="gray">
          <a:xfrm>
            <a:off x="2351426" y="5048250"/>
            <a:ext cx="2037694" cy="501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eaLnBrk="1" hangingPunct="1"/>
            <a:r>
              <a:rPr lang="zh-CN" altLang="en-US" sz="3200" dirty="0"/>
              <a:t>无菌操作</a:t>
            </a:r>
          </a:p>
        </p:txBody>
      </p:sp>
      <p:sp>
        <p:nvSpPr>
          <p:cNvPr id="7" name="Rectangle 4">
            <a:extLst>
              <a:ext uri="{FF2B5EF4-FFF2-40B4-BE49-F238E27FC236}">
                <a16:creationId xmlns:a16="http://schemas.microsoft.com/office/drawing/2014/main" id="{F8B83160-BFCD-4D45-8EE4-A9603AB38656}"/>
              </a:ext>
            </a:extLst>
          </p:cNvPr>
          <p:cNvSpPr txBox="1">
            <a:spLocks noChangeArrowheads="1"/>
          </p:cNvSpPr>
          <p:nvPr/>
        </p:nvSpPr>
        <p:spPr bwMode="gray">
          <a:xfrm>
            <a:off x="7187144" y="4992591"/>
            <a:ext cx="3237016" cy="501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eaLnBrk="1" hangingPunct="1"/>
            <a:r>
              <a:rPr lang="zh-CN" altLang="en-US" sz="3200" dirty="0"/>
              <a:t>二氧化碳培养箱</a:t>
            </a:r>
          </a:p>
        </p:txBody>
      </p:sp>
      <p:sp>
        <p:nvSpPr>
          <p:cNvPr id="2" name="灯片编号占位符 1">
            <a:extLst>
              <a:ext uri="{FF2B5EF4-FFF2-40B4-BE49-F238E27FC236}">
                <a16:creationId xmlns:a16="http://schemas.microsoft.com/office/drawing/2014/main" id="{1A9F6EA3-8053-4B09-8A50-2743FD7229D5}"/>
              </a:ext>
            </a:extLst>
          </p:cNvPr>
          <p:cNvSpPr>
            <a:spLocks noGrp="1"/>
          </p:cNvSpPr>
          <p:nvPr>
            <p:ph type="sldNum" sz="quarter" idx="10"/>
          </p:nvPr>
        </p:nvSpPr>
        <p:spPr/>
        <p:txBody>
          <a:bodyPr/>
          <a:lstStyle/>
          <a:p>
            <a:pPr>
              <a:defRPr/>
            </a:pPr>
            <a:fld id="{580F1E90-8401-4A4E-BF83-A179F7DEF592}" type="slidenum">
              <a:rPr lang="zh-CN" altLang="en-US" smtClean="0"/>
              <a:pPr>
                <a:defRPr/>
              </a:pPr>
              <a:t>49</a:t>
            </a:fld>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5643B8B2-8E84-4D56-A33A-A50D2B7AA3AA}"/>
              </a:ext>
            </a:extLst>
          </p:cNvPr>
          <p:cNvGrpSpPr>
            <a:grpSpLocks/>
          </p:cNvGrpSpPr>
          <p:nvPr/>
        </p:nvGrpSpPr>
        <p:grpSpPr bwMode="auto">
          <a:xfrm>
            <a:off x="1667763" y="2335293"/>
            <a:ext cx="950913" cy="876300"/>
            <a:chOff x="162" y="1699"/>
            <a:chExt cx="599" cy="552"/>
          </a:xfrm>
        </p:grpSpPr>
        <p:sp>
          <p:nvSpPr>
            <p:cNvPr id="133124" name="Rectangle 4">
              <a:extLst>
                <a:ext uri="{FF2B5EF4-FFF2-40B4-BE49-F238E27FC236}">
                  <a16:creationId xmlns:a16="http://schemas.microsoft.com/office/drawing/2014/main" id="{978D7622-DA16-493C-B784-EDACF0706773}"/>
                </a:ext>
              </a:extLst>
            </p:cNvPr>
            <p:cNvSpPr>
              <a:spLocks noChangeArrowheads="1"/>
            </p:cNvSpPr>
            <p:nvPr/>
          </p:nvSpPr>
          <p:spPr bwMode="gray">
            <a:xfrm rot="3419336">
              <a:off x="186" y="1675"/>
              <a:ext cx="552" cy="599"/>
            </a:xfrm>
            <a:prstGeom prst="rect">
              <a:avLst/>
            </a:prstGeom>
            <a:gradFill rotWithShape="1">
              <a:gsLst>
                <a:gs pos="0">
                  <a:srgbClr val="FF9900"/>
                </a:gs>
                <a:gs pos="100000">
                  <a:srgbClr val="FF9900">
                    <a:gamma/>
                    <a:shade val="46275"/>
                    <a:invGamma/>
                  </a:srgb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358" name="Text Box 5">
              <a:extLst>
                <a:ext uri="{FF2B5EF4-FFF2-40B4-BE49-F238E27FC236}">
                  <a16:creationId xmlns:a16="http://schemas.microsoft.com/office/drawing/2014/main" id="{0C774665-8193-4542-8A3E-9A930FAE55E9}"/>
                </a:ext>
              </a:extLst>
            </p:cNvPr>
            <p:cNvSpPr txBox="1">
              <a:spLocks noChangeArrowheads="1"/>
            </p:cNvSpPr>
            <p:nvPr/>
          </p:nvSpPr>
          <p:spPr bwMode="gray">
            <a:xfrm>
              <a:off x="228" y="1874"/>
              <a:ext cx="43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r>
                <a:rPr kumimoji="0" lang="en-US" altLang="zh-CN" b="1" dirty="0">
                  <a:solidFill>
                    <a:schemeClr val="bg1"/>
                  </a:solidFill>
                  <a:ea typeface="微软雅黑" panose="020B0503020204020204" pitchFamily="34" charset="-122"/>
                  <a:cs typeface="Times New Roman" panose="02020603050405020304" pitchFamily="18" charset="0"/>
                </a:rPr>
                <a:t>1907</a:t>
              </a:r>
            </a:p>
          </p:txBody>
        </p:sp>
      </p:grpSp>
      <p:grpSp>
        <p:nvGrpSpPr>
          <p:cNvPr id="3" name="Group 6">
            <a:extLst>
              <a:ext uri="{FF2B5EF4-FFF2-40B4-BE49-F238E27FC236}">
                <a16:creationId xmlns:a16="http://schemas.microsoft.com/office/drawing/2014/main" id="{2B824C71-0AB7-409D-94B3-4F814EA04F83}"/>
              </a:ext>
            </a:extLst>
          </p:cNvPr>
          <p:cNvGrpSpPr>
            <a:grpSpLocks/>
          </p:cNvGrpSpPr>
          <p:nvPr/>
        </p:nvGrpSpPr>
        <p:grpSpPr bwMode="auto">
          <a:xfrm>
            <a:off x="3746433" y="3586701"/>
            <a:ext cx="949325" cy="874713"/>
            <a:chOff x="1379" y="2879"/>
            <a:chExt cx="598" cy="551"/>
          </a:xfrm>
        </p:grpSpPr>
        <p:sp>
          <p:nvSpPr>
            <p:cNvPr id="133127" name="Rectangle 7">
              <a:extLst>
                <a:ext uri="{FF2B5EF4-FFF2-40B4-BE49-F238E27FC236}">
                  <a16:creationId xmlns:a16="http://schemas.microsoft.com/office/drawing/2014/main" id="{F9A725B5-1EC8-4C39-9A78-0FBEA246E648}"/>
                </a:ext>
              </a:extLst>
            </p:cNvPr>
            <p:cNvSpPr>
              <a:spLocks noChangeArrowheads="1"/>
            </p:cNvSpPr>
            <p:nvPr/>
          </p:nvSpPr>
          <p:spPr bwMode="gray">
            <a:xfrm rot="3261775">
              <a:off x="1402" y="2856"/>
              <a:ext cx="551" cy="598"/>
            </a:xfrm>
            <a:prstGeom prst="rect">
              <a:avLst/>
            </a:prstGeom>
            <a:gradFill rotWithShape="1">
              <a:gsLst>
                <a:gs pos="0">
                  <a:srgbClr val="000099"/>
                </a:gs>
                <a:gs pos="100000">
                  <a:srgbClr val="000099">
                    <a:gamma/>
                    <a:shade val="46275"/>
                    <a:invGamma/>
                  </a:srgb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356" name="Text Box 8">
              <a:extLst>
                <a:ext uri="{FF2B5EF4-FFF2-40B4-BE49-F238E27FC236}">
                  <a16:creationId xmlns:a16="http://schemas.microsoft.com/office/drawing/2014/main" id="{1AF6FA91-E1E9-41DB-83E7-5A7BD2C03209}"/>
                </a:ext>
              </a:extLst>
            </p:cNvPr>
            <p:cNvSpPr txBox="1">
              <a:spLocks noChangeArrowheads="1"/>
            </p:cNvSpPr>
            <p:nvPr/>
          </p:nvSpPr>
          <p:spPr bwMode="gray">
            <a:xfrm rot="21434368">
              <a:off x="1417" y="2959"/>
              <a:ext cx="50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r>
                <a:rPr kumimoji="0" lang="en-US" altLang="zh-CN" sz="1600" b="1" dirty="0">
                  <a:solidFill>
                    <a:schemeClr val="bg1"/>
                  </a:solidFill>
                  <a:ea typeface="微软雅黑" panose="020B0503020204020204" pitchFamily="34" charset="-122"/>
                  <a:cs typeface="Times New Roman" panose="02020603050405020304" pitchFamily="18" charset="0"/>
                </a:rPr>
                <a:t>20</a:t>
              </a:r>
              <a:r>
                <a:rPr kumimoji="0" lang="zh-CN" altLang="en-US" sz="1600" b="1" dirty="0">
                  <a:solidFill>
                    <a:schemeClr val="bg1"/>
                  </a:solidFill>
                  <a:ea typeface="微软雅黑" panose="020B0503020204020204" pitchFamily="34" charset="-122"/>
                  <a:cs typeface="Times New Roman" panose="02020603050405020304" pitchFamily="18" charset="0"/>
                </a:rPr>
                <a:t>世纪</a:t>
              </a:r>
            </a:p>
            <a:p>
              <a:pPr algn="ctr"/>
              <a:r>
                <a:rPr kumimoji="0" lang="en-US" altLang="zh-CN" sz="1600" b="1" dirty="0">
                  <a:solidFill>
                    <a:schemeClr val="bg1"/>
                  </a:solidFill>
                  <a:ea typeface="微软雅黑" panose="020B0503020204020204" pitchFamily="34" charset="-122"/>
                  <a:cs typeface="Times New Roman" panose="02020603050405020304" pitchFamily="18" charset="0"/>
                </a:rPr>
                <a:t>60</a:t>
              </a:r>
              <a:r>
                <a:rPr kumimoji="0" lang="zh-CN" altLang="en-US" sz="1600" b="1" dirty="0">
                  <a:solidFill>
                    <a:schemeClr val="bg1"/>
                  </a:solidFill>
                  <a:ea typeface="微软雅黑" panose="020B0503020204020204" pitchFamily="34" charset="-122"/>
                  <a:cs typeface="Times New Roman" panose="02020603050405020304" pitchFamily="18" charset="0"/>
                </a:rPr>
                <a:t>年代</a:t>
              </a:r>
            </a:p>
          </p:txBody>
        </p:sp>
      </p:grpSp>
      <p:grpSp>
        <p:nvGrpSpPr>
          <p:cNvPr id="4" name="Group 9">
            <a:extLst>
              <a:ext uri="{FF2B5EF4-FFF2-40B4-BE49-F238E27FC236}">
                <a16:creationId xmlns:a16="http://schemas.microsoft.com/office/drawing/2014/main" id="{61627D33-4992-40CB-8AC5-7CB49FAED5C2}"/>
              </a:ext>
            </a:extLst>
          </p:cNvPr>
          <p:cNvGrpSpPr>
            <a:grpSpLocks/>
          </p:cNvGrpSpPr>
          <p:nvPr/>
        </p:nvGrpSpPr>
        <p:grpSpPr bwMode="auto">
          <a:xfrm>
            <a:off x="6855648" y="4433790"/>
            <a:ext cx="950913" cy="876300"/>
            <a:chOff x="2884" y="2561"/>
            <a:chExt cx="599" cy="552"/>
          </a:xfrm>
        </p:grpSpPr>
        <p:sp>
          <p:nvSpPr>
            <p:cNvPr id="133130" name="Rectangle 10">
              <a:extLst>
                <a:ext uri="{FF2B5EF4-FFF2-40B4-BE49-F238E27FC236}">
                  <a16:creationId xmlns:a16="http://schemas.microsoft.com/office/drawing/2014/main" id="{0C3C2562-3C32-470D-AB87-3FD99D779920}"/>
                </a:ext>
              </a:extLst>
            </p:cNvPr>
            <p:cNvSpPr>
              <a:spLocks noChangeArrowheads="1"/>
            </p:cNvSpPr>
            <p:nvPr/>
          </p:nvSpPr>
          <p:spPr bwMode="gray">
            <a:xfrm rot="3419336">
              <a:off x="2908" y="2537"/>
              <a:ext cx="552" cy="599"/>
            </a:xfrm>
            <a:prstGeom prst="rect">
              <a:avLst/>
            </a:prstGeom>
            <a:gradFill rotWithShape="1">
              <a:gsLst>
                <a:gs pos="0">
                  <a:srgbClr val="008000"/>
                </a:gs>
                <a:gs pos="100000">
                  <a:srgbClr val="008000">
                    <a:gamma/>
                    <a:shade val="46275"/>
                    <a:invGamma/>
                  </a:srgb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354" name="Text Box 11">
              <a:extLst>
                <a:ext uri="{FF2B5EF4-FFF2-40B4-BE49-F238E27FC236}">
                  <a16:creationId xmlns:a16="http://schemas.microsoft.com/office/drawing/2014/main" id="{D76E4CFF-C797-4F49-ADBB-DBFA639CB25F}"/>
                </a:ext>
              </a:extLst>
            </p:cNvPr>
            <p:cNvSpPr txBox="1">
              <a:spLocks noChangeArrowheads="1"/>
            </p:cNvSpPr>
            <p:nvPr/>
          </p:nvSpPr>
          <p:spPr bwMode="gray">
            <a:xfrm>
              <a:off x="2960" y="2726"/>
              <a:ext cx="43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r>
                <a:rPr kumimoji="0" lang="en-US" altLang="zh-CN" b="1" dirty="0">
                  <a:solidFill>
                    <a:schemeClr val="bg1"/>
                  </a:solidFill>
                  <a:ea typeface="微软雅黑" panose="020B0503020204020204" pitchFamily="34" charset="-122"/>
                  <a:cs typeface="Times New Roman" panose="02020603050405020304" pitchFamily="18" charset="0"/>
                </a:rPr>
                <a:t>1975</a:t>
              </a:r>
            </a:p>
          </p:txBody>
        </p:sp>
      </p:grpSp>
      <p:grpSp>
        <p:nvGrpSpPr>
          <p:cNvPr id="5" name="Group 12">
            <a:extLst>
              <a:ext uri="{FF2B5EF4-FFF2-40B4-BE49-F238E27FC236}">
                <a16:creationId xmlns:a16="http://schemas.microsoft.com/office/drawing/2014/main" id="{2B9D1B5C-0A93-4376-8100-D961C3A0EA47}"/>
              </a:ext>
            </a:extLst>
          </p:cNvPr>
          <p:cNvGrpSpPr>
            <a:grpSpLocks/>
          </p:cNvGrpSpPr>
          <p:nvPr/>
        </p:nvGrpSpPr>
        <p:grpSpPr bwMode="auto">
          <a:xfrm>
            <a:off x="9040814" y="1905001"/>
            <a:ext cx="1112838" cy="874713"/>
            <a:chOff x="4735" y="1200"/>
            <a:chExt cx="701" cy="551"/>
          </a:xfrm>
        </p:grpSpPr>
        <p:sp>
          <p:nvSpPr>
            <p:cNvPr id="133133" name="Rectangle 13">
              <a:extLst>
                <a:ext uri="{FF2B5EF4-FFF2-40B4-BE49-F238E27FC236}">
                  <a16:creationId xmlns:a16="http://schemas.microsoft.com/office/drawing/2014/main" id="{96DF0C99-D06E-418F-979E-C8B15B9F2C61}"/>
                </a:ext>
              </a:extLst>
            </p:cNvPr>
            <p:cNvSpPr>
              <a:spLocks noChangeArrowheads="1"/>
            </p:cNvSpPr>
            <p:nvPr/>
          </p:nvSpPr>
          <p:spPr bwMode="gray">
            <a:xfrm rot="3419336">
              <a:off x="4773" y="1176"/>
              <a:ext cx="551" cy="599"/>
            </a:xfrm>
            <a:prstGeom prst="rect">
              <a:avLst/>
            </a:prstGeom>
            <a:gradFill rotWithShape="1">
              <a:gsLst>
                <a:gs pos="0">
                  <a:srgbClr val="FF7C5D"/>
                </a:gs>
                <a:gs pos="100000">
                  <a:srgbClr val="FF7C5D">
                    <a:gamma/>
                    <a:shade val="46275"/>
                    <a:invGamma/>
                  </a:srgb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352" name="Text Box 14">
              <a:extLst>
                <a:ext uri="{FF2B5EF4-FFF2-40B4-BE49-F238E27FC236}">
                  <a16:creationId xmlns:a16="http://schemas.microsoft.com/office/drawing/2014/main" id="{92DC5BCA-26D2-499B-889A-3D3AFB5C8979}"/>
                </a:ext>
              </a:extLst>
            </p:cNvPr>
            <p:cNvSpPr txBox="1">
              <a:spLocks noChangeArrowheads="1"/>
            </p:cNvSpPr>
            <p:nvPr/>
          </p:nvSpPr>
          <p:spPr bwMode="gray">
            <a:xfrm>
              <a:off x="4735" y="1404"/>
              <a:ext cx="701"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r>
                <a:rPr kumimoji="0" lang="en-US" altLang="zh-CN" sz="1600" b="1">
                  <a:solidFill>
                    <a:srgbClr val="000000"/>
                  </a:solidFill>
                  <a:ea typeface="微软雅黑" panose="020B0503020204020204" pitchFamily="34" charset="-122"/>
                  <a:cs typeface="Times New Roman" panose="02020603050405020304" pitchFamily="18" charset="0"/>
                </a:rPr>
                <a:t>1996~2001</a:t>
              </a:r>
            </a:p>
          </p:txBody>
        </p:sp>
      </p:grpSp>
      <p:sp>
        <p:nvSpPr>
          <p:cNvPr id="133135" name="Line 15">
            <a:extLst>
              <a:ext uri="{FF2B5EF4-FFF2-40B4-BE49-F238E27FC236}">
                <a16:creationId xmlns:a16="http://schemas.microsoft.com/office/drawing/2014/main" id="{1B002C70-FE9C-43EB-ACA1-FCF86AA6D4BB}"/>
              </a:ext>
            </a:extLst>
          </p:cNvPr>
          <p:cNvSpPr>
            <a:spLocks noChangeShapeType="1"/>
          </p:cNvSpPr>
          <p:nvPr/>
        </p:nvSpPr>
        <p:spPr bwMode="gray">
          <a:xfrm>
            <a:off x="2700671" y="3319295"/>
            <a:ext cx="1169580" cy="396875"/>
          </a:xfrm>
          <a:prstGeom prst="line">
            <a:avLst/>
          </a:prstGeom>
          <a:noFill/>
          <a:ln w="571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3136" name="Line 16">
            <a:extLst>
              <a:ext uri="{FF2B5EF4-FFF2-40B4-BE49-F238E27FC236}">
                <a16:creationId xmlns:a16="http://schemas.microsoft.com/office/drawing/2014/main" id="{5E4F9916-B130-4629-B095-440C4DF3A388}"/>
              </a:ext>
            </a:extLst>
          </p:cNvPr>
          <p:cNvSpPr>
            <a:spLocks noChangeShapeType="1"/>
          </p:cNvSpPr>
          <p:nvPr/>
        </p:nvSpPr>
        <p:spPr bwMode="gray">
          <a:xfrm>
            <a:off x="5074344" y="4316831"/>
            <a:ext cx="1576543" cy="378897"/>
          </a:xfrm>
          <a:prstGeom prst="line">
            <a:avLst/>
          </a:prstGeom>
          <a:noFill/>
          <a:ln w="571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3137" name="Line 17">
            <a:extLst>
              <a:ext uri="{FF2B5EF4-FFF2-40B4-BE49-F238E27FC236}">
                <a16:creationId xmlns:a16="http://schemas.microsoft.com/office/drawing/2014/main" id="{541BFD40-24A3-443C-8FF6-3EE9BB291F22}"/>
              </a:ext>
            </a:extLst>
          </p:cNvPr>
          <p:cNvSpPr>
            <a:spLocks noChangeShapeType="1"/>
          </p:cNvSpPr>
          <p:nvPr/>
        </p:nvSpPr>
        <p:spPr bwMode="gray">
          <a:xfrm flipV="1">
            <a:off x="7969304" y="2708275"/>
            <a:ext cx="1150885" cy="1711048"/>
          </a:xfrm>
          <a:prstGeom prst="line">
            <a:avLst/>
          </a:prstGeom>
          <a:noFill/>
          <a:ln w="571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3139" name="Text Box 19">
            <a:extLst>
              <a:ext uri="{FF2B5EF4-FFF2-40B4-BE49-F238E27FC236}">
                <a16:creationId xmlns:a16="http://schemas.microsoft.com/office/drawing/2014/main" id="{9B6B6466-2E8A-4BA4-A433-3E9F33343ECB}"/>
              </a:ext>
            </a:extLst>
          </p:cNvPr>
          <p:cNvSpPr txBox="1">
            <a:spLocks noChangeArrowheads="1"/>
          </p:cNvSpPr>
          <p:nvPr/>
        </p:nvSpPr>
        <p:spPr bwMode="black">
          <a:xfrm>
            <a:off x="8012908" y="5369615"/>
            <a:ext cx="3168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buFont typeface="Wingdings" panose="05000000000000000000" pitchFamily="2" charset="2"/>
              <a:buChar char="l"/>
            </a:pPr>
            <a:r>
              <a:rPr kumimoji="0" lang="en-US" altLang="zh-CN" b="1" dirty="0">
                <a:solidFill>
                  <a:srgbClr val="003300"/>
                </a:solidFill>
                <a:ea typeface="微软雅黑" panose="020B0503020204020204" pitchFamily="34" charset="-122"/>
                <a:cs typeface="Times New Roman" panose="02020603050405020304" pitchFamily="18" charset="0"/>
              </a:rPr>
              <a:t> </a:t>
            </a:r>
            <a:r>
              <a:rPr kumimoji="0" lang="zh-CN" altLang="en-US" b="1" dirty="0">
                <a:solidFill>
                  <a:srgbClr val="003300"/>
                </a:solidFill>
                <a:ea typeface="微软雅黑" panose="020B0503020204020204" pitchFamily="34" charset="-122"/>
                <a:cs typeface="Times New Roman" panose="02020603050405020304" pitchFamily="18" charset="0"/>
              </a:rPr>
              <a:t>米尔斯坦和科勒</a:t>
            </a:r>
          </a:p>
          <a:p>
            <a:pPr>
              <a:buFont typeface="Wingdings" panose="05000000000000000000" pitchFamily="2" charset="2"/>
              <a:buNone/>
            </a:pPr>
            <a:r>
              <a:rPr kumimoji="0" lang="zh-CN" altLang="en-US" b="1" dirty="0">
                <a:solidFill>
                  <a:srgbClr val="003300"/>
                </a:solidFill>
                <a:ea typeface="微软雅黑" panose="020B0503020204020204" pitchFamily="34" charset="-122"/>
                <a:cs typeface="Times New Roman" panose="02020603050405020304" pitchFamily="18" charset="0"/>
              </a:rPr>
              <a:t>   创立单克隆抗体技术</a:t>
            </a:r>
          </a:p>
        </p:txBody>
      </p:sp>
      <p:sp>
        <p:nvSpPr>
          <p:cNvPr id="133140" name="Text Box 20">
            <a:extLst>
              <a:ext uri="{FF2B5EF4-FFF2-40B4-BE49-F238E27FC236}">
                <a16:creationId xmlns:a16="http://schemas.microsoft.com/office/drawing/2014/main" id="{D407F877-51DD-42A1-88B4-85C6A4CF1108}"/>
              </a:ext>
            </a:extLst>
          </p:cNvPr>
          <p:cNvSpPr txBox="1">
            <a:spLocks noChangeArrowheads="1"/>
          </p:cNvSpPr>
          <p:nvPr/>
        </p:nvSpPr>
        <p:spPr bwMode="gray">
          <a:xfrm>
            <a:off x="623889" y="3349024"/>
            <a:ext cx="215753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buFont typeface="Wingdings" panose="05000000000000000000" pitchFamily="2" charset="2"/>
              <a:buChar char="l"/>
            </a:pPr>
            <a:r>
              <a:rPr kumimoji="0" lang="en-US" altLang="zh-CN" b="1" dirty="0">
                <a:solidFill>
                  <a:srgbClr val="2A0E00"/>
                </a:solidFill>
                <a:ea typeface="微软雅黑" panose="020B0503020204020204" pitchFamily="34" charset="-122"/>
                <a:cs typeface="Times New Roman" panose="02020603050405020304" pitchFamily="18" charset="0"/>
              </a:rPr>
              <a:t> </a:t>
            </a:r>
            <a:r>
              <a:rPr kumimoji="0" lang="zh-CN" altLang="en-US" b="1" dirty="0">
                <a:solidFill>
                  <a:srgbClr val="2A0E00"/>
                </a:solidFill>
                <a:ea typeface="微软雅黑" panose="020B0503020204020204" pitchFamily="34" charset="-122"/>
                <a:cs typeface="Times New Roman" panose="02020603050405020304" pitchFamily="18" charset="0"/>
              </a:rPr>
              <a:t>哈里森 </a:t>
            </a:r>
          </a:p>
          <a:p>
            <a:pPr>
              <a:buFont typeface="Wingdings" panose="05000000000000000000" pitchFamily="2" charset="2"/>
              <a:buNone/>
            </a:pPr>
            <a:r>
              <a:rPr kumimoji="0" lang="zh-CN" altLang="en-US" b="1" dirty="0">
                <a:solidFill>
                  <a:srgbClr val="2A0E00"/>
                </a:solidFill>
                <a:ea typeface="微软雅黑" panose="020B0503020204020204" pitchFamily="34" charset="-122"/>
                <a:cs typeface="Times New Roman" panose="02020603050405020304" pitchFamily="18" charset="0"/>
              </a:rPr>
              <a:t>  用淋巴液培养蝌蚪的神经元细胞</a:t>
            </a:r>
          </a:p>
        </p:txBody>
      </p:sp>
      <p:sp>
        <p:nvSpPr>
          <p:cNvPr id="133141" name="Text Box 21">
            <a:extLst>
              <a:ext uri="{FF2B5EF4-FFF2-40B4-BE49-F238E27FC236}">
                <a16:creationId xmlns:a16="http://schemas.microsoft.com/office/drawing/2014/main" id="{AB826E6A-429C-43DD-A0C3-3246F55199DA}"/>
              </a:ext>
            </a:extLst>
          </p:cNvPr>
          <p:cNvSpPr txBox="1">
            <a:spLocks noChangeArrowheads="1"/>
          </p:cNvSpPr>
          <p:nvPr/>
        </p:nvSpPr>
        <p:spPr bwMode="black">
          <a:xfrm>
            <a:off x="2781419" y="4945273"/>
            <a:ext cx="343243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buFont typeface="Wingdings" panose="05000000000000000000" pitchFamily="2" charset="2"/>
              <a:buChar char="l"/>
            </a:pPr>
            <a:r>
              <a:rPr kumimoji="0" lang="en-US" altLang="zh-CN" b="1" dirty="0">
                <a:solidFill>
                  <a:srgbClr val="000099"/>
                </a:solidFill>
                <a:ea typeface="微软雅黑" panose="020B0503020204020204" pitchFamily="34" charset="-122"/>
                <a:cs typeface="Times New Roman" panose="02020603050405020304" pitchFamily="18" charset="0"/>
              </a:rPr>
              <a:t> </a:t>
            </a:r>
            <a:r>
              <a:rPr kumimoji="0" lang="zh-CN" altLang="en-US" b="1" dirty="0">
                <a:solidFill>
                  <a:srgbClr val="000099"/>
                </a:solidFill>
                <a:ea typeface="微软雅黑" panose="020B0503020204020204" pitchFamily="34" charset="-122"/>
                <a:cs typeface="Times New Roman" panose="02020603050405020304" pitchFamily="18" charset="0"/>
              </a:rPr>
              <a:t>童第周 用鱼做细胞核移植</a:t>
            </a:r>
          </a:p>
        </p:txBody>
      </p:sp>
      <p:sp>
        <p:nvSpPr>
          <p:cNvPr id="133142" name="Text Box 22">
            <a:extLst>
              <a:ext uri="{FF2B5EF4-FFF2-40B4-BE49-F238E27FC236}">
                <a16:creationId xmlns:a16="http://schemas.microsoft.com/office/drawing/2014/main" id="{C2C39690-826C-4646-A8E8-64BD746D7153}"/>
              </a:ext>
            </a:extLst>
          </p:cNvPr>
          <p:cNvSpPr txBox="1">
            <a:spLocks noChangeArrowheads="1"/>
          </p:cNvSpPr>
          <p:nvPr/>
        </p:nvSpPr>
        <p:spPr bwMode="black">
          <a:xfrm>
            <a:off x="8902701" y="3108048"/>
            <a:ext cx="30257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buFont typeface="Wingdings" panose="05000000000000000000" pitchFamily="2" charset="2"/>
              <a:buChar char="l"/>
            </a:pPr>
            <a:r>
              <a:rPr kumimoji="0" lang="en-US" altLang="zh-CN" b="1" dirty="0">
                <a:solidFill>
                  <a:srgbClr val="800000"/>
                </a:solidFill>
                <a:ea typeface="微软雅黑" panose="020B0503020204020204" pitchFamily="34" charset="-122"/>
                <a:cs typeface="Times New Roman" panose="02020603050405020304" pitchFamily="18" charset="0"/>
              </a:rPr>
              <a:t> 1996. </a:t>
            </a:r>
            <a:r>
              <a:rPr kumimoji="0" lang="zh-CN" altLang="en-US" b="1" dirty="0">
                <a:solidFill>
                  <a:srgbClr val="800000"/>
                </a:solidFill>
                <a:ea typeface="微软雅黑" panose="020B0503020204020204" pitchFamily="34" charset="-122"/>
                <a:cs typeface="Times New Roman" panose="02020603050405020304" pitchFamily="18" charset="0"/>
              </a:rPr>
              <a:t>世界首例克隆羊多利诞生</a:t>
            </a:r>
          </a:p>
          <a:p>
            <a:pPr>
              <a:buFont typeface="Wingdings" panose="05000000000000000000" pitchFamily="2" charset="2"/>
              <a:buChar char="l"/>
            </a:pPr>
            <a:r>
              <a:rPr kumimoji="0" lang="zh-CN" altLang="en-US" b="1" dirty="0">
                <a:solidFill>
                  <a:srgbClr val="800000"/>
                </a:solidFill>
                <a:ea typeface="微软雅黑" panose="020B0503020204020204" pitchFamily="34" charset="-122"/>
                <a:cs typeface="Times New Roman" panose="02020603050405020304" pitchFamily="18" charset="0"/>
              </a:rPr>
              <a:t> </a:t>
            </a:r>
            <a:r>
              <a:rPr kumimoji="0" lang="en-US" altLang="zh-CN" b="1" dirty="0">
                <a:solidFill>
                  <a:srgbClr val="800000"/>
                </a:solidFill>
                <a:ea typeface="微软雅黑" panose="020B0503020204020204" pitchFamily="34" charset="-122"/>
                <a:cs typeface="Times New Roman" panose="02020603050405020304" pitchFamily="18" charset="0"/>
              </a:rPr>
              <a:t>2001. </a:t>
            </a:r>
            <a:r>
              <a:rPr kumimoji="0" lang="zh-CN" altLang="en-US" b="1" dirty="0">
                <a:solidFill>
                  <a:srgbClr val="800000"/>
                </a:solidFill>
                <a:ea typeface="微软雅黑" panose="020B0503020204020204" pitchFamily="34" charset="-122"/>
                <a:cs typeface="Times New Roman" panose="02020603050405020304" pitchFamily="18" charset="0"/>
              </a:rPr>
              <a:t>我国首例克隆牛康康诞生</a:t>
            </a:r>
          </a:p>
        </p:txBody>
      </p:sp>
      <p:sp>
        <p:nvSpPr>
          <p:cNvPr id="24" name="Rectangle 19">
            <a:extLst>
              <a:ext uri="{FF2B5EF4-FFF2-40B4-BE49-F238E27FC236}">
                <a16:creationId xmlns:a16="http://schemas.microsoft.com/office/drawing/2014/main" id="{D0F2BBBA-9021-4547-B6BA-C39AFF93F4C8}"/>
              </a:ext>
            </a:extLst>
          </p:cNvPr>
          <p:cNvSpPr>
            <a:spLocks noGrp="1" noChangeArrowheads="1"/>
          </p:cNvSpPr>
          <p:nvPr>
            <p:ph type="title"/>
          </p:nvPr>
        </p:nvSpPr>
        <p:spPr>
          <a:xfrm>
            <a:off x="1172387" y="31749"/>
            <a:ext cx="8229600" cy="707886"/>
          </a:xfrm>
          <a:noFill/>
        </p:spPr>
        <p:txBody>
          <a:bodyPr anchor="t">
            <a:spAutoFit/>
          </a:bodyPr>
          <a:lstStyle/>
          <a:p>
            <a:pPr eaLnBrk="1" hangingPunct="1">
              <a:spcBef>
                <a:spcPct val="50000"/>
              </a:spcBef>
            </a:pPr>
            <a:r>
              <a:rPr lang="zh-CN" altLang="en-US" i="0" dirty="0">
                <a:latin typeface="Times New Roman" panose="02020603050405020304" pitchFamily="18" charset="0"/>
                <a:cs typeface="Times New Roman" panose="02020603050405020304" pitchFamily="18" charset="0"/>
              </a:rPr>
              <a:t>细胞工程的发展历程</a:t>
            </a:r>
          </a:p>
        </p:txBody>
      </p:sp>
      <p:sp>
        <p:nvSpPr>
          <p:cNvPr id="25" name="Rectangle 19">
            <a:extLst>
              <a:ext uri="{FF2B5EF4-FFF2-40B4-BE49-F238E27FC236}">
                <a16:creationId xmlns:a16="http://schemas.microsoft.com/office/drawing/2014/main" id="{3D175CB9-B698-4309-9C1D-DD1D7213642F}"/>
              </a:ext>
            </a:extLst>
          </p:cNvPr>
          <p:cNvSpPr txBox="1">
            <a:spLocks noChangeArrowheads="1"/>
          </p:cNvSpPr>
          <p:nvPr/>
        </p:nvSpPr>
        <p:spPr bwMode="gray">
          <a:xfrm>
            <a:off x="1776413" y="1204842"/>
            <a:ext cx="8229600"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t" anchorCtr="0" compatLnSpc="1">
            <a:prstTxWarp prst="textNoShape">
              <a:avLst/>
            </a:prstTxWarp>
            <a:spAutoFit/>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lgn="ctr" eaLnBrk="1" hangingPunct="1">
              <a:spcBef>
                <a:spcPct val="50000"/>
              </a:spcBef>
            </a:pPr>
            <a:r>
              <a:rPr lang="zh-CN" altLang="en-US" dirty="0">
                <a:ln>
                  <a:solidFill>
                    <a:schemeClr val="tx1"/>
                  </a:solidFill>
                </a:ln>
                <a:solidFill>
                  <a:schemeClr val="accent5">
                    <a:lumMod val="50000"/>
                  </a:schemeClr>
                </a:solidFill>
                <a:latin typeface="Times New Roman" panose="02020603050405020304" pitchFamily="18" charset="0"/>
                <a:cs typeface="Times New Roman" panose="02020603050405020304" pitchFamily="18" charset="0"/>
              </a:rPr>
              <a:t>动物细胞工程的发展历程</a:t>
            </a:r>
          </a:p>
        </p:txBody>
      </p:sp>
      <p:sp>
        <p:nvSpPr>
          <p:cNvPr id="6" name="灯片编号占位符 5">
            <a:extLst>
              <a:ext uri="{FF2B5EF4-FFF2-40B4-BE49-F238E27FC236}">
                <a16:creationId xmlns:a16="http://schemas.microsoft.com/office/drawing/2014/main" id="{F99BD4A2-9266-4788-B2A2-218C2A74A6C0}"/>
              </a:ext>
            </a:extLst>
          </p:cNvPr>
          <p:cNvSpPr>
            <a:spLocks noGrp="1"/>
          </p:cNvSpPr>
          <p:nvPr>
            <p:ph type="sldNum" sz="quarter" idx="12"/>
          </p:nvPr>
        </p:nvSpPr>
        <p:spPr/>
        <p:txBody>
          <a:bodyPr/>
          <a:lstStyle/>
          <a:p>
            <a:fld id="{62AED0CB-711A-4C47-B8E9-F04B01BF8171}" type="slidenum">
              <a:rPr lang="en-US" altLang="zh-CN" smtClean="0"/>
              <a:pPr/>
              <a:t>5</a:t>
            </a:fld>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3140"/>
                                        </p:tgtEl>
                                        <p:attrNameLst>
                                          <p:attrName>style.visibility</p:attrName>
                                        </p:attrNameLst>
                                      </p:cBhvr>
                                      <p:to>
                                        <p:strVal val="visible"/>
                                      </p:to>
                                    </p:set>
                                    <p:animEffect transition="in" filter="blinds(horizontal)">
                                      <p:cBhvr>
                                        <p:cTn id="10" dur="500"/>
                                        <p:tgtEl>
                                          <p:spTgt spid="13314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133135"/>
                                        </p:tgtEl>
                                        <p:attrNameLst>
                                          <p:attrName>style.visibility</p:attrName>
                                        </p:attrNameLst>
                                      </p:cBhvr>
                                      <p:to>
                                        <p:strVal val="visible"/>
                                      </p:to>
                                    </p:set>
                                    <p:animEffect transition="in" filter="blinds(horizontal)">
                                      <p:cBhvr>
                                        <p:cTn id="15" dur="500"/>
                                        <p:tgtEl>
                                          <p:spTgt spid="133135"/>
                                        </p:tgtEl>
                                      </p:cBhvr>
                                    </p:animEffect>
                                  </p:childTnLst>
                                </p:cTn>
                              </p:par>
                              <p:par>
                                <p:cTn id="16" presetID="3" presetClass="entr" presetSubtype="1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33141"/>
                                        </p:tgtEl>
                                        <p:attrNameLst>
                                          <p:attrName>style.visibility</p:attrName>
                                        </p:attrNameLst>
                                      </p:cBhvr>
                                      <p:to>
                                        <p:strVal val="visible"/>
                                      </p:to>
                                    </p:set>
                                    <p:animEffect transition="in" filter="blinds(horizontal)">
                                      <p:cBhvr>
                                        <p:cTn id="21" dur="500"/>
                                        <p:tgtEl>
                                          <p:spTgt spid="13314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133136"/>
                                        </p:tgtEl>
                                        <p:attrNameLst>
                                          <p:attrName>style.visibility</p:attrName>
                                        </p:attrNameLst>
                                      </p:cBhvr>
                                      <p:to>
                                        <p:strVal val="visible"/>
                                      </p:to>
                                    </p:set>
                                    <p:animEffect transition="in" filter="blinds(horizontal)">
                                      <p:cBhvr>
                                        <p:cTn id="26" dur="500"/>
                                        <p:tgtEl>
                                          <p:spTgt spid="133136"/>
                                        </p:tgtEl>
                                      </p:cBhvr>
                                    </p:animEffect>
                                  </p:childTnLst>
                                </p:cTn>
                              </p:par>
                              <p:par>
                                <p:cTn id="27" presetID="3" presetClass="entr" presetSubtype="1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linds(horizontal)">
                                      <p:cBhvr>
                                        <p:cTn id="29" dur="500"/>
                                        <p:tgtEl>
                                          <p:spTgt spid="4"/>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33139"/>
                                        </p:tgtEl>
                                        <p:attrNameLst>
                                          <p:attrName>style.visibility</p:attrName>
                                        </p:attrNameLst>
                                      </p:cBhvr>
                                      <p:to>
                                        <p:strVal val="visible"/>
                                      </p:to>
                                    </p:set>
                                    <p:animEffect transition="in" filter="blinds(horizontal)">
                                      <p:cBhvr>
                                        <p:cTn id="32" dur="500"/>
                                        <p:tgtEl>
                                          <p:spTgt spid="13313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33137"/>
                                        </p:tgtEl>
                                        <p:attrNameLst>
                                          <p:attrName>style.visibility</p:attrName>
                                        </p:attrNameLst>
                                      </p:cBhvr>
                                      <p:to>
                                        <p:strVal val="visible"/>
                                      </p:to>
                                    </p:set>
                                    <p:animEffect transition="in" filter="blinds(horizontal)">
                                      <p:cBhvr>
                                        <p:cTn id="37" dur="500"/>
                                        <p:tgtEl>
                                          <p:spTgt spid="133137"/>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33142"/>
                                        </p:tgtEl>
                                        <p:attrNameLst>
                                          <p:attrName>style.visibility</p:attrName>
                                        </p:attrNameLst>
                                      </p:cBhvr>
                                      <p:to>
                                        <p:strVal val="visible"/>
                                      </p:to>
                                    </p:set>
                                    <p:animEffect transition="in" filter="blinds(horizontal)">
                                      <p:cBhvr>
                                        <p:cTn id="40" dur="500"/>
                                        <p:tgtEl>
                                          <p:spTgt spid="133142"/>
                                        </p:tgtEl>
                                      </p:cBhvr>
                                    </p:animEffect>
                                  </p:childTnLst>
                                </p:cTn>
                              </p:par>
                              <p:par>
                                <p:cTn id="41" presetID="3" presetClass="entr" presetSubtype="1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linds(horizontal)">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39" grpId="0"/>
      <p:bldP spid="133140" grpId="0"/>
      <p:bldP spid="133141" grpId="0"/>
      <p:bldP spid="13314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a:extLst>
              <a:ext uri="{FF2B5EF4-FFF2-40B4-BE49-F238E27FC236}">
                <a16:creationId xmlns:a16="http://schemas.microsoft.com/office/drawing/2014/main" id="{764621D6-24C3-4C7A-B5C7-C26F0F00B10F}"/>
              </a:ext>
            </a:extLst>
          </p:cNvPr>
          <p:cNvSpPr>
            <a:spLocks noGrp="1" noChangeArrowheads="1"/>
          </p:cNvSpPr>
          <p:nvPr>
            <p:ph type="title" sz="quarter" idx="4294967295"/>
          </p:nvPr>
        </p:nvSpPr>
        <p:spPr>
          <a:xfrm>
            <a:off x="703264" y="476249"/>
            <a:ext cx="7107237" cy="501650"/>
          </a:xfrm>
        </p:spPr>
        <p:txBody>
          <a:bodyPr/>
          <a:lstStyle/>
          <a:p>
            <a:pPr eaLnBrk="1" hangingPunct="1"/>
            <a:r>
              <a:rPr lang="zh-CN" altLang="en-US" dirty="0"/>
              <a:t>细胞培养用品</a:t>
            </a:r>
          </a:p>
        </p:txBody>
      </p:sp>
      <p:sp>
        <p:nvSpPr>
          <p:cNvPr id="160777" name="Rectangle 9">
            <a:extLst>
              <a:ext uri="{FF2B5EF4-FFF2-40B4-BE49-F238E27FC236}">
                <a16:creationId xmlns:a16="http://schemas.microsoft.com/office/drawing/2014/main" id="{3755EE5A-33A6-4905-8A58-919F1C7FF5EC}"/>
              </a:ext>
            </a:extLst>
          </p:cNvPr>
          <p:cNvSpPr>
            <a:spLocks noChangeArrowheads="1"/>
          </p:cNvSpPr>
          <p:nvPr/>
        </p:nvSpPr>
        <p:spPr bwMode="auto">
          <a:xfrm>
            <a:off x="935975" y="5530075"/>
            <a:ext cx="8264781" cy="865187"/>
          </a:xfrm>
          <a:prstGeom prst="rect">
            <a:avLst/>
          </a:prstGeom>
          <a:noFill/>
          <a:ln w="9525">
            <a:noFill/>
            <a:miter lim="800000"/>
            <a:headEnd/>
            <a:tailEnd/>
          </a:ln>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342900" indent="-342900" eaLnBrk="1" hangingPunct="1">
              <a:buFont typeface="Arial" panose="020B0604020202020204" pitchFamily="34" charset="0"/>
              <a:buChar char="•"/>
            </a:pPr>
            <a:r>
              <a:rPr kumimoji="0" lang="zh-CN" altLang="en-US" sz="2800" b="1" dirty="0">
                <a:latin typeface="微软雅黑" panose="020B0503020204020204" pitchFamily="34" charset="-122"/>
                <a:ea typeface="微软雅黑" panose="020B0503020204020204" pitchFamily="34" charset="-122"/>
              </a:rPr>
              <a:t>动物细胞培养瓶内表面要光滑、无毒</a:t>
            </a:r>
          </a:p>
        </p:txBody>
      </p:sp>
      <p:pic>
        <p:nvPicPr>
          <p:cNvPr id="3" name="图片 2">
            <a:extLst>
              <a:ext uri="{FF2B5EF4-FFF2-40B4-BE49-F238E27FC236}">
                <a16:creationId xmlns:a16="http://schemas.microsoft.com/office/drawing/2014/main" id="{FF9592A2-84FC-4FCD-9569-FA5362AB97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8410" y="562236"/>
            <a:ext cx="2674095" cy="2756799"/>
          </a:xfrm>
          <a:prstGeom prst="rect">
            <a:avLst/>
          </a:prstGeom>
        </p:spPr>
      </p:pic>
      <p:pic>
        <p:nvPicPr>
          <p:cNvPr id="5" name="图片 4">
            <a:extLst>
              <a:ext uri="{FF2B5EF4-FFF2-40B4-BE49-F238E27FC236}">
                <a16:creationId xmlns:a16="http://schemas.microsoft.com/office/drawing/2014/main" id="{048256AD-045D-4F5D-BE2A-44F9B52EE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01" y="1432027"/>
            <a:ext cx="4125888" cy="3171777"/>
          </a:xfrm>
          <a:prstGeom prst="rect">
            <a:avLst/>
          </a:prstGeom>
        </p:spPr>
      </p:pic>
      <p:sp>
        <p:nvSpPr>
          <p:cNvPr id="15" name="Rectangle 4">
            <a:extLst>
              <a:ext uri="{FF2B5EF4-FFF2-40B4-BE49-F238E27FC236}">
                <a16:creationId xmlns:a16="http://schemas.microsoft.com/office/drawing/2014/main" id="{43A06B27-6431-4E2C-A4AF-2A45AD43FB44}"/>
              </a:ext>
            </a:extLst>
          </p:cNvPr>
          <p:cNvSpPr txBox="1">
            <a:spLocks noChangeArrowheads="1"/>
          </p:cNvSpPr>
          <p:nvPr/>
        </p:nvSpPr>
        <p:spPr bwMode="gray">
          <a:xfrm>
            <a:off x="1678499" y="4626541"/>
            <a:ext cx="2578383" cy="501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eaLnBrk="1" hangingPunct="1"/>
            <a:r>
              <a:rPr lang="zh-CN" altLang="en-US" sz="2800" dirty="0">
                <a:latin typeface="黑体" panose="02010609060101010101" pitchFamily="49" charset="-122"/>
                <a:ea typeface="黑体" panose="02010609060101010101" pitchFamily="49" charset="-122"/>
              </a:rPr>
              <a:t>培养基、血清</a:t>
            </a:r>
          </a:p>
        </p:txBody>
      </p:sp>
      <p:sp>
        <p:nvSpPr>
          <p:cNvPr id="16" name="Rectangle 4">
            <a:extLst>
              <a:ext uri="{FF2B5EF4-FFF2-40B4-BE49-F238E27FC236}">
                <a16:creationId xmlns:a16="http://schemas.microsoft.com/office/drawing/2014/main" id="{042ED899-F6E2-45F5-948A-6D4A952F6161}"/>
              </a:ext>
            </a:extLst>
          </p:cNvPr>
          <p:cNvSpPr txBox="1">
            <a:spLocks noChangeArrowheads="1"/>
          </p:cNvSpPr>
          <p:nvPr/>
        </p:nvSpPr>
        <p:spPr bwMode="gray">
          <a:xfrm>
            <a:off x="5334122" y="3319035"/>
            <a:ext cx="2578383" cy="501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lgn="ctr" eaLnBrk="1" hangingPunct="1"/>
            <a:r>
              <a:rPr lang="zh-CN" altLang="en-US" sz="2800" dirty="0">
                <a:latin typeface="黑体" panose="02010609060101010101" pitchFamily="49" charset="-122"/>
                <a:ea typeface="黑体" panose="02010609060101010101" pitchFamily="49" charset="-122"/>
              </a:rPr>
              <a:t>培养板</a:t>
            </a:r>
          </a:p>
        </p:txBody>
      </p:sp>
      <p:pic>
        <p:nvPicPr>
          <p:cNvPr id="7" name="图片 6">
            <a:extLst>
              <a:ext uri="{FF2B5EF4-FFF2-40B4-BE49-F238E27FC236}">
                <a16:creationId xmlns:a16="http://schemas.microsoft.com/office/drawing/2014/main" id="{46F9392A-3420-4D36-83B8-BCA2691238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2524" y="3560945"/>
            <a:ext cx="3037316" cy="1921102"/>
          </a:xfrm>
          <a:prstGeom prst="rect">
            <a:avLst/>
          </a:prstGeom>
        </p:spPr>
      </p:pic>
      <p:sp>
        <p:nvSpPr>
          <p:cNvPr id="19" name="Rectangle 4">
            <a:extLst>
              <a:ext uri="{FF2B5EF4-FFF2-40B4-BE49-F238E27FC236}">
                <a16:creationId xmlns:a16="http://schemas.microsoft.com/office/drawing/2014/main" id="{3ADF5ADA-D2D9-4048-87D3-0D81FBCEC303}"/>
              </a:ext>
            </a:extLst>
          </p:cNvPr>
          <p:cNvSpPr txBox="1">
            <a:spLocks noChangeArrowheads="1"/>
          </p:cNvSpPr>
          <p:nvPr/>
        </p:nvSpPr>
        <p:spPr bwMode="gray">
          <a:xfrm>
            <a:off x="8880850" y="5495759"/>
            <a:ext cx="2578383" cy="501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lgn="ctr" eaLnBrk="1" hangingPunct="1"/>
            <a:r>
              <a:rPr lang="zh-CN" altLang="en-US" sz="2800" dirty="0">
                <a:latin typeface="黑体" panose="02010609060101010101" pitchFamily="49" charset="-122"/>
                <a:ea typeface="黑体" panose="02010609060101010101" pitchFamily="49" charset="-122"/>
              </a:rPr>
              <a:t>培养皿</a:t>
            </a:r>
          </a:p>
        </p:txBody>
      </p:sp>
      <p:pic>
        <p:nvPicPr>
          <p:cNvPr id="9" name="图片 8">
            <a:extLst>
              <a:ext uri="{FF2B5EF4-FFF2-40B4-BE49-F238E27FC236}">
                <a16:creationId xmlns:a16="http://schemas.microsoft.com/office/drawing/2014/main" id="{9CC0C858-F215-4B66-8978-AACC4BE74F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405" t="15537" r="28996"/>
          <a:stretch/>
        </p:blipFill>
        <p:spPr>
          <a:xfrm>
            <a:off x="8881931" y="278317"/>
            <a:ext cx="2096743" cy="2541558"/>
          </a:xfrm>
          <a:prstGeom prst="rect">
            <a:avLst/>
          </a:prstGeom>
        </p:spPr>
      </p:pic>
      <p:sp>
        <p:nvSpPr>
          <p:cNvPr id="24" name="Rectangle 4">
            <a:extLst>
              <a:ext uri="{FF2B5EF4-FFF2-40B4-BE49-F238E27FC236}">
                <a16:creationId xmlns:a16="http://schemas.microsoft.com/office/drawing/2014/main" id="{9436B8DE-626B-4E42-A11B-52EDB5692388}"/>
              </a:ext>
            </a:extLst>
          </p:cNvPr>
          <p:cNvSpPr txBox="1">
            <a:spLocks noChangeArrowheads="1"/>
          </p:cNvSpPr>
          <p:nvPr/>
        </p:nvSpPr>
        <p:spPr bwMode="gray">
          <a:xfrm>
            <a:off x="8641110" y="2795406"/>
            <a:ext cx="2578383" cy="501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lgn="ctr" eaLnBrk="1" hangingPunct="1"/>
            <a:r>
              <a:rPr lang="zh-CN" altLang="en-US" sz="2800" dirty="0">
                <a:latin typeface="黑体" panose="02010609060101010101" pitchFamily="49" charset="-122"/>
                <a:ea typeface="黑体" panose="02010609060101010101" pitchFamily="49" charset="-122"/>
              </a:rPr>
              <a:t>培养瓶</a:t>
            </a:r>
          </a:p>
        </p:txBody>
      </p:sp>
      <p:sp>
        <p:nvSpPr>
          <p:cNvPr id="2" name="灯片编号占位符 1">
            <a:extLst>
              <a:ext uri="{FF2B5EF4-FFF2-40B4-BE49-F238E27FC236}">
                <a16:creationId xmlns:a16="http://schemas.microsoft.com/office/drawing/2014/main" id="{6B6A556C-F1B0-4F0E-ADB7-73556C679FA0}"/>
              </a:ext>
            </a:extLst>
          </p:cNvPr>
          <p:cNvSpPr>
            <a:spLocks noGrp="1"/>
          </p:cNvSpPr>
          <p:nvPr>
            <p:ph type="sldNum" sz="quarter" idx="10"/>
          </p:nvPr>
        </p:nvSpPr>
        <p:spPr/>
        <p:txBody>
          <a:bodyPr/>
          <a:lstStyle/>
          <a:p>
            <a:pPr>
              <a:defRPr/>
            </a:pPr>
            <a:fld id="{580F1E90-8401-4A4E-BF83-A179F7DEF592}" type="slidenum">
              <a:rPr lang="zh-CN" altLang="en-US" smtClean="0"/>
              <a:pPr>
                <a:defRPr/>
              </a:pPr>
              <a:t>50</a:t>
            </a:fld>
            <a:endParaRPr lang="zh-CN"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E70F46F2-C0EE-49CD-B4C0-5BA1A6F633D2}"/>
              </a:ext>
            </a:extLst>
          </p:cNvPr>
          <p:cNvSpPr>
            <a:spLocks noGrp="1" noChangeArrowheads="1"/>
          </p:cNvSpPr>
          <p:nvPr>
            <p:ph type="title"/>
          </p:nvPr>
        </p:nvSpPr>
        <p:spPr>
          <a:xfrm>
            <a:off x="1269558" y="8586"/>
            <a:ext cx="8229600" cy="735013"/>
          </a:xfrm>
          <a:noFill/>
        </p:spPr>
        <p:txBody>
          <a:bodyPr/>
          <a:lstStyle/>
          <a:p>
            <a:pPr eaLnBrk="1" hangingPunct="1"/>
            <a:r>
              <a:rPr lang="zh-CN" altLang="en-US" dirty="0"/>
              <a:t>动物细胞培养条件</a:t>
            </a:r>
          </a:p>
        </p:txBody>
      </p:sp>
      <p:sp>
        <p:nvSpPr>
          <p:cNvPr id="53251" name="Rectangle 3">
            <a:extLst>
              <a:ext uri="{FF2B5EF4-FFF2-40B4-BE49-F238E27FC236}">
                <a16:creationId xmlns:a16="http://schemas.microsoft.com/office/drawing/2014/main" id="{AE6A922E-491D-4655-AC91-08AFBD22A1BB}"/>
              </a:ext>
            </a:extLst>
          </p:cNvPr>
          <p:cNvSpPr>
            <a:spLocks noGrp="1" noChangeArrowheads="1"/>
          </p:cNvSpPr>
          <p:nvPr>
            <p:ph type="body" idx="1"/>
          </p:nvPr>
        </p:nvSpPr>
        <p:spPr>
          <a:xfrm>
            <a:off x="820310" y="1037825"/>
            <a:ext cx="10367176" cy="5040312"/>
          </a:xfrm>
        </p:spPr>
        <p:txBody>
          <a:bodyPr/>
          <a:lstStyle/>
          <a:p>
            <a:pPr eaLnBrk="1" hangingPunct="1">
              <a:spcBef>
                <a:spcPts val="1800"/>
              </a:spcBef>
              <a:buFontTx/>
              <a:buNone/>
            </a:pPr>
            <a:r>
              <a:rPr lang="en-US" altLang="zh-CN" b="1" dirty="0"/>
              <a:t>1</a:t>
            </a:r>
            <a:r>
              <a:rPr lang="zh-CN" altLang="en-US" b="1" dirty="0"/>
              <a:t>、无菌、无毒的环境</a:t>
            </a:r>
          </a:p>
          <a:p>
            <a:pPr lvl="1" eaLnBrk="1" hangingPunct="1">
              <a:spcBef>
                <a:spcPts val="1800"/>
              </a:spcBef>
              <a:buFontTx/>
              <a:buNone/>
            </a:pPr>
            <a:r>
              <a:rPr lang="zh-CN" altLang="en-US" b="1" dirty="0"/>
              <a:t> 添加一定量的抗生素，定期更换培养液</a:t>
            </a:r>
            <a:endParaRPr lang="zh-CN" altLang="en-US" sz="2400" b="1" dirty="0"/>
          </a:p>
          <a:p>
            <a:pPr eaLnBrk="1" hangingPunct="1">
              <a:spcBef>
                <a:spcPts val="1800"/>
              </a:spcBef>
              <a:buFontTx/>
              <a:buNone/>
            </a:pPr>
            <a:r>
              <a:rPr lang="en-US" altLang="zh-CN" b="1" dirty="0"/>
              <a:t>2</a:t>
            </a:r>
            <a:r>
              <a:rPr lang="zh-CN" altLang="en-US" b="1" dirty="0"/>
              <a:t>、营养</a:t>
            </a:r>
          </a:p>
          <a:p>
            <a:pPr lvl="1" eaLnBrk="1" hangingPunct="1">
              <a:spcBef>
                <a:spcPts val="1800"/>
              </a:spcBef>
              <a:buFontTx/>
              <a:buNone/>
            </a:pPr>
            <a:r>
              <a:rPr lang="zh-CN" altLang="en-US" dirty="0"/>
              <a:t>葡萄糖、氨基酸、无机盐、微量元素、动物血清、血浆等</a:t>
            </a:r>
            <a:endParaRPr lang="zh-CN" altLang="en-US" sz="3200" b="1" dirty="0"/>
          </a:p>
          <a:p>
            <a:pPr eaLnBrk="1" hangingPunct="1">
              <a:spcBef>
                <a:spcPts val="1800"/>
              </a:spcBef>
              <a:buFontTx/>
              <a:buNone/>
            </a:pPr>
            <a:r>
              <a:rPr lang="en-US" altLang="zh-CN" b="1" dirty="0"/>
              <a:t>3</a:t>
            </a:r>
            <a:r>
              <a:rPr lang="zh-CN" altLang="en-US" b="1" dirty="0"/>
              <a:t>、温度和</a:t>
            </a:r>
            <a:r>
              <a:rPr lang="en-US" altLang="zh-CN" b="1" dirty="0"/>
              <a:t>pH</a:t>
            </a:r>
          </a:p>
          <a:p>
            <a:pPr eaLnBrk="1" hangingPunct="1">
              <a:spcBef>
                <a:spcPts val="1200"/>
              </a:spcBef>
              <a:buFontTx/>
              <a:buNone/>
            </a:pPr>
            <a:r>
              <a:rPr lang="en-US" altLang="zh-CN" b="1" dirty="0"/>
              <a:t>       </a:t>
            </a:r>
            <a:r>
              <a:rPr lang="en-US" altLang="zh-CN" sz="2800" dirty="0"/>
              <a:t>36.5 </a:t>
            </a:r>
            <a:r>
              <a:rPr lang="en-US" altLang="zh-CN" sz="2800" u="sng" dirty="0"/>
              <a:t>+</a:t>
            </a:r>
            <a:r>
              <a:rPr lang="en-US" altLang="zh-CN" sz="2800" dirty="0"/>
              <a:t>0.5</a:t>
            </a:r>
            <a:r>
              <a:rPr lang="zh-CN" altLang="en-US" sz="2800" b="1" dirty="0"/>
              <a:t>度 ；</a:t>
            </a:r>
            <a:r>
              <a:rPr lang="en-US" altLang="zh-CN" sz="2800" dirty="0"/>
              <a:t>pH</a:t>
            </a:r>
            <a:r>
              <a:rPr lang="zh-CN" altLang="en-US" sz="2800" dirty="0"/>
              <a:t>为</a:t>
            </a:r>
            <a:r>
              <a:rPr lang="en-US" altLang="zh-CN" sz="2800" dirty="0"/>
              <a:t>7.2-7.4</a:t>
            </a:r>
            <a:endParaRPr lang="zh-CN" altLang="en-US" sz="2800" dirty="0"/>
          </a:p>
          <a:p>
            <a:pPr eaLnBrk="1" hangingPunct="1">
              <a:spcBef>
                <a:spcPts val="1800"/>
              </a:spcBef>
              <a:buFontTx/>
              <a:buNone/>
            </a:pPr>
            <a:r>
              <a:rPr lang="en-US" altLang="zh-CN" b="1" dirty="0"/>
              <a:t>4</a:t>
            </a:r>
            <a:r>
              <a:rPr lang="zh-CN" altLang="en-US" b="1" dirty="0"/>
              <a:t>、气体环境：</a:t>
            </a:r>
          </a:p>
          <a:p>
            <a:pPr eaLnBrk="1" hangingPunct="1">
              <a:spcBef>
                <a:spcPts val="1200"/>
              </a:spcBef>
              <a:buFontTx/>
              <a:buNone/>
            </a:pPr>
            <a:r>
              <a:rPr lang="zh-CN" altLang="en-US" b="1" dirty="0"/>
              <a:t>      </a:t>
            </a:r>
            <a:r>
              <a:rPr lang="en-US" altLang="zh-CN" sz="2800" b="1" dirty="0"/>
              <a:t>O</a:t>
            </a:r>
            <a:r>
              <a:rPr lang="en-US" altLang="zh-CN" sz="2800" b="1" baseline="-25000" dirty="0"/>
              <a:t>2</a:t>
            </a:r>
            <a:r>
              <a:rPr lang="zh-CN" altLang="en-US" sz="2800" b="1" dirty="0"/>
              <a:t>和</a:t>
            </a:r>
            <a:r>
              <a:rPr lang="en-US" altLang="zh-CN" sz="2800" b="1" dirty="0"/>
              <a:t>CO</a:t>
            </a:r>
            <a:r>
              <a:rPr lang="en-US" altLang="zh-CN" sz="2800" b="1" baseline="-25000" dirty="0"/>
              <a:t>2</a:t>
            </a:r>
            <a:r>
              <a:rPr lang="zh-CN" altLang="en-US" sz="2800" b="1" dirty="0"/>
              <a:t>（</a:t>
            </a:r>
            <a:r>
              <a:rPr lang="en-US" altLang="zh-CN" sz="2800" b="1" dirty="0"/>
              <a:t>95%</a:t>
            </a:r>
            <a:r>
              <a:rPr lang="zh-CN" altLang="en-US" sz="2800" b="1" dirty="0"/>
              <a:t>空气和</a:t>
            </a:r>
            <a:r>
              <a:rPr lang="en-US" altLang="zh-CN" sz="2800" b="1" dirty="0"/>
              <a:t>5% CO</a:t>
            </a:r>
            <a:r>
              <a:rPr lang="en-US" altLang="zh-CN" sz="2800" b="1" baseline="-25000" dirty="0"/>
              <a:t>2</a:t>
            </a:r>
            <a:r>
              <a:rPr lang="en-US" altLang="zh-CN" sz="2800" b="1" dirty="0"/>
              <a:t> </a:t>
            </a:r>
            <a:r>
              <a:rPr lang="zh-CN" altLang="en-US" sz="2800" b="1" dirty="0"/>
              <a:t>）</a:t>
            </a:r>
            <a:endParaRPr lang="zh-CN" altLang="en-US" b="1" dirty="0"/>
          </a:p>
        </p:txBody>
      </p:sp>
      <p:sp>
        <p:nvSpPr>
          <p:cNvPr id="161796" name="AutoShape 4">
            <a:extLst>
              <a:ext uri="{FF2B5EF4-FFF2-40B4-BE49-F238E27FC236}">
                <a16:creationId xmlns:a16="http://schemas.microsoft.com/office/drawing/2014/main" id="{A6D3D1EC-6966-47C8-ACC1-F0650D187400}"/>
              </a:ext>
            </a:extLst>
          </p:cNvPr>
          <p:cNvSpPr>
            <a:spLocks noChangeArrowheads="1"/>
          </p:cNvSpPr>
          <p:nvPr/>
        </p:nvSpPr>
        <p:spPr bwMode="auto">
          <a:xfrm>
            <a:off x="8103401" y="4004049"/>
            <a:ext cx="3028425" cy="1021175"/>
          </a:xfrm>
          <a:prstGeom prst="wedgeRoundRectCallout">
            <a:avLst>
              <a:gd name="adj1" fmla="val -43861"/>
              <a:gd name="adj2" fmla="val -87199"/>
              <a:gd name="adj3" fmla="val 16667"/>
            </a:avLst>
          </a:prstGeom>
          <a:ln>
            <a:headEnd/>
            <a:tailEnd/>
          </a:ln>
        </p:spPr>
        <p:style>
          <a:lnRef idx="1">
            <a:schemeClr val="accent5"/>
          </a:lnRef>
          <a:fillRef idx="3">
            <a:schemeClr val="accent5"/>
          </a:fillRef>
          <a:effectRef idx="2">
            <a:schemeClr val="accent5"/>
          </a:effectRef>
          <a:fontRef idx="minor">
            <a:schemeClr val="lt1"/>
          </a:fontRef>
        </p:style>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800" b="1" dirty="0">
                <a:latin typeface="黑体" panose="02010609060101010101" pitchFamily="49" charset="-122"/>
                <a:ea typeface="黑体" panose="02010609060101010101" pitchFamily="49" charset="-122"/>
              </a:rPr>
              <a:t>补充合成培养基中缺乏的物质</a:t>
            </a:r>
          </a:p>
        </p:txBody>
      </p:sp>
      <p:sp>
        <p:nvSpPr>
          <p:cNvPr id="2" name="灯片编号占位符 1">
            <a:extLst>
              <a:ext uri="{FF2B5EF4-FFF2-40B4-BE49-F238E27FC236}">
                <a16:creationId xmlns:a16="http://schemas.microsoft.com/office/drawing/2014/main" id="{7291DDEB-0C09-4C94-B10A-84A292F8827A}"/>
              </a:ext>
            </a:extLst>
          </p:cNvPr>
          <p:cNvSpPr>
            <a:spLocks noGrp="1"/>
          </p:cNvSpPr>
          <p:nvPr>
            <p:ph type="sldNum" sz="quarter" idx="10"/>
          </p:nvPr>
        </p:nvSpPr>
        <p:spPr/>
        <p:txBody>
          <a:bodyPr/>
          <a:lstStyle/>
          <a:p>
            <a:pPr>
              <a:defRPr/>
            </a:pPr>
            <a:fld id="{CB104A84-5955-4F7E-89A5-E8CA42F49DD4}" type="slidenum">
              <a:rPr lang="en-US" altLang="zh-CN" smtClean="0"/>
              <a:pPr>
                <a:defRPr/>
              </a:pPr>
              <a:t>51</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descr="200">
            <a:extLst>
              <a:ext uri="{FF2B5EF4-FFF2-40B4-BE49-F238E27FC236}">
                <a16:creationId xmlns:a16="http://schemas.microsoft.com/office/drawing/2014/main" id="{30D07078-BDBA-4BF0-BD09-D08FA52AA3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6163" y="830264"/>
            <a:ext cx="7345362"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5">
            <a:extLst>
              <a:ext uri="{FF2B5EF4-FFF2-40B4-BE49-F238E27FC236}">
                <a16:creationId xmlns:a16="http://schemas.microsoft.com/office/drawing/2014/main" id="{798C4AF9-9A62-4A2C-8950-0BD6A3FE2466}"/>
              </a:ext>
            </a:extLst>
          </p:cNvPr>
          <p:cNvSpPr>
            <a:spLocks noChangeArrowheads="1"/>
          </p:cNvSpPr>
          <p:nvPr/>
        </p:nvSpPr>
        <p:spPr bwMode="auto">
          <a:xfrm>
            <a:off x="1265652" y="152400"/>
            <a:ext cx="7315200" cy="533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细胞培养照片</a:t>
            </a:r>
          </a:p>
        </p:txBody>
      </p:sp>
      <p:sp>
        <p:nvSpPr>
          <p:cNvPr id="54276" name="Rectangle 6">
            <a:extLst>
              <a:ext uri="{FF2B5EF4-FFF2-40B4-BE49-F238E27FC236}">
                <a16:creationId xmlns:a16="http://schemas.microsoft.com/office/drawing/2014/main" id="{67ABE65F-C7BB-46EC-9066-1A01793CDA00}"/>
              </a:ext>
            </a:extLst>
          </p:cNvPr>
          <p:cNvSpPr>
            <a:spLocks noGrp="1" noChangeArrowheads="1"/>
          </p:cNvSpPr>
          <p:nvPr>
            <p:ph type="body" idx="1"/>
          </p:nvPr>
        </p:nvSpPr>
        <p:spPr>
          <a:xfrm>
            <a:off x="2424113" y="6361114"/>
            <a:ext cx="7129462" cy="496887"/>
          </a:xfrm>
          <a:noFill/>
        </p:spPr>
        <p:txBody>
          <a:bodyPr/>
          <a:lstStyle/>
          <a:p>
            <a:pPr algn="ctr" eaLnBrk="1" hangingPunct="1">
              <a:buFontTx/>
              <a:buNone/>
            </a:pPr>
            <a:r>
              <a:rPr lang="zh-CN" altLang="en-US" sz="2400"/>
              <a:t>贴壁生长的前列腺癌细胞</a:t>
            </a:r>
          </a:p>
        </p:txBody>
      </p:sp>
      <p:sp>
        <p:nvSpPr>
          <p:cNvPr id="2" name="灯片编号占位符 1">
            <a:extLst>
              <a:ext uri="{FF2B5EF4-FFF2-40B4-BE49-F238E27FC236}">
                <a16:creationId xmlns:a16="http://schemas.microsoft.com/office/drawing/2014/main" id="{D4B8CCCC-E89E-4617-B152-106B530C7033}"/>
              </a:ext>
            </a:extLst>
          </p:cNvPr>
          <p:cNvSpPr>
            <a:spLocks noGrp="1"/>
          </p:cNvSpPr>
          <p:nvPr>
            <p:ph type="sldNum" sz="quarter" idx="10"/>
          </p:nvPr>
        </p:nvSpPr>
        <p:spPr/>
        <p:txBody>
          <a:bodyPr/>
          <a:lstStyle/>
          <a:p>
            <a:pPr>
              <a:defRPr/>
            </a:pPr>
            <a:fld id="{CB104A84-5955-4F7E-89A5-E8CA42F49DD4}" type="slidenum">
              <a:rPr lang="en-US" altLang="zh-CN" smtClean="0"/>
              <a:pPr>
                <a:defRPr/>
              </a:pPr>
              <a:t>52</a:t>
            </a:fld>
            <a:endParaRPr lang="en-US" altLang="zh-CN"/>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9" name="Group 5">
            <a:extLst>
              <a:ext uri="{FF2B5EF4-FFF2-40B4-BE49-F238E27FC236}">
                <a16:creationId xmlns:a16="http://schemas.microsoft.com/office/drawing/2014/main" id="{ADD71826-96D0-499F-BC6A-FBF076306E6E}"/>
              </a:ext>
            </a:extLst>
          </p:cNvPr>
          <p:cNvGrpSpPr>
            <a:grpSpLocks/>
          </p:cNvGrpSpPr>
          <p:nvPr/>
        </p:nvGrpSpPr>
        <p:grpSpPr bwMode="auto">
          <a:xfrm>
            <a:off x="1919288" y="1125538"/>
            <a:ext cx="8424862" cy="4084638"/>
            <a:chOff x="249" y="709"/>
            <a:chExt cx="5307" cy="2573"/>
          </a:xfrm>
        </p:grpSpPr>
        <p:pic>
          <p:nvPicPr>
            <p:cNvPr id="55301" name="Picture 6" descr="SA+HIS">
              <a:extLst>
                <a:ext uri="{FF2B5EF4-FFF2-40B4-BE49-F238E27FC236}">
                  <a16:creationId xmlns:a16="http://schemas.microsoft.com/office/drawing/2014/main" id="{DF5A04D0-742E-4AA3-AF07-4C08BE70C6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6" y="709"/>
              <a:ext cx="2620" cy="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7" descr="SA+HIS-0">
              <a:extLst>
                <a:ext uri="{FF2B5EF4-FFF2-40B4-BE49-F238E27FC236}">
                  <a16:creationId xmlns:a16="http://schemas.microsoft.com/office/drawing/2014/main" id="{E35CBB49-75F7-4B6C-9D28-6AF7086D0C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709"/>
              <a:ext cx="2561" cy="2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Text Box 8">
              <a:extLst>
                <a:ext uri="{FF2B5EF4-FFF2-40B4-BE49-F238E27FC236}">
                  <a16:creationId xmlns:a16="http://schemas.microsoft.com/office/drawing/2014/main" id="{EA71C697-7A4E-4804-AEB7-8E298938C615}"/>
                </a:ext>
              </a:extLst>
            </p:cNvPr>
            <p:cNvSpPr txBox="1">
              <a:spLocks noChangeArrowheads="1"/>
            </p:cNvSpPr>
            <p:nvPr/>
          </p:nvSpPr>
          <p:spPr bwMode="auto">
            <a:xfrm>
              <a:off x="249" y="3049"/>
              <a:ext cx="218" cy="23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b="1" dirty="0"/>
                <a:t>A</a:t>
              </a:r>
            </a:p>
          </p:txBody>
        </p:sp>
        <p:sp>
          <p:nvSpPr>
            <p:cNvPr id="55304" name="Text Box 9">
              <a:extLst>
                <a:ext uri="{FF2B5EF4-FFF2-40B4-BE49-F238E27FC236}">
                  <a16:creationId xmlns:a16="http://schemas.microsoft.com/office/drawing/2014/main" id="{F67A8E38-3B9F-4BB6-A996-AA8952F5C76D}"/>
                </a:ext>
              </a:extLst>
            </p:cNvPr>
            <p:cNvSpPr txBox="1">
              <a:spLocks noChangeArrowheads="1"/>
            </p:cNvSpPr>
            <p:nvPr/>
          </p:nvSpPr>
          <p:spPr bwMode="auto">
            <a:xfrm>
              <a:off x="2944" y="3040"/>
              <a:ext cx="208" cy="23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b="1" dirty="0">
                  <a:solidFill>
                    <a:schemeClr val="bg1"/>
                  </a:solidFill>
                </a:rPr>
                <a:t>B</a:t>
              </a:r>
            </a:p>
          </p:txBody>
        </p:sp>
      </p:grpSp>
      <p:sp>
        <p:nvSpPr>
          <p:cNvPr id="55300" name="Rectangle 11">
            <a:extLst>
              <a:ext uri="{FF2B5EF4-FFF2-40B4-BE49-F238E27FC236}">
                <a16:creationId xmlns:a16="http://schemas.microsoft.com/office/drawing/2014/main" id="{CDE97868-3C84-420D-BB32-C0DAAA399229}"/>
              </a:ext>
            </a:extLst>
          </p:cNvPr>
          <p:cNvSpPr>
            <a:spLocks noGrp="1" noChangeArrowheads="1"/>
          </p:cNvSpPr>
          <p:nvPr>
            <p:ph type="body" idx="1"/>
          </p:nvPr>
        </p:nvSpPr>
        <p:spPr>
          <a:xfrm>
            <a:off x="2566988" y="5373689"/>
            <a:ext cx="7129462" cy="993775"/>
          </a:xfrm>
          <a:noFill/>
        </p:spPr>
        <p:txBody>
          <a:bodyPr/>
          <a:lstStyle/>
          <a:p>
            <a:pPr algn="ctr" eaLnBrk="1" hangingPunct="1">
              <a:buFontTx/>
              <a:buNone/>
            </a:pPr>
            <a:r>
              <a:rPr lang="zh-CN" altLang="en-US" sz="2400" dirty="0"/>
              <a:t>转入绿色荧光蛋白基因的前列腺癌细胞</a:t>
            </a:r>
          </a:p>
          <a:p>
            <a:pPr algn="ctr" eaLnBrk="1" hangingPunct="1">
              <a:buFontTx/>
              <a:buNone/>
            </a:pPr>
            <a:r>
              <a:rPr lang="en-US" altLang="zh-CN" sz="2400" dirty="0"/>
              <a:t>A: </a:t>
            </a:r>
            <a:r>
              <a:rPr lang="zh-CN" altLang="en-US" sz="2400" dirty="0"/>
              <a:t>普通显微镜下；</a:t>
            </a:r>
            <a:r>
              <a:rPr lang="en-US" altLang="zh-CN" sz="2400" dirty="0"/>
              <a:t>B: </a:t>
            </a:r>
            <a:r>
              <a:rPr lang="zh-CN" altLang="en-US" sz="2400" dirty="0"/>
              <a:t>荧光显微镜下</a:t>
            </a:r>
          </a:p>
        </p:txBody>
      </p:sp>
      <p:sp>
        <p:nvSpPr>
          <p:cNvPr id="9" name="Rectangle 5">
            <a:extLst>
              <a:ext uri="{FF2B5EF4-FFF2-40B4-BE49-F238E27FC236}">
                <a16:creationId xmlns:a16="http://schemas.microsoft.com/office/drawing/2014/main" id="{59413282-CB2F-4CD7-8709-FEC62F6CAE09}"/>
              </a:ext>
            </a:extLst>
          </p:cNvPr>
          <p:cNvSpPr>
            <a:spLocks noChangeArrowheads="1"/>
          </p:cNvSpPr>
          <p:nvPr/>
        </p:nvSpPr>
        <p:spPr bwMode="auto">
          <a:xfrm>
            <a:off x="1265652" y="152400"/>
            <a:ext cx="7315200" cy="533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细胞培养照片</a:t>
            </a:r>
          </a:p>
        </p:txBody>
      </p:sp>
      <p:sp>
        <p:nvSpPr>
          <p:cNvPr id="2" name="灯片编号占位符 1">
            <a:extLst>
              <a:ext uri="{FF2B5EF4-FFF2-40B4-BE49-F238E27FC236}">
                <a16:creationId xmlns:a16="http://schemas.microsoft.com/office/drawing/2014/main" id="{782F83E2-C9A3-48DF-A947-18C3449B2600}"/>
              </a:ext>
            </a:extLst>
          </p:cNvPr>
          <p:cNvSpPr>
            <a:spLocks noGrp="1"/>
          </p:cNvSpPr>
          <p:nvPr>
            <p:ph type="sldNum" sz="quarter" idx="10"/>
          </p:nvPr>
        </p:nvSpPr>
        <p:spPr/>
        <p:txBody>
          <a:bodyPr/>
          <a:lstStyle/>
          <a:p>
            <a:pPr>
              <a:defRPr/>
            </a:pPr>
            <a:fld id="{CB104A84-5955-4F7E-89A5-E8CA42F49DD4}" type="slidenum">
              <a:rPr lang="en-US" altLang="zh-CN" smtClean="0"/>
              <a:pPr>
                <a:defRPr/>
              </a:pPr>
              <a:t>53</a:t>
            </a:fld>
            <a:endParaRPr lang="en-US" altLang="zh-CN"/>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4">
            <a:extLst>
              <a:ext uri="{FF2B5EF4-FFF2-40B4-BE49-F238E27FC236}">
                <a16:creationId xmlns:a16="http://schemas.microsoft.com/office/drawing/2014/main" id="{4C0A953E-A362-4EE5-B6D6-0232F5057219}"/>
              </a:ext>
            </a:extLst>
          </p:cNvPr>
          <p:cNvSpPr>
            <a:spLocks noGrp="1" noChangeArrowheads="1"/>
          </p:cNvSpPr>
          <p:nvPr>
            <p:ph type="body" idx="1"/>
          </p:nvPr>
        </p:nvSpPr>
        <p:spPr>
          <a:xfrm>
            <a:off x="2640013" y="6021389"/>
            <a:ext cx="7129462" cy="496887"/>
          </a:xfrm>
          <a:noFill/>
        </p:spPr>
        <p:txBody>
          <a:bodyPr/>
          <a:lstStyle/>
          <a:p>
            <a:pPr algn="ctr" eaLnBrk="1" hangingPunct="1">
              <a:lnSpc>
                <a:spcPct val="90000"/>
              </a:lnSpc>
              <a:buFontTx/>
              <a:buNone/>
            </a:pPr>
            <a:r>
              <a:rPr lang="zh-CN" altLang="en-US" sz="2800"/>
              <a:t>肺癌细胞培基长出的单细胞</a:t>
            </a:r>
            <a:endParaRPr lang="zh-CN" altLang="en-US" sz="2000"/>
          </a:p>
        </p:txBody>
      </p:sp>
      <p:pic>
        <p:nvPicPr>
          <p:cNvPr id="56324" name="3527942" descr="001ec949f7970c47516a1a">
            <a:extLst>
              <a:ext uri="{FF2B5EF4-FFF2-40B4-BE49-F238E27FC236}">
                <a16:creationId xmlns:a16="http://schemas.microsoft.com/office/drawing/2014/main" id="{E1BAD124-9F32-4B58-B0A0-59B53E958A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1" y="981076"/>
            <a:ext cx="6480175"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a:extLst>
              <a:ext uri="{FF2B5EF4-FFF2-40B4-BE49-F238E27FC236}">
                <a16:creationId xmlns:a16="http://schemas.microsoft.com/office/drawing/2014/main" id="{FA118A03-2298-4A36-9F85-7B8394E58578}"/>
              </a:ext>
            </a:extLst>
          </p:cNvPr>
          <p:cNvSpPr>
            <a:spLocks noChangeArrowheads="1"/>
          </p:cNvSpPr>
          <p:nvPr/>
        </p:nvSpPr>
        <p:spPr bwMode="auto">
          <a:xfrm>
            <a:off x="1265652" y="152400"/>
            <a:ext cx="7315200" cy="533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细胞培养照片</a:t>
            </a:r>
          </a:p>
        </p:txBody>
      </p:sp>
      <p:sp>
        <p:nvSpPr>
          <p:cNvPr id="2" name="灯片编号占位符 1">
            <a:extLst>
              <a:ext uri="{FF2B5EF4-FFF2-40B4-BE49-F238E27FC236}">
                <a16:creationId xmlns:a16="http://schemas.microsoft.com/office/drawing/2014/main" id="{87D256C4-D09C-42F4-8A93-46EBD186EC1E}"/>
              </a:ext>
            </a:extLst>
          </p:cNvPr>
          <p:cNvSpPr>
            <a:spLocks noGrp="1"/>
          </p:cNvSpPr>
          <p:nvPr>
            <p:ph type="sldNum" sz="quarter" idx="10"/>
          </p:nvPr>
        </p:nvSpPr>
        <p:spPr/>
        <p:txBody>
          <a:bodyPr/>
          <a:lstStyle/>
          <a:p>
            <a:pPr>
              <a:defRPr/>
            </a:pPr>
            <a:fld id="{CB104A84-5955-4F7E-89A5-E8CA42F49DD4}" type="slidenum">
              <a:rPr lang="en-US" altLang="zh-CN" smtClean="0"/>
              <a:pPr>
                <a:defRPr/>
              </a:pPr>
              <a:t>54</a:t>
            </a:fld>
            <a:endParaRPr lang="en-US" altLang="zh-CN"/>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4">
            <a:extLst>
              <a:ext uri="{FF2B5EF4-FFF2-40B4-BE49-F238E27FC236}">
                <a16:creationId xmlns:a16="http://schemas.microsoft.com/office/drawing/2014/main" id="{7BBA447F-B651-44FC-AA60-4768D6FDDA15}"/>
              </a:ext>
            </a:extLst>
          </p:cNvPr>
          <p:cNvSpPr>
            <a:spLocks noGrp="1" noChangeArrowheads="1"/>
          </p:cNvSpPr>
          <p:nvPr>
            <p:ph type="body" idx="1"/>
          </p:nvPr>
        </p:nvSpPr>
        <p:spPr>
          <a:xfrm>
            <a:off x="2640013" y="6021389"/>
            <a:ext cx="7129462" cy="496887"/>
          </a:xfrm>
          <a:noFill/>
        </p:spPr>
        <p:txBody>
          <a:bodyPr/>
          <a:lstStyle/>
          <a:p>
            <a:pPr algn="ctr" eaLnBrk="1" hangingPunct="1">
              <a:lnSpc>
                <a:spcPct val="90000"/>
              </a:lnSpc>
              <a:buFontTx/>
              <a:buNone/>
            </a:pPr>
            <a:r>
              <a:rPr lang="zh-CN" altLang="en-US" sz="2800"/>
              <a:t>普尔基涅神经元</a:t>
            </a:r>
            <a:endParaRPr lang="zh-CN" altLang="en-US" sz="2000"/>
          </a:p>
        </p:txBody>
      </p:sp>
      <p:pic>
        <p:nvPicPr>
          <p:cNvPr id="57348" name="Picture 5" descr="200931684821827">
            <a:extLst>
              <a:ext uri="{FF2B5EF4-FFF2-40B4-BE49-F238E27FC236}">
                <a16:creationId xmlns:a16="http://schemas.microsoft.com/office/drawing/2014/main" id="{5E0140E9-41DD-45EA-83EC-2833EE92E6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981075"/>
            <a:ext cx="7129462" cy="494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a:extLst>
              <a:ext uri="{FF2B5EF4-FFF2-40B4-BE49-F238E27FC236}">
                <a16:creationId xmlns:a16="http://schemas.microsoft.com/office/drawing/2014/main" id="{48ABBF9B-EB41-4204-A55A-BD3000EBF6BE}"/>
              </a:ext>
            </a:extLst>
          </p:cNvPr>
          <p:cNvSpPr>
            <a:spLocks noChangeArrowheads="1"/>
          </p:cNvSpPr>
          <p:nvPr/>
        </p:nvSpPr>
        <p:spPr bwMode="auto">
          <a:xfrm>
            <a:off x="1265652" y="152400"/>
            <a:ext cx="7315200" cy="533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细胞培养照片</a:t>
            </a:r>
          </a:p>
        </p:txBody>
      </p:sp>
      <p:sp>
        <p:nvSpPr>
          <p:cNvPr id="2" name="灯片编号占位符 1">
            <a:extLst>
              <a:ext uri="{FF2B5EF4-FFF2-40B4-BE49-F238E27FC236}">
                <a16:creationId xmlns:a16="http://schemas.microsoft.com/office/drawing/2014/main" id="{7083FD52-53A6-4ADA-A2DF-3BC13E0A9E53}"/>
              </a:ext>
            </a:extLst>
          </p:cNvPr>
          <p:cNvSpPr>
            <a:spLocks noGrp="1"/>
          </p:cNvSpPr>
          <p:nvPr>
            <p:ph type="sldNum" sz="quarter" idx="10"/>
          </p:nvPr>
        </p:nvSpPr>
        <p:spPr/>
        <p:txBody>
          <a:bodyPr/>
          <a:lstStyle/>
          <a:p>
            <a:pPr>
              <a:defRPr/>
            </a:pPr>
            <a:fld id="{CB104A84-5955-4F7E-89A5-E8CA42F49DD4}" type="slidenum">
              <a:rPr lang="en-US" altLang="zh-CN" smtClean="0"/>
              <a:pPr>
                <a:defRPr/>
              </a:pPr>
              <a:t>55</a:t>
            </a:fld>
            <a:endParaRPr lang="en-US" altLang="zh-CN"/>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ACBBC03A-7A82-4B60-96F5-053F8A3D34DD}"/>
              </a:ext>
            </a:extLst>
          </p:cNvPr>
          <p:cNvSpPr>
            <a:spLocks noChangeArrowheads="1"/>
          </p:cNvSpPr>
          <p:nvPr/>
        </p:nvSpPr>
        <p:spPr bwMode="auto">
          <a:xfrm>
            <a:off x="497343" y="1384007"/>
            <a:ext cx="11424313" cy="3691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wrap="square" lIns="90000" tIns="46800" rIns="90000" bIns="4680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ts val="1800"/>
              </a:spcBef>
            </a:pPr>
            <a:r>
              <a:rPr lang="zh-CN" altLang="en-US" sz="3200" b="1" dirty="0">
                <a:ea typeface="微软雅黑" panose="020B0503020204020204" pitchFamily="34" charset="-122"/>
                <a:cs typeface="Times New Roman" panose="02020603050405020304" pitchFamily="18" charset="0"/>
              </a:rPr>
              <a:t>（</a:t>
            </a:r>
            <a:r>
              <a:rPr lang="en-US" altLang="zh-CN" sz="3200" b="1" dirty="0">
                <a:ea typeface="微软雅黑" panose="020B0503020204020204" pitchFamily="34" charset="-122"/>
                <a:cs typeface="Times New Roman" panose="02020603050405020304" pitchFamily="18" charset="0"/>
              </a:rPr>
              <a:t>1</a:t>
            </a:r>
            <a:r>
              <a:rPr lang="zh-CN" altLang="en-US" sz="3200" b="1" dirty="0">
                <a:ea typeface="微软雅黑" panose="020B0503020204020204" pitchFamily="34" charset="-122"/>
                <a:cs typeface="Times New Roman" panose="02020603050405020304" pitchFamily="18" charset="0"/>
              </a:rPr>
              <a:t>）生产蛋白质生物制品：病毒疫苗、干扰素、单克隆抗体等</a:t>
            </a:r>
          </a:p>
          <a:p>
            <a:pPr eaLnBrk="1" hangingPunct="1">
              <a:lnSpc>
                <a:spcPct val="120000"/>
              </a:lnSpc>
              <a:spcBef>
                <a:spcPts val="1800"/>
              </a:spcBef>
            </a:pPr>
            <a:r>
              <a:rPr lang="zh-CN" altLang="en-US" sz="3200" b="1" dirty="0">
                <a:ea typeface="微软雅黑" panose="020B0503020204020204" pitchFamily="34" charset="-122"/>
                <a:cs typeface="Times New Roman" panose="02020603050405020304" pitchFamily="18" charset="0"/>
              </a:rPr>
              <a:t>（</a:t>
            </a:r>
            <a:r>
              <a:rPr lang="en-US" altLang="zh-CN" sz="3200" b="1" dirty="0">
                <a:ea typeface="微软雅黑" panose="020B0503020204020204" pitchFamily="34" charset="-122"/>
                <a:cs typeface="Times New Roman" panose="02020603050405020304" pitchFamily="18" charset="0"/>
              </a:rPr>
              <a:t>2</a:t>
            </a:r>
            <a:r>
              <a:rPr lang="zh-CN" altLang="en-US" sz="3200" b="1" dirty="0">
                <a:ea typeface="微软雅黑" panose="020B0503020204020204" pitchFamily="34" charset="-122"/>
                <a:cs typeface="Times New Roman" panose="02020603050405020304" pitchFamily="18" charset="0"/>
              </a:rPr>
              <a:t>）获得大量自身的皮肤细胞，用于植皮</a:t>
            </a:r>
          </a:p>
          <a:p>
            <a:pPr eaLnBrk="1" hangingPunct="1">
              <a:lnSpc>
                <a:spcPct val="120000"/>
              </a:lnSpc>
              <a:spcBef>
                <a:spcPts val="1800"/>
              </a:spcBef>
            </a:pPr>
            <a:r>
              <a:rPr lang="zh-CN" altLang="en-US" sz="3200" b="1" dirty="0">
                <a:ea typeface="微软雅黑" panose="020B0503020204020204" pitchFamily="34" charset="-122"/>
                <a:cs typeface="Times New Roman" panose="02020603050405020304" pitchFamily="18" charset="0"/>
              </a:rPr>
              <a:t>（</a:t>
            </a:r>
            <a:r>
              <a:rPr lang="en-US" altLang="zh-CN" sz="3200" b="1" dirty="0">
                <a:ea typeface="微软雅黑" panose="020B0503020204020204" pitchFamily="34" charset="-122"/>
                <a:cs typeface="Times New Roman" panose="02020603050405020304" pitchFamily="18" charset="0"/>
              </a:rPr>
              <a:t>3</a:t>
            </a:r>
            <a:r>
              <a:rPr lang="zh-CN" altLang="en-US" sz="3200" b="1" dirty="0">
                <a:ea typeface="微软雅黑" panose="020B0503020204020204" pitchFamily="34" charset="-122"/>
                <a:cs typeface="Times New Roman" panose="02020603050405020304" pitchFamily="18" charset="0"/>
              </a:rPr>
              <a:t>）用于检测有毒物质</a:t>
            </a:r>
          </a:p>
          <a:p>
            <a:pPr eaLnBrk="1" hangingPunct="1">
              <a:lnSpc>
                <a:spcPct val="120000"/>
              </a:lnSpc>
              <a:spcBef>
                <a:spcPts val="1800"/>
              </a:spcBef>
            </a:pPr>
            <a:r>
              <a:rPr lang="zh-CN" altLang="en-US" sz="3200" b="1" dirty="0">
                <a:ea typeface="微软雅黑" panose="020B0503020204020204" pitchFamily="34" charset="-122"/>
                <a:cs typeface="Times New Roman" panose="02020603050405020304" pitchFamily="18" charset="0"/>
              </a:rPr>
              <a:t>（</a:t>
            </a:r>
            <a:r>
              <a:rPr lang="en-US" altLang="zh-CN" sz="3200" b="1" dirty="0">
                <a:ea typeface="微软雅黑" panose="020B0503020204020204" pitchFamily="34" charset="-122"/>
                <a:cs typeface="Times New Roman" panose="02020603050405020304" pitchFamily="18" charset="0"/>
              </a:rPr>
              <a:t>4</a:t>
            </a:r>
            <a:r>
              <a:rPr lang="zh-CN" altLang="en-US" sz="3200" b="1" dirty="0">
                <a:ea typeface="微软雅黑" panose="020B0503020204020204" pitchFamily="34" charset="-122"/>
                <a:cs typeface="Times New Roman" panose="02020603050405020304" pitchFamily="18" charset="0"/>
              </a:rPr>
              <a:t>）用于生理、病理、药理等方面的研究，为治疗和预防疾病提供理论依据</a:t>
            </a:r>
          </a:p>
        </p:txBody>
      </p:sp>
      <p:sp>
        <p:nvSpPr>
          <p:cNvPr id="59395" name="Rectangle 7">
            <a:extLst>
              <a:ext uri="{FF2B5EF4-FFF2-40B4-BE49-F238E27FC236}">
                <a16:creationId xmlns:a16="http://schemas.microsoft.com/office/drawing/2014/main" id="{D85E1A30-5876-4AE6-A79C-3D71764BCCED}"/>
              </a:ext>
            </a:extLst>
          </p:cNvPr>
          <p:cNvSpPr>
            <a:spLocks noChangeArrowheads="1"/>
          </p:cNvSpPr>
          <p:nvPr/>
        </p:nvSpPr>
        <p:spPr bwMode="auto">
          <a:xfrm>
            <a:off x="1187229" y="0"/>
            <a:ext cx="6192838" cy="7921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动物细胞培养技术的应用</a:t>
            </a:r>
          </a:p>
        </p:txBody>
      </p:sp>
      <p:sp>
        <p:nvSpPr>
          <p:cNvPr id="2" name="灯片编号占位符 1">
            <a:extLst>
              <a:ext uri="{FF2B5EF4-FFF2-40B4-BE49-F238E27FC236}">
                <a16:creationId xmlns:a16="http://schemas.microsoft.com/office/drawing/2014/main" id="{DBF2EBEB-1B5C-47F9-82DB-66B2FDD0DB6B}"/>
              </a:ext>
            </a:extLst>
          </p:cNvPr>
          <p:cNvSpPr>
            <a:spLocks noGrp="1"/>
          </p:cNvSpPr>
          <p:nvPr>
            <p:ph type="sldNum" sz="quarter" idx="10"/>
          </p:nvPr>
        </p:nvSpPr>
        <p:spPr/>
        <p:txBody>
          <a:bodyPr/>
          <a:lstStyle/>
          <a:p>
            <a:pPr>
              <a:defRPr/>
            </a:pPr>
            <a:fld id="{CB104A84-5955-4F7E-89A5-E8CA42F49DD4}" type="slidenum">
              <a:rPr lang="en-US" altLang="zh-CN" smtClean="0"/>
              <a:pPr>
                <a:defRPr/>
              </a:pPr>
              <a:t>56</a:t>
            </a:fld>
            <a:endParaRPr lang="en-US" altLang="zh-CN"/>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图示 42">
            <a:extLst>
              <a:ext uri="{FF2B5EF4-FFF2-40B4-BE49-F238E27FC236}">
                <a16:creationId xmlns:a16="http://schemas.microsoft.com/office/drawing/2014/main" id="{F1A76118-B05C-4D0B-92C1-2F6407BBB8B7}"/>
              </a:ext>
            </a:extLst>
          </p:cNvPr>
          <p:cNvGraphicFramePr/>
          <p:nvPr>
            <p:extLst>
              <p:ext uri="{D42A27DB-BD31-4B8C-83A1-F6EECF244321}">
                <p14:modId xmlns:p14="http://schemas.microsoft.com/office/powerpoint/2010/main" val="2221985838"/>
              </p:ext>
            </p:extLst>
          </p:nvPr>
        </p:nvGraphicFramePr>
        <p:xfrm>
          <a:off x="664863" y="650003"/>
          <a:ext cx="10610086"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灯片编号占位符 1">
            <a:extLst>
              <a:ext uri="{FF2B5EF4-FFF2-40B4-BE49-F238E27FC236}">
                <a16:creationId xmlns:a16="http://schemas.microsoft.com/office/drawing/2014/main" id="{3B246227-693B-4A4C-848F-69B5DD7DA6E1}"/>
              </a:ext>
            </a:extLst>
          </p:cNvPr>
          <p:cNvSpPr>
            <a:spLocks noGrp="1"/>
          </p:cNvSpPr>
          <p:nvPr>
            <p:ph type="sldNum" sz="quarter" idx="10"/>
          </p:nvPr>
        </p:nvSpPr>
        <p:spPr/>
        <p:txBody>
          <a:bodyPr/>
          <a:lstStyle/>
          <a:p>
            <a:pPr>
              <a:defRPr/>
            </a:pPr>
            <a:fld id="{580F1E90-8401-4A4E-BF83-A179F7DEF592}" type="slidenum">
              <a:rPr lang="zh-CN" altLang="en-US" smtClean="0"/>
              <a:pPr>
                <a:defRPr/>
              </a:pPr>
              <a:t>57</a:t>
            </a:fld>
            <a:endParaRPr lang="zh-CN" alt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a:extLst>
              <a:ext uri="{FF2B5EF4-FFF2-40B4-BE49-F238E27FC236}">
                <a16:creationId xmlns:a16="http://schemas.microsoft.com/office/drawing/2014/main" id="{123CDF7A-B002-4C38-AD8C-5D7CB4D71D59}"/>
              </a:ext>
            </a:extLst>
          </p:cNvPr>
          <p:cNvSpPr txBox="1">
            <a:spLocks noChangeArrowheads="1"/>
          </p:cNvSpPr>
          <p:nvPr/>
        </p:nvSpPr>
        <p:spPr bwMode="auto">
          <a:xfrm>
            <a:off x="1132109" y="1510956"/>
            <a:ext cx="2881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50000"/>
              </a:spcBef>
            </a:pPr>
            <a:r>
              <a:rPr lang="zh-CN" altLang="en-US" sz="3200" b="1" dirty="0">
                <a:latin typeface="微软雅黑" panose="020B0503020204020204" pitchFamily="34" charset="-122"/>
                <a:ea typeface="微软雅黑" panose="020B0503020204020204" pitchFamily="34" charset="-122"/>
              </a:rPr>
              <a:t>植物细胞工程</a:t>
            </a:r>
          </a:p>
        </p:txBody>
      </p:sp>
      <p:sp>
        <p:nvSpPr>
          <p:cNvPr id="58371" name="Text Box 3">
            <a:extLst>
              <a:ext uri="{FF2B5EF4-FFF2-40B4-BE49-F238E27FC236}">
                <a16:creationId xmlns:a16="http://schemas.microsoft.com/office/drawing/2014/main" id="{872108C0-F07E-499B-BDEE-6D050B485C85}"/>
              </a:ext>
            </a:extLst>
          </p:cNvPr>
          <p:cNvSpPr txBox="1">
            <a:spLocks noChangeArrowheads="1"/>
          </p:cNvSpPr>
          <p:nvPr/>
        </p:nvSpPr>
        <p:spPr bwMode="auto">
          <a:xfrm>
            <a:off x="3983260" y="1020708"/>
            <a:ext cx="3127375" cy="14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sz="3200" b="1" dirty="0">
                <a:latin typeface="微软雅黑" panose="020B0503020204020204" pitchFamily="34" charset="-122"/>
                <a:ea typeface="微软雅黑" panose="020B0503020204020204" pitchFamily="34" charset="-122"/>
              </a:rPr>
              <a:t>植物组织培养</a:t>
            </a:r>
          </a:p>
          <a:p>
            <a:pPr eaLnBrk="1" hangingPunct="1">
              <a:lnSpc>
                <a:spcPct val="150000"/>
              </a:lnSpc>
            </a:pPr>
            <a:r>
              <a:rPr lang="zh-CN" altLang="en-US" sz="3200" b="1" dirty="0">
                <a:latin typeface="微软雅黑" panose="020B0503020204020204" pitchFamily="34" charset="-122"/>
                <a:ea typeface="微软雅黑" panose="020B0503020204020204" pitchFamily="34" charset="-122"/>
              </a:rPr>
              <a:t>植物体细胞杂交</a:t>
            </a:r>
          </a:p>
        </p:txBody>
      </p:sp>
      <p:sp>
        <p:nvSpPr>
          <p:cNvPr id="58372" name="AutoShape 4">
            <a:extLst>
              <a:ext uri="{FF2B5EF4-FFF2-40B4-BE49-F238E27FC236}">
                <a16:creationId xmlns:a16="http://schemas.microsoft.com/office/drawing/2014/main" id="{E4A2BE97-2B95-42AD-9C89-3C9C0569D766}"/>
              </a:ext>
            </a:extLst>
          </p:cNvPr>
          <p:cNvSpPr>
            <a:spLocks/>
          </p:cNvSpPr>
          <p:nvPr/>
        </p:nvSpPr>
        <p:spPr bwMode="auto">
          <a:xfrm>
            <a:off x="3829204" y="1368369"/>
            <a:ext cx="169862" cy="869950"/>
          </a:xfrm>
          <a:prstGeom prst="leftBrace">
            <a:avLst>
              <a:gd name="adj1" fmla="val 42679"/>
              <a:gd name="adj2" fmla="val 5000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400">
              <a:latin typeface="微软雅黑" panose="020B0503020204020204" pitchFamily="34" charset="-122"/>
              <a:ea typeface="微软雅黑" panose="020B0503020204020204" pitchFamily="34" charset="-122"/>
            </a:endParaRPr>
          </a:p>
        </p:txBody>
      </p:sp>
      <p:sp>
        <p:nvSpPr>
          <p:cNvPr id="58373" name="Rectangle 5">
            <a:extLst>
              <a:ext uri="{FF2B5EF4-FFF2-40B4-BE49-F238E27FC236}">
                <a16:creationId xmlns:a16="http://schemas.microsoft.com/office/drawing/2014/main" id="{5BBDEC1E-9CF0-4EC8-81C1-9284DDE4646F}"/>
              </a:ext>
            </a:extLst>
          </p:cNvPr>
          <p:cNvSpPr>
            <a:spLocks noChangeArrowheads="1"/>
          </p:cNvSpPr>
          <p:nvPr/>
        </p:nvSpPr>
        <p:spPr bwMode="auto">
          <a:xfrm>
            <a:off x="4013421" y="2892370"/>
            <a:ext cx="3168650" cy="2959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sz="3200" b="1" dirty="0">
                <a:latin typeface="微软雅黑" panose="020B0503020204020204" pitchFamily="34" charset="-122"/>
                <a:ea typeface="微软雅黑" panose="020B0503020204020204" pitchFamily="34" charset="-122"/>
              </a:rPr>
              <a:t>动物细胞培养</a:t>
            </a:r>
          </a:p>
          <a:p>
            <a:pPr eaLnBrk="1" hangingPunct="1">
              <a:lnSpc>
                <a:spcPct val="150000"/>
              </a:lnSpc>
            </a:pPr>
            <a:r>
              <a:rPr lang="zh-CN" altLang="en-US" sz="3200" b="1" dirty="0">
                <a:latin typeface="微软雅黑" panose="020B0503020204020204" pitchFamily="34" charset="-122"/>
                <a:ea typeface="微软雅黑" panose="020B0503020204020204" pitchFamily="34" charset="-122"/>
              </a:rPr>
              <a:t>动物细胞核移植</a:t>
            </a:r>
          </a:p>
          <a:p>
            <a:pPr eaLnBrk="1" hangingPunct="1">
              <a:lnSpc>
                <a:spcPct val="150000"/>
              </a:lnSpc>
            </a:pPr>
            <a:r>
              <a:rPr lang="zh-CN" altLang="en-US" sz="3200" b="1" dirty="0">
                <a:latin typeface="微软雅黑" panose="020B0503020204020204" pitchFamily="34" charset="-122"/>
                <a:ea typeface="微软雅黑" panose="020B0503020204020204" pitchFamily="34" charset="-122"/>
              </a:rPr>
              <a:t>动物细胞融合</a:t>
            </a:r>
          </a:p>
          <a:p>
            <a:pPr eaLnBrk="1" hangingPunct="1">
              <a:lnSpc>
                <a:spcPct val="150000"/>
              </a:lnSpc>
            </a:pPr>
            <a:r>
              <a:rPr lang="zh-CN" altLang="en-US" sz="3200" b="1" dirty="0">
                <a:latin typeface="微软雅黑" panose="020B0503020204020204" pitchFamily="34" charset="-122"/>
                <a:ea typeface="微软雅黑" panose="020B0503020204020204" pitchFamily="34" charset="-122"/>
              </a:rPr>
              <a:t>生产单克隆抗体</a:t>
            </a:r>
          </a:p>
        </p:txBody>
      </p:sp>
      <p:sp>
        <p:nvSpPr>
          <p:cNvPr id="58374" name="Text Box 6">
            <a:extLst>
              <a:ext uri="{FF2B5EF4-FFF2-40B4-BE49-F238E27FC236}">
                <a16:creationId xmlns:a16="http://schemas.microsoft.com/office/drawing/2014/main" id="{295A0EFF-0465-4376-9174-5C15BCC74AAC}"/>
              </a:ext>
            </a:extLst>
          </p:cNvPr>
          <p:cNvSpPr txBox="1">
            <a:spLocks noChangeArrowheads="1"/>
          </p:cNvSpPr>
          <p:nvPr/>
        </p:nvSpPr>
        <p:spPr bwMode="auto">
          <a:xfrm>
            <a:off x="1132109" y="4038257"/>
            <a:ext cx="2881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50000"/>
              </a:spcBef>
            </a:pPr>
            <a:r>
              <a:rPr lang="zh-CN" altLang="en-US" sz="3200" b="1" dirty="0">
                <a:latin typeface="微软雅黑" panose="020B0503020204020204" pitchFamily="34" charset="-122"/>
                <a:ea typeface="微软雅黑" panose="020B0503020204020204" pitchFamily="34" charset="-122"/>
              </a:rPr>
              <a:t>动物细胞工程</a:t>
            </a:r>
          </a:p>
        </p:txBody>
      </p:sp>
      <p:sp>
        <p:nvSpPr>
          <p:cNvPr id="58375" name="AutoShape 7">
            <a:extLst>
              <a:ext uri="{FF2B5EF4-FFF2-40B4-BE49-F238E27FC236}">
                <a16:creationId xmlns:a16="http://schemas.microsoft.com/office/drawing/2014/main" id="{5ACFBF4F-FE37-4115-AF46-3C87686E71AB}"/>
              </a:ext>
            </a:extLst>
          </p:cNvPr>
          <p:cNvSpPr>
            <a:spLocks/>
          </p:cNvSpPr>
          <p:nvPr/>
        </p:nvSpPr>
        <p:spPr bwMode="auto">
          <a:xfrm>
            <a:off x="3837155" y="3319408"/>
            <a:ext cx="184150" cy="2022475"/>
          </a:xfrm>
          <a:prstGeom prst="leftBrace">
            <a:avLst>
              <a:gd name="adj1" fmla="val 91523"/>
              <a:gd name="adj2" fmla="val 5000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400">
              <a:latin typeface="微软雅黑" panose="020B0503020204020204" pitchFamily="34" charset="-122"/>
              <a:ea typeface="微软雅黑" panose="020B0503020204020204" pitchFamily="34" charset="-122"/>
            </a:endParaRPr>
          </a:p>
        </p:txBody>
      </p:sp>
      <p:sp>
        <p:nvSpPr>
          <p:cNvPr id="218120" name="Text Box 8">
            <a:extLst>
              <a:ext uri="{FF2B5EF4-FFF2-40B4-BE49-F238E27FC236}">
                <a16:creationId xmlns:a16="http://schemas.microsoft.com/office/drawing/2014/main" id="{08919888-925D-4C46-9ED9-C123AB89C1B1}"/>
              </a:ext>
            </a:extLst>
          </p:cNvPr>
          <p:cNvSpPr txBox="1">
            <a:spLocks noChangeArrowheads="1"/>
          </p:cNvSpPr>
          <p:nvPr/>
        </p:nvSpPr>
        <p:spPr bwMode="auto">
          <a:xfrm>
            <a:off x="6666608" y="1093733"/>
            <a:ext cx="10080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600" b="1">
                <a:latin typeface="微软雅黑" panose="020B0503020204020204" pitchFamily="34" charset="-122"/>
                <a:ea typeface="微软雅黑" panose="020B0503020204020204" pitchFamily="34" charset="-122"/>
              </a:rPr>
              <a:t>√</a:t>
            </a:r>
          </a:p>
        </p:txBody>
      </p:sp>
      <p:sp>
        <p:nvSpPr>
          <p:cNvPr id="218121" name="Text Box 9">
            <a:extLst>
              <a:ext uri="{FF2B5EF4-FFF2-40B4-BE49-F238E27FC236}">
                <a16:creationId xmlns:a16="http://schemas.microsoft.com/office/drawing/2014/main" id="{208293E8-6CCB-4D11-84FF-4BF165E11D94}"/>
              </a:ext>
            </a:extLst>
          </p:cNvPr>
          <p:cNvSpPr txBox="1">
            <a:spLocks noChangeArrowheads="1"/>
          </p:cNvSpPr>
          <p:nvPr/>
        </p:nvSpPr>
        <p:spPr bwMode="auto">
          <a:xfrm>
            <a:off x="6971408" y="1868569"/>
            <a:ext cx="10080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600" b="1">
                <a:latin typeface="微软雅黑" panose="020B0503020204020204" pitchFamily="34" charset="-122"/>
                <a:ea typeface="微软雅黑" panose="020B0503020204020204" pitchFamily="34" charset="-122"/>
              </a:rPr>
              <a:t>√</a:t>
            </a:r>
          </a:p>
        </p:txBody>
      </p:sp>
      <p:sp>
        <p:nvSpPr>
          <p:cNvPr id="218122" name="Text Box 10">
            <a:extLst>
              <a:ext uri="{FF2B5EF4-FFF2-40B4-BE49-F238E27FC236}">
                <a16:creationId xmlns:a16="http://schemas.microsoft.com/office/drawing/2014/main" id="{7D7C9684-7D91-4D45-8AE9-152BF9F0EDAD}"/>
              </a:ext>
            </a:extLst>
          </p:cNvPr>
          <p:cNvSpPr txBox="1">
            <a:spLocks noChangeArrowheads="1"/>
          </p:cNvSpPr>
          <p:nvPr/>
        </p:nvSpPr>
        <p:spPr bwMode="auto">
          <a:xfrm>
            <a:off x="6555483" y="3021052"/>
            <a:ext cx="10080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600" b="1" dirty="0">
                <a:latin typeface="微软雅黑" panose="020B0503020204020204" pitchFamily="34" charset="-122"/>
                <a:ea typeface="微软雅黑" panose="020B0503020204020204" pitchFamily="34" charset="-122"/>
              </a:rPr>
              <a:t>√</a:t>
            </a:r>
          </a:p>
        </p:txBody>
      </p:sp>
      <p:sp>
        <p:nvSpPr>
          <p:cNvPr id="2" name="灯片编号占位符 1">
            <a:extLst>
              <a:ext uri="{FF2B5EF4-FFF2-40B4-BE49-F238E27FC236}">
                <a16:creationId xmlns:a16="http://schemas.microsoft.com/office/drawing/2014/main" id="{60F63744-36E1-4259-9A51-6E24C83B4D16}"/>
              </a:ext>
            </a:extLst>
          </p:cNvPr>
          <p:cNvSpPr>
            <a:spLocks noGrp="1"/>
          </p:cNvSpPr>
          <p:nvPr>
            <p:ph type="sldNum" sz="quarter" idx="10"/>
          </p:nvPr>
        </p:nvSpPr>
        <p:spPr/>
        <p:txBody>
          <a:bodyPr/>
          <a:lstStyle/>
          <a:p>
            <a:pPr>
              <a:defRPr/>
            </a:pPr>
            <a:fld id="{580F1E90-8401-4A4E-BF83-A179F7DEF592}" type="slidenum">
              <a:rPr lang="zh-CN" altLang="en-US" smtClean="0"/>
              <a:pPr>
                <a:defRPr/>
              </a:pPr>
              <a:t>58</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81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81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81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nodeType="clickEffect">
                                  <p:stCondLst>
                                    <p:cond delay="0"/>
                                  </p:stCondLst>
                                  <p:childTnLst>
                                    <p:animClr clrSpc="rgb" dir="cw">
                                      <p:cBhvr override="childStyle">
                                        <p:cTn id="18" dur="500" fill="hold"/>
                                        <p:tgtEl>
                                          <p:spTgt spid="5837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20" grpId="0"/>
      <p:bldP spid="218121" grpId="0"/>
      <p:bldP spid="21812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10D866CA-3861-4D7F-96C1-2DCD25853F88}"/>
              </a:ext>
            </a:extLst>
          </p:cNvPr>
          <p:cNvSpPr>
            <a:spLocks noGrp="1" noChangeArrowheads="1"/>
          </p:cNvSpPr>
          <p:nvPr>
            <p:ph type="title"/>
          </p:nvPr>
        </p:nvSpPr>
        <p:spPr>
          <a:xfrm>
            <a:off x="1524000" y="0"/>
            <a:ext cx="8229600" cy="1143000"/>
          </a:xfr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eaLnBrk="1" hangingPunct="1"/>
            <a:br>
              <a:rPr lang="en-US" altLang="zh-CN"/>
            </a:br>
            <a:r>
              <a:rPr lang="en-US" altLang="zh-CN"/>
              <a:t> </a:t>
            </a:r>
          </a:p>
        </p:txBody>
      </p:sp>
      <p:sp>
        <p:nvSpPr>
          <p:cNvPr id="165891" name="Rectangle 3">
            <a:extLst>
              <a:ext uri="{FF2B5EF4-FFF2-40B4-BE49-F238E27FC236}">
                <a16:creationId xmlns:a16="http://schemas.microsoft.com/office/drawing/2014/main" id="{FEFB34E6-4B81-4E2C-B552-39EB6DDD0BF0}"/>
              </a:ext>
            </a:extLst>
          </p:cNvPr>
          <p:cNvSpPr>
            <a:spLocks noGrp="1" noChangeArrowheads="1"/>
          </p:cNvSpPr>
          <p:nvPr>
            <p:ph type="body" sz="half" idx="1"/>
          </p:nvPr>
        </p:nvSpPr>
        <p:spPr>
          <a:xfrm>
            <a:off x="1228989" y="1241220"/>
            <a:ext cx="10101620" cy="5472113"/>
          </a:xfrm>
          <a:noFill/>
        </p:spPr>
        <p:txBody>
          <a:bodyPr/>
          <a:lstStyle/>
          <a:p>
            <a:pPr eaLnBrk="1" hangingPunct="1">
              <a:lnSpc>
                <a:spcPct val="120000"/>
              </a:lnSpc>
            </a:pPr>
            <a:r>
              <a:rPr lang="zh-CN" altLang="en-US" b="1" dirty="0">
                <a:solidFill>
                  <a:srgbClr val="C00000"/>
                </a:solidFill>
              </a:rPr>
              <a:t>分化潜能变弱</a:t>
            </a:r>
            <a:r>
              <a:rPr lang="zh-CN" altLang="en-US" dirty="0"/>
              <a:t>：动物细胞的全能性随着细胞分化程度的提高而逐渐受到限制，分化潜能变弱。</a:t>
            </a:r>
          </a:p>
          <a:p>
            <a:pPr eaLnBrk="1" hangingPunct="1">
              <a:lnSpc>
                <a:spcPct val="120000"/>
              </a:lnSpc>
              <a:spcBef>
                <a:spcPts val="2400"/>
              </a:spcBef>
            </a:pPr>
            <a:r>
              <a:rPr lang="zh-CN" altLang="en-US" b="1" dirty="0">
                <a:solidFill>
                  <a:srgbClr val="C00000"/>
                </a:solidFill>
              </a:rPr>
              <a:t>细胞核仍具有全能性</a:t>
            </a:r>
            <a:r>
              <a:rPr lang="zh-CN" altLang="en-US" dirty="0"/>
              <a:t>：细胞核含有保持物种遗传性所需的全套基因，而且并没有因细胞分化而丢失基因，因此高度分化细胞的</a:t>
            </a:r>
            <a:r>
              <a:rPr lang="zh-CN" altLang="en-US" b="1" dirty="0">
                <a:solidFill>
                  <a:srgbClr val="FF0000"/>
                </a:solidFill>
              </a:rPr>
              <a:t>细胞核</a:t>
            </a:r>
            <a:r>
              <a:rPr lang="zh-CN" altLang="en-US" dirty="0"/>
              <a:t>仍具有全能性</a:t>
            </a:r>
            <a:r>
              <a:rPr lang="zh-CN" altLang="en-US" sz="3600" dirty="0"/>
              <a:t>。</a:t>
            </a:r>
          </a:p>
        </p:txBody>
      </p:sp>
      <p:sp>
        <p:nvSpPr>
          <p:cNvPr id="2" name="矩形 1">
            <a:extLst>
              <a:ext uri="{FF2B5EF4-FFF2-40B4-BE49-F238E27FC236}">
                <a16:creationId xmlns:a16="http://schemas.microsoft.com/office/drawing/2014/main" id="{3EE47A6D-3FBD-4B68-BEE8-ABA09F6421C4}"/>
              </a:ext>
            </a:extLst>
          </p:cNvPr>
          <p:cNvSpPr/>
          <p:nvPr/>
        </p:nvSpPr>
        <p:spPr>
          <a:xfrm>
            <a:off x="1132636" y="108159"/>
            <a:ext cx="3775393" cy="7078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动物细胞特点？</a:t>
            </a:r>
          </a:p>
        </p:txBody>
      </p:sp>
      <p:sp>
        <p:nvSpPr>
          <p:cNvPr id="3" name="灯片编号占位符 2">
            <a:extLst>
              <a:ext uri="{FF2B5EF4-FFF2-40B4-BE49-F238E27FC236}">
                <a16:creationId xmlns:a16="http://schemas.microsoft.com/office/drawing/2014/main" id="{0CD1DCB3-5E65-4CFE-866F-8C51AD280FA2}"/>
              </a:ext>
            </a:extLst>
          </p:cNvPr>
          <p:cNvSpPr>
            <a:spLocks noGrp="1"/>
          </p:cNvSpPr>
          <p:nvPr>
            <p:ph type="sldNum" sz="quarter" idx="12"/>
          </p:nvPr>
        </p:nvSpPr>
        <p:spPr/>
        <p:txBody>
          <a:bodyPr/>
          <a:lstStyle/>
          <a:p>
            <a:fld id="{2DBEDD43-1D16-493A-AD9F-806EFF91D1CA}" type="slidenum">
              <a:rPr lang="en-US" altLang="zh-CN" smtClean="0"/>
              <a:pPr/>
              <a:t>59</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Effect transition="in" filter="blinds(horizontal)">
                                      <p:cBhvr>
                                        <p:cTn id="7" dur="500"/>
                                        <p:tgtEl>
                                          <p:spTgt spid="1658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65891">
                                            <p:txEl>
                                              <p:pRg st="1" end="1"/>
                                            </p:txEl>
                                          </p:spTgt>
                                        </p:tgtEl>
                                        <p:attrNameLst>
                                          <p:attrName>style.visibility</p:attrName>
                                        </p:attrNameLst>
                                      </p:cBhvr>
                                      <p:to>
                                        <p:strVal val="visible"/>
                                      </p:to>
                                    </p:set>
                                    <p:animEffect transition="in" filter="blinds(horizontal)">
                                      <p:cBhvr>
                                        <p:cTn id="12" dur="500"/>
                                        <p:tgtEl>
                                          <p:spTgt spid="1658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442BEE6-CB00-46B9-A1F9-1F8C619387D3}"/>
              </a:ext>
            </a:extLst>
          </p:cNvPr>
          <p:cNvSpPr>
            <a:spLocks noGrp="1" noChangeArrowheads="1"/>
          </p:cNvSpPr>
          <p:nvPr>
            <p:ph type="title"/>
          </p:nvPr>
        </p:nvSpPr>
        <p:spPr>
          <a:xfrm>
            <a:off x="620049" y="1337840"/>
            <a:ext cx="9448800" cy="487362"/>
          </a:xfrm>
        </p:spPr>
        <p:txBody>
          <a:bodyPr/>
          <a:lstStyle/>
          <a:p>
            <a:pPr eaLnBrk="1" hangingPunct="1"/>
            <a:r>
              <a:rPr lang="zh-CN" altLang="en-US" sz="3600" dirty="0">
                <a:latin typeface="Times New Roman" panose="02020603050405020304" pitchFamily="18" charset="0"/>
                <a:cs typeface="Times New Roman" panose="02020603050405020304" pitchFamily="18" charset="0"/>
              </a:rPr>
              <a:t>基本技术和理论基础 </a:t>
            </a:r>
          </a:p>
        </p:txBody>
      </p:sp>
      <p:sp>
        <p:nvSpPr>
          <p:cNvPr id="61446" name="Text Box 6">
            <a:extLst>
              <a:ext uri="{FF2B5EF4-FFF2-40B4-BE49-F238E27FC236}">
                <a16:creationId xmlns:a16="http://schemas.microsoft.com/office/drawing/2014/main" id="{734E96E2-E363-4280-BE34-EAEAF86B8DAC}"/>
              </a:ext>
            </a:extLst>
          </p:cNvPr>
          <p:cNvSpPr txBox="1">
            <a:spLocks noChangeArrowheads="1"/>
          </p:cNvSpPr>
          <p:nvPr/>
        </p:nvSpPr>
        <p:spPr bwMode="auto">
          <a:xfrm>
            <a:off x="1113270" y="4807519"/>
            <a:ext cx="75524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3200" b="1" dirty="0">
                <a:ea typeface="微软雅黑" panose="020B0503020204020204" pitchFamily="34" charset="-122"/>
                <a:cs typeface="Times New Roman" panose="02020603050405020304" pitchFamily="18" charset="0"/>
              </a:rPr>
              <a:t>理论基础是：</a:t>
            </a:r>
            <a:r>
              <a:rPr lang="zh-CN" altLang="en-US" sz="3200" b="1" dirty="0">
                <a:solidFill>
                  <a:srgbClr val="CC0000"/>
                </a:solidFill>
                <a:ea typeface="微软雅黑" panose="020B0503020204020204" pitchFamily="34" charset="-122"/>
                <a:cs typeface="Times New Roman" panose="02020603050405020304" pitchFamily="18" charset="0"/>
              </a:rPr>
              <a:t>植物细胞的全能性</a:t>
            </a:r>
          </a:p>
        </p:txBody>
      </p:sp>
      <p:grpSp>
        <p:nvGrpSpPr>
          <p:cNvPr id="2" name="Group 8">
            <a:extLst>
              <a:ext uri="{FF2B5EF4-FFF2-40B4-BE49-F238E27FC236}">
                <a16:creationId xmlns:a16="http://schemas.microsoft.com/office/drawing/2014/main" id="{606E024C-834A-4ABA-A82E-DF741822FBF6}"/>
              </a:ext>
            </a:extLst>
          </p:cNvPr>
          <p:cNvGrpSpPr>
            <a:grpSpLocks/>
          </p:cNvGrpSpPr>
          <p:nvPr/>
        </p:nvGrpSpPr>
        <p:grpSpPr bwMode="auto">
          <a:xfrm>
            <a:off x="1219200" y="2292588"/>
            <a:ext cx="5597081" cy="2067398"/>
            <a:chOff x="18" y="1345"/>
            <a:chExt cx="3024" cy="1185"/>
          </a:xfrm>
        </p:grpSpPr>
        <p:sp>
          <p:nvSpPr>
            <p:cNvPr id="16390" name="Text Box 3">
              <a:extLst>
                <a:ext uri="{FF2B5EF4-FFF2-40B4-BE49-F238E27FC236}">
                  <a16:creationId xmlns:a16="http://schemas.microsoft.com/office/drawing/2014/main" id="{481CED7C-8F36-4C65-BD5A-39CBB3FE76F4}"/>
                </a:ext>
              </a:extLst>
            </p:cNvPr>
            <p:cNvSpPr txBox="1">
              <a:spLocks noChangeArrowheads="1"/>
            </p:cNvSpPr>
            <p:nvPr/>
          </p:nvSpPr>
          <p:spPr bwMode="auto">
            <a:xfrm>
              <a:off x="18" y="1345"/>
              <a:ext cx="3024"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algn="just" eaLnBrk="1" hangingPunct="1">
                <a:spcBef>
                  <a:spcPct val="50000"/>
                </a:spcBef>
                <a:buFont typeface="Wingdings" panose="05000000000000000000" pitchFamily="2" charset="2"/>
                <a:buChar char="Ø"/>
              </a:pPr>
              <a:r>
                <a:rPr lang="zh-CN" altLang="en-US" sz="3200" b="1" dirty="0">
                  <a:ea typeface="微软雅黑" panose="020B0503020204020204" pitchFamily="34" charset="-122"/>
                  <a:cs typeface="Times New Roman" panose="02020603050405020304" pitchFamily="18" charset="0"/>
                </a:rPr>
                <a:t>常用的技术是 </a:t>
              </a:r>
            </a:p>
          </p:txBody>
        </p:sp>
        <p:sp>
          <p:nvSpPr>
            <p:cNvPr id="16391" name="Text Box 5">
              <a:extLst>
                <a:ext uri="{FF2B5EF4-FFF2-40B4-BE49-F238E27FC236}">
                  <a16:creationId xmlns:a16="http://schemas.microsoft.com/office/drawing/2014/main" id="{CD66C513-B01A-41C3-90F1-E3F24CAD2218}"/>
                </a:ext>
              </a:extLst>
            </p:cNvPr>
            <p:cNvSpPr txBox="1">
              <a:spLocks noChangeArrowheads="1"/>
            </p:cNvSpPr>
            <p:nvPr/>
          </p:nvSpPr>
          <p:spPr bwMode="auto">
            <a:xfrm>
              <a:off x="300" y="1680"/>
              <a:ext cx="2251"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lnSpc>
                  <a:spcPct val="150000"/>
                </a:lnSpc>
                <a:buFont typeface="Times New Roman" panose="02020603050405020304" pitchFamily="18" charset="0"/>
                <a:buChar char="⁃"/>
              </a:pPr>
              <a:r>
                <a:rPr lang="zh-CN" altLang="en-US" sz="3200" b="1" dirty="0">
                  <a:solidFill>
                    <a:srgbClr val="C00000"/>
                  </a:solidFill>
                  <a:ea typeface="微软雅黑" panose="020B0503020204020204" pitchFamily="34" charset="-122"/>
                  <a:cs typeface="Times New Roman" panose="02020603050405020304" pitchFamily="18" charset="0"/>
                </a:rPr>
                <a:t>植物组织培养</a:t>
              </a:r>
            </a:p>
            <a:p>
              <a:pPr marL="457200" indent="-457200" eaLnBrk="1" hangingPunct="1">
                <a:lnSpc>
                  <a:spcPct val="150000"/>
                </a:lnSpc>
                <a:buFont typeface="Times New Roman" panose="02020603050405020304" pitchFamily="18" charset="0"/>
                <a:buChar char="⁃"/>
              </a:pPr>
              <a:r>
                <a:rPr lang="zh-CN" altLang="en-US" sz="3200" b="1" dirty="0">
                  <a:solidFill>
                    <a:srgbClr val="C00000"/>
                  </a:solidFill>
                  <a:ea typeface="微软雅黑" panose="020B0503020204020204" pitchFamily="34" charset="-122"/>
                  <a:cs typeface="Times New Roman" panose="02020603050405020304" pitchFamily="18" charset="0"/>
                </a:rPr>
                <a:t>植物体细胞杂交</a:t>
              </a:r>
            </a:p>
          </p:txBody>
        </p:sp>
      </p:grpSp>
      <p:sp>
        <p:nvSpPr>
          <p:cNvPr id="9" name="Rectangle 2">
            <a:extLst>
              <a:ext uri="{FF2B5EF4-FFF2-40B4-BE49-F238E27FC236}">
                <a16:creationId xmlns:a16="http://schemas.microsoft.com/office/drawing/2014/main" id="{C188AA6E-F809-4FAF-A6D4-D5B1F349DFA2}"/>
              </a:ext>
            </a:extLst>
          </p:cNvPr>
          <p:cNvSpPr txBox="1">
            <a:spLocks noChangeArrowheads="1"/>
          </p:cNvSpPr>
          <p:nvPr/>
        </p:nvSpPr>
        <p:spPr bwMode="gray">
          <a:xfrm>
            <a:off x="1183096" y="128920"/>
            <a:ext cx="9448800" cy="4873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eaLnBrk="1" hangingPunct="1"/>
            <a:r>
              <a:rPr lang="zh-CN" altLang="en-US" sz="4400" dirty="0"/>
              <a:t>一、植物细胞工程 </a:t>
            </a:r>
          </a:p>
        </p:txBody>
      </p:sp>
      <p:sp>
        <p:nvSpPr>
          <p:cNvPr id="3" name="灯片编号占位符 2">
            <a:extLst>
              <a:ext uri="{FF2B5EF4-FFF2-40B4-BE49-F238E27FC236}">
                <a16:creationId xmlns:a16="http://schemas.microsoft.com/office/drawing/2014/main" id="{EEBFD1BD-2503-4F35-8A21-5589B605CB68}"/>
              </a:ext>
            </a:extLst>
          </p:cNvPr>
          <p:cNvSpPr>
            <a:spLocks noGrp="1"/>
          </p:cNvSpPr>
          <p:nvPr>
            <p:ph type="sldNum" sz="quarter" idx="10"/>
          </p:nvPr>
        </p:nvSpPr>
        <p:spPr/>
        <p:txBody>
          <a:bodyPr/>
          <a:lstStyle/>
          <a:p>
            <a:pPr>
              <a:defRPr/>
            </a:pPr>
            <a:fld id="{CB104A84-5955-4F7E-89A5-E8CA42F49DD4}" type="slidenum">
              <a:rPr lang="en-US" altLang="zh-CN" smtClean="0"/>
              <a:pPr>
                <a:defRPr/>
              </a:pPr>
              <a:t>6</a:t>
            </a:fld>
            <a:endParaRPr lang="en-US" altLang="zh-CN"/>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3">
            <a:extLst>
              <a:ext uri="{FF2B5EF4-FFF2-40B4-BE49-F238E27FC236}">
                <a16:creationId xmlns:a16="http://schemas.microsoft.com/office/drawing/2014/main" id="{A4C47B13-6CFF-46A6-B0E1-AEBFAC11BF35}"/>
              </a:ext>
            </a:extLst>
          </p:cNvPr>
          <p:cNvSpPr>
            <a:spLocks noGrp="1" noChangeArrowheads="1"/>
          </p:cNvSpPr>
          <p:nvPr>
            <p:ph type="body" idx="1"/>
          </p:nvPr>
        </p:nvSpPr>
        <p:spPr>
          <a:xfrm>
            <a:off x="720105" y="1327702"/>
            <a:ext cx="10308354" cy="1431401"/>
          </a:xfrm>
        </p:spPr>
        <p:txBody>
          <a:bodyPr/>
          <a:lstStyle/>
          <a:p>
            <a:pPr eaLnBrk="1" hangingPunct="1">
              <a:lnSpc>
                <a:spcPct val="150000"/>
              </a:lnSpc>
              <a:buFont typeface="Arial" panose="020B0604020202020204" pitchFamily="34" charset="0"/>
              <a:buChar char="•"/>
            </a:pPr>
            <a:r>
              <a:rPr lang="zh-CN" altLang="en-US" sz="3600" dirty="0">
                <a:latin typeface="仿宋_GB2312" pitchFamily="49" charset="-122"/>
                <a:ea typeface="仿宋_GB2312" pitchFamily="49" charset="-122"/>
              </a:rPr>
              <a:t>根据动物细胞核仍具有全能性的特点</a:t>
            </a:r>
            <a:r>
              <a:rPr lang="en-US" altLang="zh-CN" sz="3600" dirty="0">
                <a:latin typeface="仿宋_GB2312" pitchFamily="49" charset="-122"/>
                <a:ea typeface="仿宋_GB2312" pitchFamily="49" charset="-122"/>
              </a:rPr>
              <a:t>,</a:t>
            </a:r>
            <a:r>
              <a:rPr lang="zh-CN" altLang="en-US" sz="3600" dirty="0">
                <a:latin typeface="仿宋_GB2312" pitchFamily="49" charset="-122"/>
                <a:ea typeface="仿宋_GB2312" pitchFamily="49" charset="-122"/>
              </a:rPr>
              <a:t>怎样将动物细胞的全能性表现出来</a:t>
            </a:r>
            <a:r>
              <a:rPr lang="en-US" altLang="zh-CN" sz="3600" dirty="0">
                <a:latin typeface="仿宋_GB2312" pitchFamily="49" charset="-122"/>
                <a:ea typeface="仿宋_GB2312" pitchFamily="49" charset="-122"/>
              </a:rPr>
              <a:t>? </a:t>
            </a:r>
          </a:p>
        </p:txBody>
      </p:sp>
      <p:sp>
        <p:nvSpPr>
          <p:cNvPr id="166917" name="Text Box 5">
            <a:extLst>
              <a:ext uri="{FF2B5EF4-FFF2-40B4-BE49-F238E27FC236}">
                <a16:creationId xmlns:a16="http://schemas.microsoft.com/office/drawing/2014/main" id="{09E60FA8-29A7-4E53-A419-61B2665D4486}"/>
              </a:ext>
            </a:extLst>
          </p:cNvPr>
          <p:cNvSpPr txBox="1">
            <a:spLocks noChangeArrowheads="1"/>
          </p:cNvSpPr>
          <p:nvPr/>
        </p:nvSpPr>
        <p:spPr bwMode="auto">
          <a:xfrm>
            <a:off x="2135981" y="3806481"/>
            <a:ext cx="792003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4400" b="1" dirty="0">
                <a:solidFill>
                  <a:srgbClr val="C00000"/>
                </a:solidFill>
                <a:latin typeface="微软雅黑" panose="020B0503020204020204" pitchFamily="34" charset="-122"/>
                <a:ea typeface="微软雅黑" panose="020B0503020204020204" pitchFamily="34" charset="-122"/>
              </a:rPr>
              <a:t>利用动物体细胞核移植技术</a:t>
            </a:r>
          </a:p>
        </p:txBody>
      </p:sp>
      <p:sp>
        <p:nvSpPr>
          <p:cNvPr id="2" name="灯片编号占位符 1">
            <a:extLst>
              <a:ext uri="{FF2B5EF4-FFF2-40B4-BE49-F238E27FC236}">
                <a16:creationId xmlns:a16="http://schemas.microsoft.com/office/drawing/2014/main" id="{6CB37CB3-80C0-4E49-94D2-341AD7E85F1D}"/>
              </a:ext>
            </a:extLst>
          </p:cNvPr>
          <p:cNvSpPr>
            <a:spLocks noGrp="1"/>
          </p:cNvSpPr>
          <p:nvPr>
            <p:ph type="sldNum" sz="quarter" idx="10"/>
          </p:nvPr>
        </p:nvSpPr>
        <p:spPr/>
        <p:txBody>
          <a:bodyPr/>
          <a:lstStyle/>
          <a:p>
            <a:pPr>
              <a:defRPr/>
            </a:pPr>
            <a:fld id="{CB104A84-5955-4F7E-89A5-E8CA42F49DD4}" type="slidenum">
              <a:rPr lang="en-US" altLang="zh-CN" smtClean="0"/>
              <a:pPr>
                <a:defRPr/>
              </a:pPr>
              <a:t>60</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6917"/>
                                        </p:tgtEl>
                                        <p:attrNameLst>
                                          <p:attrName>style.visibility</p:attrName>
                                        </p:attrNameLst>
                                      </p:cBhvr>
                                      <p:to>
                                        <p:strVal val="visible"/>
                                      </p:to>
                                    </p:set>
                                    <p:animEffect transition="in" filter="fade">
                                      <p:cBhvr>
                                        <p:cTn id="7" dur="5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C45132F1-694A-4BF3-946F-EE0F70DD4B6A}"/>
              </a:ext>
            </a:extLst>
          </p:cNvPr>
          <p:cNvSpPr>
            <a:spLocks noGrp="1" noChangeArrowheads="1"/>
          </p:cNvSpPr>
          <p:nvPr>
            <p:ph type="title"/>
          </p:nvPr>
        </p:nvSpPr>
        <p:spPr>
          <a:xfrm>
            <a:off x="1122403" y="1125538"/>
            <a:ext cx="6048375" cy="1143000"/>
          </a:xfrm>
        </p:spPr>
        <p:txBody>
          <a:bodyPr/>
          <a:lstStyle/>
          <a:p>
            <a:pPr marL="571500" indent="-571500" eaLnBrk="1" hangingPunct="1">
              <a:buFont typeface="Wingdings" panose="05000000000000000000" pitchFamily="2" charset="2"/>
              <a:buChar char="Ø"/>
            </a:pPr>
            <a:r>
              <a:rPr lang="en-US" altLang="zh-CN" sz="3600" i="0" dirty="0">
                <a:solidFill>
                  <a:srgbClr val="C00000"/>
                </a:solidFill>
              </a:rPr>
              <a:t>  </a:t>
            </a:r>
            <a:r>
              <a:rPr lang="zh-CN" altLang="en-US" sz="3600" i="0" dirty="0">
                <a:solidFill>
                  <a:srgbClr val="C00000"/>
                </a:solidFill>
              </a:rPr>
              <a:t>核移植：</a:t>
            </a:r>
          </a:p>
        </p:txBody>
      </p:sp>
      <p:sp>
        <p:nvSpPr>
          <p:cNvPr id="64515" name="Rectangle 3">
            <a:extLst>
              <a:ext uri="{FF2B5EF4-FFF2-40B4-BE49-F238E27FC236}">
                <a16:creationId xmlns:a16="http://schemas.microsoft.com/office/drawing/2014/main" id="{B55C59FE-1DE1-4292-9848-F57F3615C566}"/>
              </a:ext>
            </a:extLst>
          </p:cNvPr>
          <p:cNvSpPr>
            <a:spLocks noGrp="1" noChangeArrowheads="1"/>
          </p:cNvSpPr>
          <p:nvPr>
            <p:ph type="body" idx="1"/>
          </p:nvPr>
        </p:nvSpPr>
        <p:spPr>
          <a:xfrm>
            <a:off x="1661823" y="2236414"/>
            <a:ext cx="9939130" cy="1692227"/>
          </a:xfrm>
        </p:spPr>
        <p:txBody>
          <a:bodyPr/>
          <a:lstStyle/>
          <a:p>
            <a:pPr eaLnBrk="1" hangingPunct="1">
              <a:buFontTx/>
              <a:buNone/>
            </a:pPr>
            <a:r>
              <a:rPr lang="en-US" altLang="zh-CN" dirty="0"/>
              <a:t>   </a:t>
            </a:r>
            <a:r>
              <a:rPr lang="zh-CN" altLang="en-US" b="1" dirty="0"/>
              <a:t>将动物的一个细胞的细胞核，移入一个已经去掉细胞核的卵母细胞中，使其重组并发育成一个新的胚胎，这个新的胚胎最终发育为动物个体。</a:t>
            </a:r>
          </a:p>
        </p:txBody>
      </p:sp>
      <p:sp>
        <p:nvSpPr>
          <p:cNvPr id="64516" name="Text Box 4">
            <a:extLst>
              <a:ext uri="{FF2B5EF4-FFF2-40B4-BE49-F238E27FC236}">
                <a16:creationId xmlns:a16="http://schemas.microsoft.com/office/drawing/2014/main" id="{CB3F8B3F-ACDB-44C3-8367-B68E36C72DDF}"/>
              </a:ext>
            </a:extLst>
          </p:cNvPr>
          <p:cNvSpPr txBox="1">
            <a:spLocks noChangeArrowheads="1"/>
          </p:cNvSpPr>
          <p:nvPr/>
        </p:nvSpPr>
        <p:spPr bwMode="auto">
          <a:xfrm>
            <a:off x="1843420" y="5373267"/>
            <a:ext cx="6408737" cy="718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fontAlgn="base">
              <a:spcBef>
                <a:spcPct val="20000"/>
              </a:spcBef>
              <a:spcAft>
                <a:spcPct val="0"/>
              </a:spcAft>
              <a:buClr>
                <a:schemeClr val="tx2"/>
              </a:buClr>
              <a:buFontTx/>
              <a:buNone/>
              <a:defRPr sz="3200" b="1">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eaLnBrk="0" fontAlgn="base" hangingPunct="0">
              <a:spcBef>
                <a:spcPct val="20000"/>
              </a:spcBef>
              <a:spcAft>
                <a:spcPct val="0"/>
              </a:spcAft>
              <a:buClr>
                <a:schemeClr val="accent1"/>
              </a:buClr>
              <a:buFont typeface="Wingdings" panose="05000000000000000000" pitchFamily="2" charset="2"/>
              <a:buChar char="§"/>
              <a:defRPr sz="2800" b="1">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eaLnBrk="0" fontAlgn="base" hangingPunct="0">
              <a:spcBef>
                <a:spcPct val="20000"/>
              </a:spcBef>
              <a:spcAft>
                <a:spcPct val="0"/>
              </a:spcAft>
              <a:buClr>
                <a:schemeClr val="accent2"/>
              </a:buClr>
              <a:buChar char="•"/>
              <a:defRPr sz="2800" b="1">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eaLnBrk="0" fontAlgn="base" hangingPunct="0">
              <a:spcBef>
                <a:spcPct val="20000"/>
              </a:spcBef>
              <a:spcAft>
                <a:spcPct val="0"/>
              </a:spcAft>
              <a:buChar char="–"/>
              <a:defRPr sz="2400" b="1">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eaLnBrk="0" fontAlgn="base" hangingPunct="0">
              <a:spcBef>
                <a:spcPct val="20000"/>
              </a:spcBef>
              <a:spcAft>
                <a:spcPct val="0"/>
              </a:spcAft>
              <a:buChar char="»"/>
              <a:defRPr sz="2400" b="1">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dirty="0"/>
              <a:t>  </a:t>
            </a:r>
            <a:r>
              <a:rPr lang="zh-CN" altLang="en-US" dirty="0"/>
              <a:t>用核移植的方法得到的动物。</a:t>
            </a:r>
          </a:p>
        </p:txBody>
      </p:sp>
      <p:sp>
        <p:nvSpPr>
          <p:cNvPr id="64517" name="Text Box 5">
            <a:extLst>
              <a:ext uri="{FF2B5EF4-FFF2-40B4-BE49-F238E27FC236}">
                <a16:creationId xmlns:a16="http://schemas.microsoft.com/office/drawing/2014/main" id="{38B76967-8CE9-4DC2-B654-EFA3DC28BB16}"/>
              </a:ext>
            </a:extLst>
          </p:cNvPr>
          <p:cNvSpPr txBox="1">
            <a:spLocks noChangeArrowheads="1"/>
          </p:cNvSpPr>
          <p:nvPr/>
        </p:nvSpPr>
        <p:spPr bwMode="auto">
          <a:xfrm>
            <a:off x="1168440" y="4208463"/>
            <a:ext cx="2978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571500" indent="-571500" eaLnBrk="1" fontAlgn="base" hangingPunct="1">
              <a:spcBef>
                <a:spcPct val="0"/>
              </a:spcBef>
              <a:spcAft>
                <a:spcPct val="0"/>
              </a:spcAft>
              <a:buFont typeface="Wingdings" panose="05000000000000000000" pitchFamily="2" charset="2"/>
              <a:buChar char="Ø"/>
            </a:pPr>
            <a:r>
              <a:rPr lang="zh-CN" altLang="en-US" sz="3600" b="1" dirty="0">
                <a:solidFill>
                  <a:srgbClr val="C00000"/>
                </a:solidFill>
                <a:latin typeface="微软雅黑" panose="020B0503020204020204" pitchFamily="34" charset="-122"/>
                <a:ea typeface="微软雅黑" panose="020B0503020204020204" pitchFamily="34" charset="-122"/>
                <a:cs typeface="+mj-cs"/>
              </a:rPr>
              <a:t>克隆动物：</a:t>
            </a:r>
          </a:p>
        </p:txBody>
      </p:sp>
      <p:sp>
        <p:nvSpPr>
          <p:cNvPr id="64518" name="Rectangle 10">
            <a:extLst>
              <a:ext uri="{FF2B5EF4-FFF2-40B4-BE49-F238E27FC236}">
                <a16:creationId xmlns:a16="http://schemas.microsoft.com/office/drawing/2014/main" id="{BD8AC0AA-01D7-466D-92A3-F28526857E38}"/>
              </a:ext>
            </a:extLst>
          </p:cNvPr>
          <p:cNvSpPr>
            <a:spLocks noChangeArrowheads="1"/>
          </p:cNvSpPr>
          <p:nvPr/>
        </p:nvSpPr>
        <p:spPr bwMode="auto">
          <a:xfrm>
            <a:off x="1122403" y="0"/>
            <a:ext cx="8928045" cy="8239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en-US" altLang="zh-CN" sz="4000" b="1" dirty="0">
                <a:latin typeface="微软雅黑" panose="020B0503020204020204" pitchFamily="34" charset="-122"/>
                <a:ea typeface="微软雅黑" panose="020B0503020204020204" pitchFamily="34" charset="-122"/>
                <a:cs typeface="+mj-cs"/>
              </a:rPr>
              <a:t>2. </a:t>
            </a:r>
            <a:r>
              <a:rPr lang="zh-CN" altLang="en-US" sz="4000" b="1" dirty="0">
                <a:latin typeface="微软雅黑" panose="020B0503020204020204" pitchFamily="34" charset="-122"/>
                <a:ea typeface="微软雅黑" panose="020B0503020204020204" pitchFamily="34" charset="-122"/>
                <a:cs typeface="+mj-cs"/>
              </a:rPr>
              <a:t>动物体细胞核移植技术和克隆动物</a:t>
            </a:r>
          </a:p>
        </p:txBody>
      </p:sp>
      <p:sp>
        <p:nvSpPr>
          <p:cNvPr id="2" name="灯片编号占位符 1">
            <a:extLst>
              <a:ext uri="{FF2B5EF4-FFF2-40B4-BE49-F238E27FC236}">
                <a16:creationId xmlns:a16="http://schemas.microsoft.com/office/drawing/2014/main" id="{A655E4CA-D1D9-49D0-92F8-6F41B6329A65}"/>
              </a:ext>
            </a:extLst>
          </p:cNvPr>
          <p:cNvSpPr>
            <a:spLocks noGrp="1"/>
          </p:cNvSpPr>
          <p:nvPr>
            <p:ph type="sldNum" sz="quarter" idx="10"/>
          </p:nvPr>
        </p:nvSpPr>
        <p:spPr/>
        <p:txBody>
          <a:bodyPr/>
          <a:lstStyle/>
          <a:p>
            <a:pPr>
              <a:defRPr/>
            </a:pPr>
            <a:fld id="{CB104A84-5955-4F7E-89A5-E8CA42F49DD4}" type="slidenum">
              <a:rPr lang="en-US" altLang="zh-CN" smtClean="0"/>
              <a:pPr>
                <a:defRPr/>
              </a:pPr>
              <a:t>61</a:t>
            </a:fld>
            <a:endParaRPr lang="en-US" altLang="zh-CN"/>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5540" name="Picture 4" descr="48">
            <a:extLst>
              <a:ext uri="{FF2B5EF4-FFF2-40B4-BE49-F238E27FC236}">
                <a16:creationId xmlns:a16="http://schemas.microsoft.com/office/drawing/2014/main" id="{E3D209DA-BB3C-40C5-A557-B1180090D0D9}"/>
              </a:ext>
            </a:extLst>
          </p:cNvPr>
          <p:cNvPicPr>
            <a:picLocks noChangeAspect="1" noChangeArrowheads="1"/>
          </p:cNvPicPr>
          <p:nvPr/>
        </p:nvPicPr>
        <p:blipFill>
          <a:blip r:embed="rId2">
            <a:lum bright="-6000" contrast="24000"/>
            <a:extLst>
              <a:ext uri="{28A0092B-C50C-407E-A947-70E740481C1C}">
                <a14:useLocalDpi xmlns:a14="http://schemas.microsoft.com/office/drawing/2010/main" val="0"/>
              </a:ext>
            </a:extLst>
          </a:blip>
          <a:srcRect/>
          <a:stretch>
            <a:fillRect/>
          </a:stretch>
        </p:blipFill>
        <p:spPr bwMode="auto">
          <a:xfrm>
            <a:off x="1524001" y="0"/>
            <a:ext cx="88931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589" name="Rectangle 5">
            <a:extLst>
              <a:ext uri="{FF2B5EF4-FFF2-40B4-BE49-F238E27FC236}">
                <a16:creationId xmlns:a16="http://schemas.microsoft.com/office/drawing/2014/main" id="{3035EC47-7BE1-4C60-A133-33CB5775AD29}"/>
              </a:ext>
            </a:extLst>
          </p:cNvPr>
          <p:cNvSpPr>
            <a:spLocks noChangeArrowheads="1"/>
          </p:cNvSpPr>
          <p:nvPr/>
        </p:nvSpPr>
        <p:spPr bwMode="auto">
          <a:xfrm>
            <a:off x="8328026" y="1554491"/>
            <a:ext cx="2232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r" eaLnBrk="1" hangingPunct="1"/>
            <a:r>
              <a:rPr lang="zh-CN" altLang="en-US" sz="1400" b="1" dirty="0">
                <a:solidFill>
                  <a:srgbClr val="000099"/>
                </a:solidFill>
                <a:latin typeface="微软雅黑" panose="020B0503020204020204" pitchFamily="34" charset="-122"/>
                <a:ea typeface="微软雅黑" panose="020B0503020204020204" pitchFamily="34" charset="-122"/>
              </a:rPr>
              <a:t>含有支持胚胎</a:t>
            </a:r>
          </a:p>
          <a:p>
            <a:pPr algn="r" eaLnBrk="1" hangingPunct="1"/>
            <a:r>
              <a:rPr lang="zh-CN" altLang="en-US" sz="1400" b="1" dirty="0">
                <a:solidFill>
                  <a:srgbClr val="000099"/>
                </a:solidFill>
                <a:latin typeface="微软雅黑" panose="020B0503020204020204" pitchFamily="34" charset="-122"/>
                <a:ea typeface="微软雅黑" panose="020B0503020204020204" pitchFamily="34" charset="-122"/>
              </a:rPr>
              <a:t>全程发育的物质 </a:t>
            </a:r>
          </a:p>
        </p:txBody>
      </p:sp>
      <p:sp>
        <p:nvSpPr>
          <p:cNvPr id="2" name="灯片编号占位符 1">
            <a:extLst>
              <a:ext uri="{FF2B5EF4-FFF2-40B4-BE49-F238E27FC236}">
                <a16:creationId xmlns:a16="http://schemas.microsoft.com/office/drawing/2014/main" id="{A859FC87-B21A-4C89-A54A-7638D9CAB89D}"/>
              </a:ext>
            </a:extLst>
          </p:cNvPr>
          <p:cNvSpPr>
            <a:spLocks noGrp="1"/>
          </p:cNvSpPr>
          <p:nvPr>
            <p:ph type="sldNum" sz="quarter" idx="10"/>
          </p:nvPr>
        </p:nvSpPr>
        <p:spPr/>
        <p:txBody>
          <a:bodyPr/>
          <a:lstStyle/>
          <a:p>
            <a:pPr>
              <a:defRPr/>
            </a:pPr>
            <a:fld id="{580F1E90-8401-4A4E-BF83-A179F7DEF592}" type="slidenum">
              <a:rPr lang="zh-CN" altLang="en-US" smtClean="0"/>
              <a:pPr>
                <a:defRPr/>
              </a:pPr>
              <a:t>62</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5589"/>
                                        </p:tgtEl>
                                        <p:attrNameLst>
                                          <p:attrName>style.visibility</p:attrName>
                                        </p:attrNameLst>
                                      </p:cBhvr>
                                      <p:to>
                                        <p:strVal val="visible"/>
                                      </p:to>
                                    </p:set>
                                    <p:animEffect transition="in" filter="blinds(horizontal)">
                                      <p:cBhvr>
                                        <p:cTn id="7" dur="500"/>
                                        <p:tgtEl>
                                          <p:spTgt spid="195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48" descr="49FB9652">
            <a:extLst>
              <a:ext uri="{FF2B5EF4-FFF2-40B4-BE49-F238E27FC236}">
                <a16:creationId xmlns:a16="http://schemas.microsoft.com/office/drawing/2014/main" id="{38216E27-1326-4892-BF87-B23E7F72ED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035" t="51309"/>
          <a:stretch/>
        </p:blipFill>
        <p:spPr bwMode="auto">
          <a:xfrm>
            <a:off x="6234253" y="415654"/>
            <a:ext cx="5833570" cy="5677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2" name="Picture 48" descr="49FB9652">
            <a:extLst>
              <a:ext uri="{FF2B5EF4-FFF2-40B4-BE49-F238E27FC236}">
                <a16:creationId xmlns:a16="http://schemas.microsoft.com/office/drawing/2014/main" id="{013BEB0F-E5E8-43A5-A086-A5C8A9E9AD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035" b="48536"/>
          <a:stretch/>
        </p:blipFill>
        <p:spPr bwMode="auto">
          <a:xfrm>
            <a:off x="924386" y="559886"/>
            <a:ext cx="5160537" cy="5308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Rectangle 3">
            <a:extLst>
              <a:ext uri="{FF2B5EF4-FFF2-40B4-BE49-F238E27FC236}">
                <a16:creationId xmlns:a16="http://schemas.microsoft.com/office/drawing/2014/main" id="{D4F1A34D-A6D0-4CE3-80DE-B51DD3004444}"/>
              </a:ext>
            </a:extLst>
          </p:cNvPr>
          <p:cNvSpPr>
            <a:spLocks noChangeArrowheads="1"/>
          </p:cNvSpPr>
          <p:nvPr/>
        </p:nvSpPr>
        <p:spPr bwMode="auto">
          <a:xfrm>
            <a:off x="4090988" y="2757488"/>
            <a:ext cx="9144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latin typeface="微软雅黑" panose="020B0503020204020204" pitchFamily="34" charset="-122"/>
              <a:ea typeface="微软雅黑" panose="020B0503020204020204" pitchFamily="34" charset="-122"/>
            </a:endParaRPr>
          </a:p>
        </p:txBody>
      </p:sp>
      <p:sp>
        <p:nvSpPr>
          <p:cNvPr id="169009" name="Text Box 49">
            <a:extLst>
              <a:ext uri="{FF2B5EF4-FFF2-40B4-BE49-F238E27FC236}">
                <a16:creationId xmlns:a16="http://schemas.microsoft.com/office/drawing/2014/main" id="{EF9CF4F5-97DE-4472-876C-3A07D0FF0841}"/>
              </a:ext>
            </a:extLst>
          </p:cNvPr>
          <p:cNvSpPr txBox="1">
            <a:spLocks noChangeArrowheads="1"/>
          </p:cNvSpPr>
          <p:nvPr/>
        </p:nvSpPr>
        <p:spPr bwMode="auto">
          <a:xfrm>
            <a:off x="1475276" y="277703"/>
            <a:ext cx="1419225" cy="466725"/>
          </a:xfrm>
          <a:prstGeom prst="rect">
            <a:avLst/>
          </a:prstGeom>
          <a:noFill/>
          <a:ln w="9525">
            <a:no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latin typeface="微软雅黑" panose="020B0503020204020204" pitchFamily="34" charset="-122"/>
                <a:ea typeface="微软雅黑" panose="020B0503020204020204" pitchFamily="34" charset="-122"/>
              </a:rPr>
              <a:t>Ａ母绵羊</a:t>
            </a:r>
          </a:p>
        </p:txBody>
      </p:sp>
      <p:sp>
        <p:nvSpPr>
          <p:cNvPr id="169010" name="Text Box 50">
            <a:extLst>
              <a:ext uri="{FF2B5EF4-FFF2-40B4-BE49-F238E27FC236}">
                <a16:creationId xmlns:a16="http://schemas.microsoft.com/office/drawing/2014/main" id="{B1D6346E-4781-45A8-AE95-841973336EA0}"/>
              </a:ext>
            </a:extLst>
          </p:cNvPr>
          <p:cNvSpPr txBox="1">
            <a:spLocks noChangeArrowheads="1"/>
          </p:cNvSpPr>
          <p:nvPr/>
        </p:nvSpPr>
        <p:spPr bwMode="auto">
          <a:xfrm>
            <a:off x="3647863" y="277703"/>
            <a:ext cx="1419225" cy="466725"/>
          </a:xfrm>
          <a:prstGeom prst="rect">
            <a:avLst/>
          </a:prstGeom>
          <a:noFill/>
          <a:ln w="9525">
            <a:no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zh-CN"/>
            </a:defPPr>
            <a:lvl1pPr algn="ctr">
              <a:spcBef>
                <a:spcPct val="50000"/>
              </a:spcBef>
              <a:defRPr kumimoji="1" sz="2400" b="1">
                <a:latin typeface="宋体" panose="02010600030101010101" pitchFamily="2" charset="-122"/>
                <a:ea typeface="宋体" panose="02010600030101010101" pitchFamily="2" charset="-122"/>
              </a:defRPr>
            </a:lvl1pPr>
            <a:lvl2pPr marL="742950" indent="-285750" eaLnBrk="0" hangingPunct="0">
              <a:defRPr kumimoji="1" sz="2000">
                <a:latin typeface="Times New Roman" panose="02020603050405020304" pitchFamily="18" charset="0"/>
                <a:ea typeface="宋体" panose="02010600030101010101" pitchFamily="2" charset="-122"/>
              </a:defRPr>
            </a:lvl2pPr>
            <a:lvl3pPr marL="1143000" indent="-228600" eaLnBrk="0" hangingPunct="0">
              <a:defRPr kumimoji="1" sz="2000">
                <a:latin typeface="Times New Roman" panose="02020603050405020304" pitchFamily="18" charset="0"/>
                <a:ea typeface="宋体" panose="02010600030101010101" pitchFamily="2" charset="-122"/>
              </a:defRPr>
            </a:lvl3pPr>
            <a:lvl4pPr marL="1600200" indent="-228600" eaLnBrk="0" hangingPunct="0">
              <a:defRPr kumimoji="1" sz="2000">
                <a:latin typeface="Times New Roman" panose="02020603050405020304" pitchFamily="18" charset="0"/>
                <a:ea typeface="宋体" panose="02010600030101010101" pitchFamily="2" charset="-122"/>
              </a:defRPr>
            </a:lvl4pPr>
            <a:lvl5pPr marL="2057400" indent="-228600" eaLnBrk="0" hangingPunct="0">
              <a:defRPr kumimoji="1" sz="20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9pPr>
          </a:lstStyle>
          <a:p>
            <a:r>
              <a:rPr lang="zh-CN" altLang="en-US" dirty="0">
                <a:latin typeface="微软雅黑" panose="020B0503020204020204" pitchFamily="34" charset="-122"/>
                <a:ea typeface="微软雅黑" panose="020B0503020204020204" pitchFamily="34" charset="-122"/>
              </a:rPr>
              <a:t>Ｂ母绵羊</a:t>
            </a:r>
          </a:p>
        </p:txBody>
      </p:sp>
      <p:sp>
        <p:nvSpPr>
          <p:cNvPr id="169011" name="Text Box 51">
            <a:extLst>
              <a:ext uri="{FF2B5EF4-FFF2-40B4-BE49-F238E27FC236}">
                <a16:creationId xmlns:a16="http://schemas.microsoft.com/office/drawing/2014/main" id="{5A3DA70D-A1EF-409F-999D-B862E02FE365}"/>
              </a:ext>
            </a:extLst>
          </p:cNvPr>
          <p:cNvSpPr txBox="1">
            <a:spLocks noChangeArrowheads="1"/>
          </p:cNvSpPr>
          <p:nvPr/>
        </p:nvSpPr>
        <p:spPr bwMode="auto">
          <a:xfrm>
            <a:off x="765717" y="2327735"/>
            <a:ext cx="11128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latin typeface="微软雅黑" panose="020B0503020204020204" pitchFamily="34" charset="-122"/>
                <a:ea typeface="微软雅黑" panose="020B0503020204020204" pitchFamily="34" charset="-122"/>
              </a:rPr>
              <a:t>卵细胞</a:t>
            </a:r>
          </a:p>
        </p:txBody>
      </p:sp>
      <p:sp>
        <p:nvSpPr>
          <p:cNvPr id="169012" name="Text Box 52">
            <a:extLst>
              <a:ext uri="{FF2B5EF4-FFF2-40B4-BE49-F238E27FC236}">
                <a16:creationId xmlns:a16="http://schemas.microsoft.com/office/drawing/2014/main" id="{7AF105F8-B241-4F10-8E6B-CA851A2AF93C}"/>
              </a:ext>
            </a:extLst>
          </p:cNvPr>
          <p:cNvSpPr txBox="1">
            <a:spLocks noChangeArrowheads="1"/>
          </p:cNvSpPr>
          <p:nvPr/>
        </p:nvSpPr>
        <p:spPr bwMode="auto">
          <a:xfrm>
            <a:off x="4756809" y="2872307"/>
            <a:ext cx="14221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latin typeface="微软雅黑" panose="020B0503020204020204" pitchFamily="34" charset="-122"/>
                <a:ea typeface="微软雅黑" panose="020B0503020204020204" pitchFamily="34" charset="-122"/>
              </a:rPr>
              <a:t>乳腺细胞</a:t>
            </a:r>
          </a:p>
        </p:txBody>
      </p:sp>
      <p:sp>
        <p:nvSpPr>
          <p:cNvPr id="169014" name="Text Box 54">
            <a:extLst>
              <a:ext uri="{FF2B5EF4-FFF2-40B4-BE49-F238E27FC236}">
                <a16:creationId xmlns:a16="http://schemas.microsoft.com/office/drawing/2014/main" id="{5CCAB3CD-87C9-47F1-8951-2301313DD059}"/>
              </a:ext>
            </a:extLst>
          </p:cNvPr>
          <p:cNvSpPr txBox="1">
            <a:spLocks noChangeArrowheads="1"/>
          </p:cNvSpPr>
          <p:nvPr/>
        </p:nvSpPr>
        <p:spPr bwMode="auto">
          <a:xfrm>
            <a:off x="715969" y="3654351"/>
            <a:ext cx="11033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a:latin typeface="微软雅黑" panose="020B0503020204020204" pitchFamily="34" charset="-122"/>
                <a:ea typeface="微软雅黑" panose="020B0503020204020204" pitchFamily="34" charset="-122"/>
              </a:rPr>
              <a:t>细胞质</a:t>
            </a:r>
          </a:p>
        </p:txBody>
      </p:sp>
      <p:sp>
        <p:nvSpPr>
          <p:cNvPr id="169015" name="Text Box 55">
            <a:extLst>
              <a:ext uri="{FF2B5EF4-FFF2-40B4-BE49-F238E27FC236}">
                <a16:creationId xmlns:a16="http://schemas.microsoft.com/office/drawing/2014/main" id="{18324C0C-D0C0-4680-A6AA-95E7D76B0637}"/>
              </a:ext>
            </a:extLst>
          </p:cNvPr>
          <p:cNvSpPr txBox="1">
            <a:spLocks noChangeArrowheads="1"/>
          </p:cNvSpPr>
          <p:nvPr/>
        </p:nvSpPr>
        <p:spPr bwMode="auto">
          <a:xfrm>
            <a:off x="4459966" y="3793772"/>
            <a:ext cx="1103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latin typeface="微软雅黑" panose="020B0503020204020204" pitchFamily="34" charset="-122"/>
                <a:ea typeface="微软雅黑" panose="020B0503020204020204" pitchFamily="34" charset="-122"/>
              </a:rPr>
              <a:t>细胞核</a:t>
            </a:r>
          </a:p>
        </p:txBody>
      </p:sp>
      <p:sp>
        <p:nvSpPr>
          <p:cNvPr id="169016" name="AutoShape 56" descr="羊皮纸">
            <a:extLst>
              <a:ext uri="{FF2B5EF4-FFF2-40B4-BE49-F238E27FC236}">
                <a16:creationId xmlns:a16="http://schemas.microsoft.com/office/drawing/2014/main" id="{481038E5-A13E-4275-A78F-0F744D300277}"/>
              </a:ext>
            </a:extLst>
          </p:cNvPr>
          <p:cNvSpPr>
            <a:spLocks noChangeArrowheads="1"/>
          </p:cNvSpPr>
          <p:nvPr/>
        </p:nvSpPr>
        <p:spPr bwMode="auto">
          <a:xfrm>
            <a:off x="651212" y="5000613"/>
            <a:ext cx="1914525" cy="510778"/>
          </a:xfrm>
          <a:prstGeom prst="wedgeRoundRectCallout">
            <a:avLst>
              <a:gd name="adj1" fmla="val 63264"/>
              <a:gd name="adj2" fmla="val 69674"/>
              <a:gd name="adj3" fmla="val 16667"/>
            </a:avLst>
          </a:prstGeom>
          <a:blipFill dpi="0" rotWithShape="0">
            <a:blip r:embed="rId3"/>
            <a:srcRect/>
            <a:tile tx="0" ty="0" sx="100000" sy="100000" flip="none" algn="tl"/>
          </a:blipFill>
          <a:ln w="6350">
            <a:solidFill>
              <a:srgbClr val="FF6600"/>
            </a:solidFill>
            <a:miter lim="800000"/>
            <a:headEnd/>
            <a:tailEnd/>
          </a:ln>
        </p:spPr>
        <p:txBody>
          <a:bodyPr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400" b="1" dirty="0">
                <a:latin typeface="微软雅黑" panose="020B0503020204020204" pitchFamily="34" charset="-122"/>
                <a:ea typeface="微软雅黑" panose="020B0503020204020204" pitchFamily="34" charset="-122"/>
              </a:rPr>
              <a:t>细胞核移植</a:t>
            </a:r>
          </a:p>
        </p:txBody>
      </p:sp>
      <p:sp>
        <p:nvSpPr>
          <p:cNvPr id="169017" name="Text Box 57">
            <a:extLst>
              <a:ext uri="{FF2B5EF4-FFF2-40B4-BE49-F238E27FC236}">
                <a16:creationId xmlns:a16="http://schemas.microsoft.com/office/drawing/2014/main" id="{6634DC83-1B35-48A5-AEAE-B4FF2D2E6A6D}"/>
              </a:ext>
            </a:extLst>
          </p:cNvPr>
          <p:cNvSpPr txBox="1">
            <a:spLocks noChangeArrowheads="1"/>
          </p:cNvSpPr>
          <p:nvPr/>
        </p:nvSpPr>
        <p:spPr bwMode="auto">
          <a:xfrm>
            <a:off x="2087061" y="5984581"/>
            <a:ext cx="2338388" cy="466725"/>
          </a:xfrm>
          <a:prstGeom prst="rect">
            <a:avLst/>
          </a:prstGeom>
          <a:noFill/>
          <a:ln w="9525">
            <a:solidFill>
              <a:schemeClr val="tx1"/>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zh-CN"/>
            </a:defPPr>
            <a:lvl1pPr algn="ctr">
              <a:spcBef>
                <a:spcPct val="50000"/>
              </a:spcBef>
              <a:defRPr kumimoji="1" sz="2400" b="1">
                <a:latin typeface="宋体" panose="02010600030101010101" pitchFamily="2" charset="-122"/>
                <a:ea typeface="宋体" panose="02010600030101010101" pitchFamily="2" charset="-122"/>
              </a:defRPr>
            </a:lvl1pPr>
            <a:lvl2pPr marL="742950" indent="-285750" eaLnBrk="0" hangingPunct="0">
              <a:defRPr kumimoji="1" sz="2000">
                <a:latin typeface="Times New Roman" panose="02020603050405020304" pitchFamily="18" charset="0"/>
                <a:ea typeface="宋体" panose="02010600030101010101" pitchFamily="2" charset="-122"/>
              </a:defRPr>
            </a:lvl2pPr>
            <a:lvl3pPr marL="1143000" indent="-228600" eaLnBrk="0" hangingPunct="0">
              <a:defRPr kumimoji="1" sz="2000">
                <a:latin typeface="Times New Roman" panose="02020603050405020304" pitchFamily="18" charset="0"/>
                <a:ea typeface="宋体" panose="02010600030101010101" pitchFamily="2" charset="-122"/>
              </a:defRPr>
            </a:lvl3pPr>
            <a:lvl4pPr marL="1600200" indent="-228600" eaLnBrk="0" hangingPunct="0">
              <a:defRPr kumimoji="1" sz="2000">
                <a:latin typeface="Times New Roman" panose="02020603050405020304" pitchFamily="18" charset="0"/>
                <a:ea typeface="宋体" panose="02010600030101010101" pitchFamily="2" charset="-122"/>
              </a:defRPr>
            </a:lvl4pPr>
            <a:lvl5pPr marL="2057400" indent="-228600" eaLnBrk="0" hangingPunct="0">
              <a:defRPr kumimoji="1" sz="20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9pPr>
          </a:lstStyle>
          <a:p>
            <a:r>
              <a:rPr lang="zh-CN" altLang="en-US" dirty="0">
                <a:latin typeface="微软雅黑" panose="020B0503020204020204" pitchFamily="34" charset="-122"/>
                <a:ea typeface="微软雅黑" panose="020B0503020204020204" pitchFamily="34" charset="-122"/>
              </a:rPr>
              <a:t>融合后的卵细胞</a:t>
            </a:r>
          </a:p>
        </p:txBody>
      </p:sp>
      <p:sp>
        <p:nvSpPr>
          <p:cNvPr id="169018" name="Text Box 58">
            <a:extLst>
              <a:ext uri="{FF2B5EF4-FFF2-40B4-BE49-F238E27FC236}">
                <a16:creationId xmlns:a16="http://schemas.microsoft.com/office/drawing/2014/main" id="{82BE39E6-F76F-4F3B-BE6B-71919267D70E}"/>
              </a:ext>
            </a:extLst>
          </p:cNvPr>
          <p:cNvSpPr txBox="1">
            <a:spLocks noChangeArrowheads="1"/>
          </p:cNvSpPr>
          <p:nvPr/>
        </p:nvSpPr>
        <p:spPr bwMode="auto">
          <a:xfrm>
            <a:off x="9302892" y="1689859"/>
            <a:ext cx="724608" cy="47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4000" tIns="54000" rIns="54000" bIns="54000" anchor="ctr" anchorCtr="1">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latin typeface="微软雅黑" panose="020B0503020204020204" pitchFamily="34" charset="-122"/>
                <a:ea typeface="微软雅黑" panose="020B0503020204020204" pitchFamily="34" charset="-122"/>
              </a:rPr>
              <a:t>卵裂</a:t>
            </a:r>
          </a:p>
        </p:txBody>
      </p:sp>
      <p:sp>
        <p:nvSpPr>
          <p:cNvPr id="169019" name="Rectangle 59">
            <a:extLst>
              <a:ext uri="{FF2B5EF4-FFF2-40B4-BE49-F238E27FC236}">
                <a16:creationId xmlns:a16="http://schemas.microsoft.com/office/drawing/2014/main" id="{ED0FAFB3-0967-4D8A-9005-74869D127922}"/>
              </a:ext>
            </a:extLst>
          </p:cNvPr>
          <p:cNvSpPr>
            <a:spLocks noChangeArrowheads="1"/>
          </p:cNvSpPr>
          <p:nvPr/>
        </p:nvSpPr>
        <p:spPr bwMode="auto">
          <a:xfrm>
            <a:off x="6540888" y="1351621"/>
            <a:ext cx="1422400" cy="469900"/>
          </a:xfrm>
          <a:prstGeom prst="rect">
            <a:avLst/>
          </a:prstGeom>
          <a:noFill/>
          <a:ln w="9525">
            <a:solidFill>
              <a:schemeClr val="tx1"/>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zh-CN" altLang="en-US" sz="2400" b="1" dirty="0">
                <a:latin typeface="微软雅黑" panose="020B0503020204020204" pitchFamily="34" charset="-122"/>
                <a:ea typeface="微软雅黑" panose="020B0503020204020204" pitchFamily="34" charset="-122"/>
              </a:rPr>
              <a:t>早期胚胎</a:t>
            </a:r>
          </a:p>
        </p:txBody>
      </p:sp>
      <p:sp>
        <p:nvSpPr>
          <p:cNvPr id="169020" name="AutoShape 60" descr="羊皮纸">
            <a:extLst>
              <a:ext uri="{FF2B5EF4-FFF2-40B4-BE49-F238E27FC236}">
                <a16:creationId xmlns:a16="http://schemas.microsoft.com/office/drawing/2014/main" id="{EA389F19-174B-4722-97F4-9FDAA11B6722}"/>
              </a:ext>
            </a:extLst>
          </p:cNvPr>
          <p:cNvSpPr>
            <a:spLocks noChangeArrowheads="1"/>
          </p:cNvSpPr>
          <p:nvPr/>
        </p:nvSpPr>
        <p:spPr bwMode="auto">
          <a:xfrm>
            <a:off x="9424675" y="3312315"/>
            <a:ext cx="1456849" cy="510778"/>
          </a:xfrm>
          <a:prstGeom prst="wedgeRoundRectCallout">
            <a:avLst>
              <a:gd name="adj1" fmla="val -182690"/>
              <a:gd name="adj2" fmla="val -18435"/>
              <a:gd name="adj3" fmla="val 16667"/>
            </a:avLst>
          </a:prstGeom>
          <a:blipFill dpi="0" rotWithShape="0">
            <a:blip r:embed="rId3"/>
            <a:srcRect/>
            <a:tile tx="0" ty="0" sx="100000" sy="100000" flip="none" algn="tl"/>
          </a:blipFill>
          <a:ln w="6350">
            <a:solidFill>
              <a:srgbClr val="FF6600"/>
            </a:solidFill>
            <a:miter lim="800000"/>
            <a:headEnd/>
            <a:tailEnd/>
          </a:ln>
        </p:spPr>
        <p:txBody>
          <a:bodyPr wrap="none" anchor="ct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400" b="1" dirty="0">
                <a:latin typeface="微软雅黑" panose="020B0503020204020204" pitchFamily="34" charset="-122"/>
                <a:ea typeface="微软雅黑" panose="020B0503020204020204" pitchFamily="34" charset="-122"/>
              </a:rPr>
              <a:t>胚胎移植</a:t>
            </a:r>
          </a:p>
        </p:txBody>
      </p:sp>
      <p:sp>
        <p:nvSpPr>
          <p:cNvPr id="169021" name="Rectangle 61">
            <a:extLst>
              <a:ext uri="{FF2B5EF4-FFF2-40B4-BE49-F238E27FC236}">
                <a16:creationId xmlns:a16="http://schemas.microsoft.com/office/drawing/2014/main" id="{D9E4BBB0-21FF-4214-94C8-4CD46C860BB4}"/>
              </a:ext>
            </a:extLst>
          </p:cNvPr>
          <p:cNvSpPr>
            <a:spLocks noChangeArrowheads="1"/>
          </p:cNvSpPr>
          <p:nvPr/>
        </p:nvSpPr>
        <p:spPr bwMode="auto">
          <a:xfrm>
            <a:off x="6278549" y="5765443"/>
            <a:ext cx="1951037" cy="469900"/>
          </a:xfrm>
          <a:prstGeom prst="rect">
            <a:avLst/>
          </a:prstGeom>
          <a:noFill/>
          <a:ln w="9525">
            <a:no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400" b="1" dirty="0">
                <a:latin typeface="微软雅黑" panose="020B0503020204020204" pitchFamily="34" charset="-122"/>
                <a:ea typeface="微软雅黑" panose="020B0503020204020204" pitchFamily="34" charset="-122"/>
              </a:rPr>
              <a:t>C</a:t>
            </a:r>
            <a:r>
              <a:rPr lang="zh-CN" altLang="en-US" sz="2400" b="1" dirty="0">
                <a:latin typeface="微软雅黑" panose="020B0503020204020204" pitchFamily="34" charset="-122"/>
                <a:ea typeface="微软雅黑" panose="020B0503020204020204" pitchFamily="34" charset="-122"/>
              </a:rPr>
              <a:t>母绵羊子宫</a:t>
            </a:r>
          </a:p>
        </p:txBody>
      </p:sp>
      <p:sp>
        <p:nvSpPr>
          <p:cNvPr id="169023" name="Text Box 63">
            <a:extLst>
              <a:ext uri="{FF2B5EF4-FFF2-40B4-BE49-F238E27FC236}">
                <a16:creationId xmlns:a16="http://schemas.microsoft.com/office/drawing/2014/main" id="{9C127171-4A7C-4ED9-88D7-82AC7E81C57B}"/>
              </a:ext>
            </a:extLst>
          </p:cNvPr>
          <p:cNvSpPr txBox="1">
            <a:spLocks noChangeArrowheads="1"/>
          </p:cNvSpPr>
          <p:nvPr/>
        </p:nvSpPr>
        <p:spPr bwMode="auto">
          <a:xfrm>
            <a:off x="8086412" y="4563680"/>
            <a:ext cx="1153152" cy="41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6000" tIns="54000" rIns="0" bIns="54000" anchor="ctr" anchorCtr="1">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b="1" dirty="0">
                <a:latin typeface="微软雅黑" panose="020B0503020204020204" pitchFamily="34" charset="-122"/>
                <a:ea typeface="微软雅黑" panose="020B0503020204020204" pitchFamily="34" charset="-122"/>
              </a:rPr>
              <a:t>妊娠分娩</a:t>
            </a:r>
          </a:p>
        </p:txBody>
      </p:sp>
      <p:sp>
        <p:nvSpPr>
          <p:cNvPr id="169024" name="Rectangle 64">
            <a:extLst>
              <a:ext uri="{FF2B5EF4-FFF2-40B4-BE49-F238E27FC236}">
                <a16:creationId xmlns:a16="http://schemas.microsoft.com/office/drawing/2014/main" id="{C6897F87-D957-42A9-9570-5E7B3C58E8C8}"/>
              </a:ext>
            </a:extLst>
          </p:cNvPr>
          <p:cNvSpPr>
            <a:spLocks noChangeArrowheads="1"/>
          </p:cNvSpPr>
          <p:nvPr/>
        </p:nvSpPr>
        <p:spPr bwMode="auto">
          <a:xfrm>
            <a:off x="10844896" y="4563680"/>
            <a:ext cx="809625" cy="469900"/>
          </a:xfrm>
          <a:prstGeom prst="rect">
            <a:avLst/>
          </a:prstGeom>
          <a:noFill/>
          <a:ln w="9525">
            <a:no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zh-CN" altLang="en-US" sz="2400" b="1" dirty="0">
                <a:latin typeface="微软雅黑" panose="020B0503020204020204" pitchFamily="34" charset="-122"/>
                <a:ea typeface="微软雅黑" panose="020B0503020204020204" pitchFamily="34" charset="-122"/>
              </a:rPr>
              <a:t>多利</a:t>
            </a:r>
          </a:p>
        </p:txBody>
      </p:sp>
      <p:sp>
        <p:nvSpPr>
          <p:cNvPr id="2" name="灯片编号占位符 1">
            <a:extLst>
              <a:ext uri="{FF2B5EF4-FFF2-40B4-BE49-F238E27FC236}">
                <a16:creationId xmlns:a16="http://schemas.microsoft.com/office/drawing/2014/main" id="{B83CD665-A038-4931-9F01-D8889F1C0B79}"/>
              </a:ext>
            </a:extLst>
          </p:cNvPr>
          <p:cNvSpPr>
            <a:spLocks noGrp="1"/>
          </p:cNvSpPr>
          <p:nvPr>
            <p:ph type="sldNum" sz="quarter" idx="10"/>
          </p:nvPr>
        </p:nvSpPr>
        <p:spPr/>
        <p:txBody>
          <a:bodyPr/>
          <a:lstStyle/>
          <a:p>
            <a:pPr>
              <a:defRPr/>
            </a:pPr>
            <a:fld id="{580F1E90-8401-4A4E-BF83-A179F7DEF592}" type="slidenum">
              <a:rPr lang="zh-CN" altLang="en-US" smtClean="0"/>
              <a:pPr>
                <a:defRPr/>
              </a:pPr>
              <a:t>63</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9009"/>
                                        </p:tgtEl>
                                        <p:attrNameLst>
                                          <p:attrName>style.visibility</p:attrName>
                                        </p:attrNameLst>
                                      </p:cBhvr>
                                      <p:to>
                                        <p:strVal val="visible"/>
                                      </p:to>
                                    </p:set>
                                    <p:animEffect transition="in" filter="blinds(horizontal)">
                                      <p:cBhvr>
                                        <p:cTn id="7" dur="500"/>
                                        <p:tgtEl>
                                          <p:spTgt spid="1690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9011"/>
                                        </p:tgtEl>
                                        <p:attrNameLst>
                                          <p:attrName>style.visibility</p:attrName>
                                        </p:attrNameLst>
                                      </p:cBhvr>
                                      <p:to>
                                        <p:strVal val="visible"/>
                                      </p:to>
                                    </p:set>
                                    <p:animEffect transition="in" filter="blinds(horizontal)">
                                      <p:cBhvr>
                                        <p:cTn id="12" dur="500"/>
                                        <p:tgtEl>
                                          <p:spTgt spid="1690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9010"/>
                                        </p:tgtEl>
                                        <p:attrNameLst>
                                          <p:attrName>style.visibility</p:attrName>
                                        </p:attrNameLst>
                                      </p:cBhvr>
                                      <p:to>
                                        <p:strVal val="visible"/>
                                      </p:to>
                                    </p:set>
                                    <p:animEffect transition="in" filter="blinds(horizontal)">
                                      <p:cBhvr>
                                        <p:cTn id="17" dur="500"/>
                                        <p:tgtEl>
                                          <p:spTgt spid="1690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9012"/>
                                        </p:tgtEl>
                                        <p:attrNameLst>
                                          <p:attrName>style.visibility</p:attrName>
                                        </p:attrNameLst>
                                      </p:cBhvr>
                                      <p:to>
                                        <p:strVal val="visible"/>
                                      </p:to>
                                    </p:set>
                                    <p:animEffect transition="in" filter="blinds(horizontal)">
                                      <p:cBhvr>
                                        <p:cTn id="22" dur="500"/>
                                        <p:tgtEl>
                                          <p:spTgt spid="1690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69014"/>
                                        </p:tgtEl>
                                        <p:attrNameLst>
                                          <p:attrName>style.visibility</p:attrName>
                                        </p:attrNameLst>
                                      </p:cBhvr>
                                      <p:to>
                                        <p:strVal val="visible"/>
                                      </p:to>
                                    </p:set>
                                    <p:animEffect transition="in" filter="box(in)">
                                      <p:cBhvr>
                                        <p:cTn id="27" dur="500"/>
                                        <p:tgtEl>
                                          <p:spTgt spid="169014"/>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69015"/>
                                        </p:tgtEl>
                                        <p:attrNameLst>
                                          <p:attrName>style.visibility</p:attrName>
                                        </p:attrNameLst>
                                      </p:cBhvr>
                                      <p:to>
                                        <p:strVal val="visible"/>
                                      </p:to>
                                    </p:set>
                                    <p:animEffect transition="in" filter="box(in)">
                                      <p:cBhvr>
                                        <p:cTn id="30" dur="500"/>
                                        <p:tgtEl>
                                          <p:spTgt spid="16901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69016"/>
                                        </p:tgtEl>
                                        <p:attrNameLst>
                                          <p:attrName>style.visibility</p:attrName>
                                        </p:attrNameLst>
                                      </p:cBhvr>
                                      <p:to>
                                        <p:strVal val="visible"/>
                                      </p:to>
                                    </p:set>
                                    <p:animEffect transition="in" filter="blinds(horizontal)">
                                      <p:cBhvr>
                                        <p:cTn id="35" dur="500"/>
                                        <p:tgtEl>
                                          <p:spTgt spid="16901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69017"/>
                                        </p:tgtEl>
                                        <p:attrNameLst>
                                          <p:attrName>style.visibility</p:attrName>
                                        </p:attrNameLst>
                                      </p:cBhvr>
                                      <p:to>
                                        <p:strVal val="visible"/>
                                      </p:to>
                                    </p:set>
                                    <p:animEffect transition="in" filter="blinds(horizontal)">
                                      <p:cBhvr>
                                        <p:cTn id="40" dur="500"/>
                                        <p:tgtEl>
                                          <p:spTgt spid="16901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69018"/>
                                        </p:tgtEl>
                                        <p:attrNameLst>
                                          <p:attrName>style.visibility</p:attrName>
                                        </p:attrNameLst>
                                      </p:cBhvr>
                                      <p:to>
                                        <p:strVal val="visible"/>
                                      </p:to>
                                    </p:set>
                                    <p:animEffect transition="in" filter="blinds(horizontal)">
                                      <p:cBhvr>
                                        <p:cTn id="45" dur="500"/>
                                        <p:tgtEl>
                                          <p:spTgt spid="16901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69019"/>
                                        </p:tgtEl>
                                        <p:attrNameLst>
                                          <p:attrName>style.visibility</p:attrName>
                                        </p:attrNameLst>
                                      </p:cBhvr>
                                      <p:to>
                                        <p:strVal val="visible"/>
                                      </p:to>
                                    </p:set>
                                    <p:animEffect transition="in" filter="blinds(horizontal)">
                                      <p:cBhvr>
                                        <p:cTn id="50" dur="500"/>
                                        <p:tgtEl>
                                          <p:spTgt spid="169019"/>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69020"/>
                                        </p:tgtEl>
                                        <p:attrNameLst>
                                          <p:attrName>style.visibility</p:attrName>
                                        </p:attrNameLst>
                                      </p:cBhvr>
                                      <p:to>
                                        <p:strVal val="visible"/>
                                      </p:to>
                                    </p:set>
                                    <p:animEffect transition="in" filter="blinds(horizontal)">
                                      <p:cBhvr>
                                        <p:cTn id="55" dur="500"/>
                                        <p:tgtEl>
                                          <p:spTgt spid="169020"/>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69021"/>
                                        </p:tgtEl>
                                        <p:attrNameLst>
                                          <p:attrName>style.visibility</p:attrName>
                                        </p:attrNameLst>
                                      </p:cBhvr>
                                      <p:to>
                                        <p:strVal val="visible"/>
                                      </p:to>
                                    </p:set>
                                    <p:animEffect transition="in" filter="blinds(horizontal)">
                                      <p:cBhvr>
                                        <p:cTn id="60" dur="500"/>
                                        <p:tgtEl>
                                          <p:spTgt spid="169021"/>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169023"/>
                                        </p:tgtEl>
                                        <p:attrNameLst>
                                          <p:attrName>style.visibility</p:attrName>
                                        </p:attrNameLst>
                                      </p:cBhvr>
                                      <p:to>
                                        <p:strVal val="visible"/>
                                      </p:to>
                                    </p:set>
                                    <p:animEffect transition="in" filter="blinds(horizontal)">
                                      <p:cBhvr>
                                        <p:cTn id="65" dur="500"/>
                                        <p:tgtEl>
                                          <p:spTgt spid="169023"/>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169024"/>
                                        </p:tgtEl>
                                        <p:attrNameLst>
                                          <p:attrName>style.visibility</p:attrName>
                                        </p:attrNameLst>
                                      </p:cBhvr>
                                      <p:to>
                                        <p:strVal val="visible"/>
                                      </p:to>
                                    </p:set>
                                    <p:animEffect transition="in" filter="blinds(horizontal)">
                                      <p:cBhvr>
                                        <p:cTn id="70" dur="500"/>
                                        <p:tgtEl>
                                          <p:spTgt spid="1690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009" grpId="0"/>
      <p:bldP spid="169010" grpId="0"/>
      <p:bldP spid="169011" grpId="0"/>
      <p:bldP spid="169012" grpId="0"/>
      <p:bldP spid="169014" grpId="0"/>
      <p:bldP spid="169015" grpId="0"/>
      <p:bldP spid="169016" grpId="0" animBg="1"/>
      <p:bldP spid="169017" grpId="0" animBg="1"/>
      <p:bldP spid="169018" grpId="0"/>
      <p:bldP spid="169019" grpId="0" animBg="1"/>
      <p:bldP spid="169020" grpId="0" animBg="1"/>
      <p:bldP spid="169021" grpId="0"/>
      <p:bldP spid="169023" grpId="0"/>
      <p:bldP spid="169024" grpId="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Text Box 25">
            <a:extLst>
              <a:ext uri="{FF2B5EF4-FFF2-40B4-BE49-F238E27FC236}">
                <a16:creationId xmlns:a16="http://schemas.microsoft.com/office/drawing/2014/main" id="{F0B89DED-6BBB-4B0D-AED0-F3900A5A3184}"/>
              </a:ext>
            </a:extLst>
          </p:cNvPr>
          <p:cNvSpPr txBox="1">
            <a:spLocks noChangeArrowheads="1"/>
          </p:cNvSpPr>
          <p:nvPr/>
        </p:nvSpPr>
        <p:spPr bwMode="auto">
          <a:xfrm>
            <a:off x="1092869" y="1269629"/>
            <a:ext cx="813593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归纳</a:t>
            </a:r>
            <a:r>
              <a:rPr kumimoji="0" lang="en-US" altLang="zh-CN" sz="3200" dirty="0">
                <a:latin typeface="微软雅黑" panose="020B0503020204020204" pitchFamily="34" charset="-122"/>
                <a:ea typeface="微软雅黑" panose="020B0503020204020204" pitchFamily="34" charset="-122"/>
                <a:cs typeface="Times New Roman" panose="02020603050405020304" pitchFamily="18" charset="0"/>
              </a:rPr>
              <a:t>:</a:t>
            </a:r>
            <a:endParaRPr kumimoji="0"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7587" name="Rectangle 30">
            <a:extLst>
              <a:ext uri="{FF2B5EF4-FFF2-40B4-BE49-F238E27FC236}">
                <a16:creationId xmlns:a16="http://schemas.microsoft.com/office/drawing/2014/main" id="{425806D1-D5CF-46E4-9616-54971F16C935}"/>
              </a:ext>
            </a:extLst>
          </p:cNvPr>
          <p:cNvSpPr>
            <a:spLocks noChangeArrowheads="1"/>
          </p:cNvSpPr>
          <p:nvPr/>
        </p:nvSpPr>
        <p:spPr bwMode="auto">
          <a:xfrm>
            <a:off x="1193676" y="222058"/>
            <a:ext cx="3967162" cy="396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核移植过程</a:t>
            </a:r>
          </a:p>
        </p:txBody>
      </p:sp>
      <p:sp>
        <p:nvSpPr>
          <p:cNvPr id="67588" name="Text Box 31">
            <a:extLst>
              <a:ext uri="{FF2B5EF4-FFF2-40B4-BE49-F238E27FC236}">
                <a16:creationId xmlns:a16="http://schemas.microsoft.com/office/drawing/2014/main" id="{5B6F69E3-0DC6-493B-9870-3B2B0A776BEE}"/>
              </a:ext>
            </a:extLst>
          </p:cNvPr>
          <p:cNvSpPr txBox="1">
            <a:spLocks noChangeArrowheads="1"/>
          </p:cNvSpPr>
          <p:nvPr/>
        </p:nvSpPr>
        <p:spPr bwMode="auto">
          <a:xfrm>
            <a:off x="1365249" y="2262036"/>
            <a:ext cx="10187996"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kumimoji="0" lang="en-US" altLang="zh-CN" sz="3200" b="1" dirty="0">
                <a:ea typeface="微软雅黑" panose="020B0503020204020204" pitchFamily="34" charset="-122"/>
                <a:cs typeface="Times New Roman" panose="02020603050405020304" pitchFamily="18" charset="0"/>
              </a:rPr>
              <a:t>1. </a:t>
            </a:r>
            <a:r>
              <a:rPr kumimoji="0" lang="zh-CN" altLang="en-US" sz="3200" b="1" dirty="0">
                <a:ea typeface="微软雅黑" panose="020B0503020204020204" pitchFamily="34" charset="-122"/>
                <a:cs typeface="Times New Roman" panose="02020603050405020304" pitchFamily="18" charset="0"/>
              </a:rPr>
              <a:t>共分成两大阶段：</a:t>
            </a:r>
            <a:r>
              <a:rPr kumimoji="0" lang="zh-CN" altLang="en-US" sz="3200" b="1" dirty="0">
                <a:solidFill>
                  <a:srgbClr val="C00000"/>
                </a:solidFill>
                <a:ea typeface="微软雅黑" panose="020B0503020204020204" pitchFamily="34" charset="-122"/>
                <a:cs typeface="Times New Roman" panose="02020603050405020304" pitchFamily="18" charset="0"/>
              </a:rPr>
              <a:t>核移植</a:t>
            </a:r>
            <a:r>
              <a:rPr kumimoji="0" lang="zh-CN" altLang="en-US" sz="3200" b="1" dirty="0">
                <a:ea typeface="微软雅黑" panose="020B0503020204020204" pitchFamily="34" charset="-122"/>
                <a:cs typeface="Times New Roman" panose="02020603050405020304" pitchFamily="18" charset="0"/>
              </a:rPr>
              <a:t>和</a:t>
            </a:r>
            <a:r>
              <a:rPr kumimoji="0" lang="zh-CN" altLang="en-US" sz="3200" b="1" dirty="0">
                <a:solidFill>
                  <a:srgbClr val="C00000"/>
                </a:solidFill>
                <a:ea typeface="微软雅黑" panose="020B0503020204020204" pitchFamily="34" charset="-122"/>
                <a:cs typeface="Times New Roman" panose="02020603050405020304" pitchFamily="18" charset="0"/>
              </a:rPr>
              <a:t>胚胎移植</a:t>
            </a:r>
          </a:p>
          <a:p>
            <a:pPr eaLnBrk="1" hangingPunct="1">
              <a:spcBef>
                <a:spcPct val="50000"/>
              </a:spcBef>
            </a:pPr>
            <a:r>
              <a:rPr kumimoji="0" lang="en-US" altLang="zh-CN" sz="3200" b="1" dirty="0">
                <a:ea typeface="微软雅黑" panose="020B0503020204020204" pitchFamily="34" charset="-122"/>
                <a:cs typeface="Times New Roman" panose="02020603050405020304" pitchFamily="18" charset="0"/>
              </a:rPr>
              <a:t>2. </a:t>
            </a:r>
            <a:r>
              <a:rPr kumimoji="0" lang="zh-CN" altLang="en-US" sz="3200" b="1" dirty="0">
                <a:ea typeface="微软雅黑" panose="020B0503020204020204" pitchFamily="34" charset="-122"/>
                <a:cs typeface="Times New Roman" panose="02020603050405020304" pitchFamily="18" charset="0"/>
              </a:rPr>
              <a:t>取减数分裂</a:t>
            </a:r>
            <a:r>
              <a:rPr kumimoji="0" lang="en-US" altLang="zh-CN" sz="3200" b="1" dirty="0">
                <a:ea typeface="微软雅黑" panose="020B0503020204020204" pitchFamily="34" charset="-122"/>
                <a:cs typeface="Times New Roman" panose="02020603050405020304" pitchFamily="18" charset="0"/>
              </a:rPr>
              <a:t>Ⅱ</a:t>
            </a:r>
            <a:r>
              <a:rPr kumimoji="0" lang="zh-CN" altLang="en-US" sz="3200" b="1" dirty="0">
                <a:ea typeface="微软雅黑" panose="020B0503020204020204" pitchFamily="34" charset="-122"/>
                <a:cs typeface="Times New Roman" panose="02020603050405020304" pitchFamily="18" charset="0"/>
              </a:rPr>
              <a:t>期卵细胞作受体细胞的</a:t>
            </a:r>
            <a:r>
              <a:rPr kumimoji="0" lang="zh-CN" altLang="en-US" sz="3200" b="1" dirty="0">
                <a:solidFill>
                  <a:schemeClr val="tx2"/>
                </a:solidFill>
                <a:ea typeface="微软雅黑" panose="020B0503020204020204" pitchFamily="34" charset="-122"/>
                <a:cs typeface="Times New Roman" panose="02020603050405020304" pitchFamily="18" charset="0"/>
              </a:rPr>
              <a:t>原因</a:t>
            </a:r>
            <a:r>
              <a:rPr kumimoji="0" lang="en-US" altLang="zh-CN" sz="3200" b="1" dirty="0">
                <a:ea typeface="微软雅黑" panose="020B0503020204020204" pitchFamily="34" charset="-122"/>
                <a:cs typeface="Times New Roman" panose="02020603050405020304" pitchFamily="18" charset="0"/>
              </a:rPr>
              <a:t>:</a:t>
            </a:r>
          </a:p>
          <a:p>
            <a:pPr eaLnBrk="1" hangingPunct="1">
              <a:spcBef>
                <a:spcPct val="50000"/>
              </a:spcBef>
            </a:pPr>
            <a:r>
              <a:rPr kumimoji="0" lang="en-US" altLang="zh-CN" sz="3200" b="1" dirty="0">
                <a:ea typeface="微软雅黑" panose="020B0503020204020204" pitchFamily="34" charset="-122"/>
                <a:cs typeface="Times New Roman" panose="02020603050405020304" pitchFamily="18" charset="0"/>
              </a:rPr>
              <a:t>    </a:t>
            </a:r>
            <a:r>
              <a:rPr kumimoji="0" lang="zh-CN" altLang="en-US" sz="3200" b="1" dirty="0">
                <a:ea typeface="微软雅黑" panose="020B0503020204020204" pitchFamily="34" charset="-122"/>
                <a:cs typeface="Times New Roman" panose="02020603050405020304" pitchFamily="18" charset="0"/>
              </a:rPr>
              <a:t>卵细胞是最大的细胞，易操作； 减数分裂</a:t>
            </a:r>
            <a:r>
              <a:rPr kumimoji="0" lang="en-US" altLang="zh-CN" sz="3200" b="1" dirty="0">
                <a:ea typeface="微软雅黑" panose="020B0503020204020204" pitchFamily="34" charset="-122"/>
                <a:cs typeface="Times New Roman" panose="02020603050405020304" pitchFamily="18" charset="0"/>
              </a:rPr>
              <a:t>Ⅱ</a:t>
            </a:r>
            <a:r>
              <a:rPr kumimoji="0" lang="zh-CN" altLang="en-US" sz="3200" b="1" dirty="0">
                <a:ea typeface="微软雅黑" panose="020B0503020204020204" pitchFamily="34" charset="-122"/>
                <a:cs typeface="Times New Roman" panose="02020603050405020304" pitchFamily="18" charset="0"/>
              </a:rPr>
              <a:t>期卵细胞细胞质发育成熟，可支持胚胎全程发育。</a:t>
            </a:r>
          </a:p>
        </p:txBody>
      </p:sp>
      <p:sp>
        <p:nvSpPr>
          <p:cNvPr id="2" name="灯片编号占位符 1">
            <a:extLst>
              <a:ext uri="{FF2B5EF4-FFF2-40B4-BE49-F238E27FC236}">
                <a16:creationId xmlns:a16="http://schemas.microsoft.com/office/drawing/2014/main" id="{1B6929AF-2005-4BF7-9D88-8047E5DDC649}"/>
              </a:ext>
            </a:extLst>
          </p:cNvPr>
          <p:cNvSpPr>
            <a:spLocks noGrp="1"/>
          </p:cNvSpPr>
          <p:nvPr>
            <p:ph type="sldNum" sz="quarter" idx="10"/>
          </p:nvPr>
        </p:nvSpPr>
        <p:spPr/>
        <p:txBody>
          <a:bodyPr/>
          <a:lstStyle/>
          <a:p>
            <a:pPr>
              <a:defRPr/>
            </a:pPr>
            <a:fld id="{CB104A84-5955-4F7E-89A5-E8CA42F49DD4}" type="slidenum">
              <a:rPr lang="en-US" altLang="zh-CN" smtClean="0"/>
              <a:pPr>
                <a:defRPr/>
              </a:pPr>
              <a:t>64</a:t>
            </a:fld>
            <a:endParaRPr lang="en-US" altLang="zh-CN"/>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B2FEBEC-4171-4ED0-948D-AF82D4AFA3A5}"/>
              </a:ext>
            </a:extLst>
          </p:cNvPr>
          <p:cNvSpPr>
            <a:spLocks noChangeArrowheads="1"/>
          </p:cNvSpPr>
          <p:nvPr/>
        </p:nvSpPr>
        <p:spPr bwMode="auto">
          <a:xfrm>
            <a:off x="1324928" y="61568"/>
            <a:ext cx="6227762" cy="8239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克隆动物的研究意义</a:t>
            </a:r>
          </a:p>
        </p:txBody>
      </p:sp>
      <p:sp>
        <p:nvSpPr>
          <p:cNvPr id="173059" name="Rectangle 3">
            <a:extLst>
              <a:ext uri="{FF2B5EF4-FFF2-40B4-BE49-F238E27FC236}">
                <a16:creationId xmlns:a16="http://schemas.microsoft.com/office/drawing/2014/main" id="{563923AE-2B7C-4055-8412-54BFBC291962}"/>
              </a:ext>
            </a:extLst>
          </p:cNvPr>
          <p:cNvSpPr>
            <a:spLocks noChangeArrowheads="1"/>
          </p:cNvSpPr>
          <p:nvPr/>
        </p:nvSpPr>
        <p:spPr bwMode="auto">
          <a:xfrm>
            <a:off x="1324928" y="1525286"/>
            <a:ext cx="8748712"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Blip>
                <a:blip r:embed="rId2"/>
              </a:buBlip>
            </a:pPr>
            <a:r>
              <a:rPr lang="zh-CN" altLang="en-US" sz="3200" b="1" dirty="0">
                <a:ea typeface="微软雅黑" panose="020B0503020204020204" pitchFamily="34" charset="-122"/>
                <a:cs typeface="Times New Roman" panose="02020603050405020304" pitchFamily="18" charset="0"/>
              </a:rPr>
              <a:t>作为生物反应器，生产医用蛋白</a:t>
            </a:r>
          </a:p>
          <a:p>
            <a:pPr eaLnBrk="1" hangingPunct="1">
              <a:spcBef>
                <a:spcPct val="50000"/>
              </a:spcBef>
              <a:buFontTx/>
              <a:buBlip>
                <a:blip r:embed="rId2"/>
              </a:buBlip>
            </a:pPr>
            <a:r>
              <a:rPr lang="zh-CN" altLang="en-US" sz="3200" b="1" dirty="0">
                <a:ea typeface="微软雅黑" panose="020B0503020204020204" pitchFamily="34" charset="-122"/>
                <a:cs typeface="Times New Roman" panose="02020603050405020304" pitchFamily="18" charset="0"/>
              </a:rPr>
              <a:t>加速家畜遗传改良进程，促进优良畜群繁育</a:t>
            </a:r>
          </a:p>
          <a:p>
            <a:pPr eaLnBrk="1" hangingPunct="1">
              <a:spcBef>
                <a:spcPct val="50000"/>
              </a:spcBef>
              <a:buFontTx/>
              <a:buBlip>
                <a:blip r:embed="rId2"/>
              </a:buBlip>
            </a:pPr>
            <a:r>
              <a:rPr lang="zh-CN" altLang="en-US" sz="3200" b="1" dirty="0">
                <a:ea typeface="微软雅黑" panose="020B0503020204020204" pitchFamily="34" charset="-122"/>
                <a:cs typeface="Times New Roman" panose="02020603050405020304" pitchFamily="18" charset="0"/>
              </a:rPr>
              <a:t>克隆动物细胞、组织、器官可作为移植的供体</a:t>
            </a:r>
          </a:p>
          <a:p>
            <a:pPr eaLnBrk="1" hangingPunct="1">
              <a:spcBef>
                <a:spcPct val="50000"/>
              </a:spcBef>
              <a:buFontTx/>
              <a:buBlip>
                <a:blip r:embed="rId2"/>
              </a:buBlip>
            </a:pPr>
            <a:r>
              <a:rPr lang="zh-CN" altLang="en-US" sz="3200" b="1" dirty="0">
                <a:ea typeface="微软雅黑" panose="020B0503020204020204" pitchFamily="34" charset="-122"/>
                <a:cs typeface="Times New Roman" panose="02020603050405020304" pitchFamily="18" charset="0"/>
              </a:rPr>
              <a:t>了解胚胎发育及衰老过程、做疾病模型</a:t>
            </a:r>
          </a:p>
          <a:p>
            <a:pPr eaLnBrk="1" hangingPunct="1">
              <a:spcBef>
                <a:spcPct val="50000"/>
              </a:spcBef>
              <a:buFontTx/>
              <a:buBlip>
                <a:blip r:embed="rId2"/>
              </a:buBlip>
            </a:pPr>
            <a:r>
              <a:rPr lang="zh-CN" altLang="en-US" sz="3200" b="1" dirty="0">
                <a:ea typeface="微软雅黑" panose="020B0503020204020204" pitchFamily="34" charset="-122"/>
                <a:cs typeface="Times New Roman" panose="02020603050405020304" pitchFamily="18" charset="0"/>
              </a:rPr>
              <a:t>保护濒危物种，增加动物的存活数量</a:t>
            </a:r>
          </a:p>
        </p:txBody>
      </p:sp>
      <p:sp>
        <p:nvSpPr>
          <p:cNvPr id="2" name="灯片编号占位符 1">
            <a:extLst>
              <a:ext uri="{FF2B5EF4-FFF2-40B4-BE49-F238E27FC236}">
                <a16:creationId xmlns:a16="http://schemas.microsoft.com/office/drawing/2014/main" id="{5FE31073-73B8-4DF8-B7AA-2AC681FD3E86}"/>
              </a:ext>
            </a:extLst>
          </p:cNvPr>
          <p:cNvSpPr>
            <a:spLocks noGrp="1"/>
          </p:cNvSpPr>
          <p:nvPr>
            <p:ph type="sldNum" sz="quarter" idx="10"/>
          </p:nvPr>
        </p:nvSpPr>
        <p:spPr/>
        <p:txBody>
          <a:bodyPr/>
          <a:lstStyle/>
          <a:p>
            <a:pPr>
              <a:defRPr/>
            </a:pPr>
            <a:fld id="{580F1E90-8401-4A4E-BF83-A179F7DEF592}" type="slidenum">
              <a:rPr lang="zh-CN" altLang="en-US" smtClean="0"/>
              <a:pPr>
                <a:defRPr/>
              </a:pPr>
              <a:t>65</a:t>
            </a:fld>
            <a:endParaRPr lang="zh-CN"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4">
            <a:extLst>
              <a:ext uri="{FF2B5EF4-FFF2-40B4-BE49-F238E27FC236}">
                <a16:creationId xmlns:a16="http://schemas.microsoft.com/office/drawing/2014/main" id="{D6582FE5-8341-41CF-A8C5-8BA533DB07FB}"/>
              </a:ext>
            </a:extLst>
          </p:cNvPr>
          <p:cNvSpPr txBox="1">
            <a:spLocks noChangeArrowheads="1"/>
          </p:cNvSpPr>
          <p:nvPr/>
        </p:nvSpPr>
        <p:spPr bwMode="auto">
          <a:xfrm>
            <a:off x="1197998" y="0"/>
            <a:ext cx="8893175" cy="8239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stStyle>
          <a:p>
            <a:r>
              <a:rPr lang="zh-CN" altLang="en-US" dirty="0"/>
              <a:t>体细胞核移植技术存在的问题</a:t>
            </a:r>
          </a:p>
        </p:txBody>
      </p:sp>
      <p:sp>
        <p:nvSpPr>
          <p:cNvPr id="70659" name="Rectangle 6">
            <a:extLst>
              <a:ext uri="{FF2B5EF4-FFF2-40B4-BE49-F238E27FC236}">
                <a16:creationId xmlns:a16="http://schemas.microsoft.com/office/drawing/2014/main" id="{9426DB8E-1A40-462C-8372-2CA5A433CE89}"/>
              </a:ext>
            </a:extLst>
          </p:cNvPr>
          <p:cNvSpPr>
            <a:spLocks noRot="1" noChangeArrowheads="1"/>
          </p:cNvSpPr>
          <p:nvPr/>
        </p:nvSpPr>
        <p:spPr bwMode="auto">
          <a:xfrm>
            <a:off x="1338844" y="1539613"/>
            <a:ext cx="906146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ts val="2400"/>
              </a:spcBef>
              <a:buFontTx/>
              <a:buBlip>
                <a:blip r:embed="rId2"/>
              </a:buBlip>
            </a:pPr>
            <a:r>
              <a:rPr lang="zh-CN" altLang="en-US" sz="3200" b="1" dirty="0">
                <a:ea typeface="微软雅黑" panose="020B0503020204020204" pitchFamily="34" charset="-122"/>
                <a:cs typeface="Times New Roman" panose="02020603050405020304" pitchFamily="18" charset="0"/>
              </a:rPr>
              <a:t>胚胎移植－动物幼体产出   概率＜</a:t>
            </a:r>
            <a:r>
              <a:rPr lang="en-US" altLang="zh-CN" sz="3200" b="1" dirty="0">
                <a:ea typeface="微软雅黑" panose="020B0503020204020204" pitchFamily="34" charset="-122"/>
                <a:cs typeface="Times New Roman" panose="02020603050405020304" pitchFamily="18" charset="0"/>
              </a:rPr>
              <a:t>10</a:t>
            </a:r>
            <a:r>
              <a:rPr lang="zh-CN" altLang="en-US" sz="3200" b="1" dirty="0">
                <a:ea typeface="微软雅黑" panose="020B0503020204020204" pitchFamily="34" charset="-122"/>
                <a:cs typeface="Times New Roman" panose="02020603050405020304" pitchFamily="18" charset="0"/>
              </a:rPr>
              <a:t>％</a:t>
            </a:r>
          </a:p>
          <a:p>
            <a:pPr eaLnBrk="1" hangingPunct="1">
              <a:spcBef>
                <a:spcPts val="2400"/>
              </a:spcBef>
              <a:buFontTx/>
              <a:buBlip>
                <a:blip r:embed="rId2"/>
              </a:buBlip>
            </a:pPr>
            <a:r>
              <a:rPr lang="zh-CN" altLang="en-US" sz="3200" b="1" dirty="0">
                <a:ea typeface="微软雅黑" panose="020B0503020204020204" pitchFamily="34" charset="-122"/>
                <a:cs typeface="Times New Roman" panose="02020603050405020304" pitchFamily="18" charset="0"/>
              </a:rPr>
              <a:t>克隆动物存在着健康问题</a:t>
            </a:r>
            <a:r>
              <a:rPr lang="en-US" altLang="zh-CN" sz="3200" b="1" dirty="0">
                <a:ea typeface="微软雅黑" panose="020B0503020204020204" pitchFamily="34" charset="-122"/>
                <a:cs typeface="Times New Roman" panose="02020603050405020304" pitchFamily="18" charset="0"/>
              </a:rPr>
              <a:t>: </a:t>
            </a:r>
            <a:r>
              <a:rPr kumimoji="0" lang="zh-CN" altLang="en-US" sz="3200" b="1" dirty="0">
                <a:solidFill>
                  <a:srgbClr val="C00000"/>
                </a:solidFill>
                <a:ea typeface="微软雅黑" panose="020B0503020204020204" pitchFamily="34" charset="-122"/>
                <a:cs typeface="Times New Roman" panose="02020603050405020304" pitchFamily="18" charset="0"/>
              </a:rPr>
              <a:t>如胚胎体型过大，异常肥胖，发育困难，免疫失调等。</a:t>
            </a:r>
            <a:endParaRPr lang="zh-CN" altLang="en-US" sz="3200" b="1" dirty="0">
              <a:solidFill>
                <a:srgbClr val="C00000"/>
              </a:solidFill>
              <a:ea typeface="微软雅黑" panose="020B0503020204020204" pitchFamily="34" charset="-122"/>
              <a:cs typeface="Times New Roman" panose="02020603050405020304" pitchFamily="18" charset="0"/>
            </a:endParaRPr>
          </a:p>
          <a:p>
            <a:pPr eaLnBrk="1" hangingPunct="1">
              <a:spcBef>
                <a:spcPts val="2400"/>
              </a:spcBef>
              <a:buFontTx/>
              <a:buBlip>
                <a:blip r:embed="rId2"/>
              </a:buBlip>
            </a:pPr>
            <a:r>
              <a:rPr lang="zh-CN" altLang="en-US" sz="3200" b="1" dirty="0">
                <a:ea typeface="微软雅黑" panose="020B0503020204020204" pitchFamily="34" charset="-122"/>
                <a:cs typeface="Times New Roman" panose="02020603050405020304" pitchFamily="18" charset="0"/>
              </a:rPr>
              <a:t>克隆动物的食品安全性问题存在争议</a:t>
            </a:r>
          </a:p>
        </p:txBody>
      </p:sp>
      <p:sp>
        <p:nvSpPr>
          <p:cNvPr id="2" name="灯片编号占位符 1">
            <a:extLst>
              <a:ext uri="{FF2B5EF4-FFF2-40B4-BE49-F238E27FC236}">
                <a16:creationId xmlns:a16="http://schemas.microsoft.com/office/drawing/2014/main" id="{0A1B26D8-ACE4-4142-9432-6F0D3F144C16}"/>
              </a:ext>
            </a:extLst>
          </p:cNvPr>
          <p:cNvSpPr>
            <a:spLocks noGrp="1"/>
          </p:cNvSpPr>
          <p:nvPr>
            <p:ph type="sldNum" sz="quarter" idx="10"/>
          </p:nvPr>
        </p:nvSpPr>
        <p:spPr/>
        <p:txBody>
          <a:bodyPr/>
          <a:lstStyle/>
          <a:p>
            <a:pPr>
              <a:defRPr/>
            </a:pPr>
            <a:fld id="{580F1E90-8401-4A4E-BF83-A179F7DEF592}" type="slidenum">
              <a:rPr lang="zh-CN" altLang="en-US" smtClean="0"/>
              <a:pPr>
                <a:defRPr/>
              </a:pPr>
              <a:t>66</a:t>
            </a:fld>
            <a:endParaRPr lang="zh-CN"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a:extLst>
              <a:ext uri="{FF2B5EF4-FFF2-40B4-BE49-F238E27FC236}">
                <a16:creationId xmlns:a16="http://schemas.microsoft.com/office/drawing/2014/main" id="{6AA531AC-E2AC-4E6C-8418-71F9E5BD0E42}"/>
              </a:ext>
            </a:extLst>
          </p:cNvPr>
          <p:cNvSpPr txBox="1">
            <a:spLocks noChangeArrowheads="1"/>
          </p:cNvSpPr>
          <p:nvPr/>
        </p:nvSpPr>
        <p:spPr bwMode="auto">
          <a:xfrm>
            <a:off x="1256956" y="109275"/>
            <a:ext cx="7110412"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stStyle>
          <a:p>
            <a:r>
              <a:rPr lang="zh-CN" altLang="en-US" dirty="0"/>
              <a:t>体细胞核移植技术的应用前景</a:t>
            </a:r>
          </a:p>
        </p:txBody>
      </p:sp>
      <p:pic>
        <p:nvPicPr>
          <p:cNvPr id="68611" name="Picture 7" descr="49">
            <a:extLst>
              <a:ext uri="{FF2B5EF4-FFF2-40B4-BE49-F238E27FC236}">
                <a16:creationId xmlns:a16="http://schemas.microsoft.com/office/drawing/2014/main" id="{5C71006F-94A7-40C8-B788-27AD0E029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495" y="838298"/>
            <a:ext cx="4813300"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75FCD88A-F6D9-4F23-BFF5-71B41A41A0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2232" y="1097115"/>
            <a:ext cx="6410325" cy="5419725"/>
          </a:xfrm>
          <a:prstGeom prst="rect">
            <a:avLst/>
          </a:prstGeom>
        </p:spPr>
      </p:pic>
      <p:sp>
        <p:nvSpPr>
          <p:cNvPr id="2" name="灯片编号占位符 1">
            <a:extLst>
              <a:ext uri="{FF2B5EF4-FFF2-40B4-BE49-F238E27FC236}">
                <a16:creationId xmlns:a16="http://schemas.microsoft.com/office/drawing/2014/main" id="{D3EB79F0-72EA-424C-9A0D-5B29DFAFCE78}"/>
              </a:ext>
            </a:extLst>
          </p:cNvPr>
          <p:cNvSpPr>
            <a:spLocks noGrp="1"/>
          </p:cNvSpPr>
          <p:nvPr>
            <p:ph type="sldNum" sz="quarter" idx="10"/>
          </p:nvPr>
        </p:nvSpPr>
        <p:spPr/>
        <p:txBody>
          <a:bodyPr/>
          <a:lstStyle/>
          <a:p>
            <a:pPr>
              <a:defRPr/>
            </a:pPr>
            <a:fld id="{CB104A84-5955-4F7E-89A5-E8CA42F49DD4}" type="slidenum">
              <a:rPr lang="en-US" altLang="zh-CN" smtClean="0"/>
              <a:pPr>
                <a:defRPr/>
              </a:pPr>
              <a:t>67</a:t>
            </a:fld>
            <a:endParaRPr lang="en-US" altLang="zh-CN"/>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图片 9">
            <a:extLst>
              <a:ext uri="{FF2B5EF4-FFF2-40B4-BE49-F238E27FC236}">
                <a16:creationId xmlns:a16="http://schemas.microsoft.com/office/drawing/2014/main" id="{99B9F1DF-19FC-4924-9DC6-F070BCF90B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8985" y="2559082"/>
            <a:ext cx="5494504" cy="3733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2">
            <a:extLst>
              <a:ext uri="{FF2B5EF4-FFF2-40B4-BE49-F238E27FC236}">
                <a16:creationId xmlns:a16="http://schemas.microsoft.com/office/drawing/2014/main" id="{43F94F93-3707-46DA-9C94-BDE8101B4EF3}"/>
              </a:ext>
            </a:extLst>
          </p:cNvPr>
          <p:cNvSpPr txBox="1">
            <a:spLocks noChangeArrowheads="1"/>
          </p:cNvSpPr>
          <p:nvPr/>
        </p:nvSpPr>
        <p:spPr bwMode="auto">
          <a:xfrm>
            <a:off x="1218359" y="0"/>
            <a:ext cx="6934200" cy="752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stStyle>
          <a:p>
            <a:r>
              <a:rPr lang="zh-CN" altLang="en-US" dirty="0"/>
              <a:t>胚胎干细胞应用的伦理问题</a:t>
            </a:r>
            <a:endParaRPr lang="en-US" altLang="zh-CN" dirty="0"/>
          </a:p>
        </p:txBody>
      </p:sp>
      <p:sp>
        <p:nvSpPr>
          <p:cNvPr id="22533" name="矩形 2">
            <a:extLst>
              <a:ext uri="{FF2B5EF4-FFF2-40B4-BE49-F238E27FC236}">
                <a16:creationId xmlns:a16="http://schemas.microsoft.com/office/drawing/2014/main" id="{83984D75-EC33-4EF5-A263-1691B0E700D4}"/>
              </a:ext>
            </a:extLst>
          </p:cNvPr>
          <p:cNvSpPr>
            <a:spLocks noChangeArrowheads="1"/>
          </p:cNvSpPr>
          <p:nvPr/>
        </p:nvSpPr>
        <p:spPr bwMode="auto">
          <a:xfrm>
            <a:off x="1093567" y="1174618"/>
            <a:ext cx="10054162" cy="103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nSpc>
                <a:spcPct val="114000"/>
              </a:lnSpc>
              <a:spcBef>
                <a:spcPct val="0"/>
              </a:spcBef>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cs typeface="Arial" panose="020B0604020202020204" pitchFamily="34" charset="0"/>
              </a:rPr>
              <a:t>人类胚胎干细胞的研究工作引起了全世界范围内的很大争议，尤其在美国，胚胎干细胞研究一直是一个颇具争议的领域。</a:t>
            </a:r>
          </a:p>
        </p:txBody>
      </p:sp>
      <p:grpSp>
        <p:nvGrpSpPr>
          <p:cNvPr id="5" name="组合 4">
            <a:extLst>
              <a:ext uri="{FF2B5EF4-FFF2-40B4-BE49-F238E27FC236}">
                <a16:creationId xmlns:a16="http://schemas.microsoft.com/office/drawing/2014/main" id="{C52A13F2-38F2-473A-8580-5D5170FF5060}"/>
              </a:ext>
            </a:extLst>
          </p:cNvPr>
          <p:cNvGrpSpPr>
            <a:grpSpLocks/>
          </p:cNvGrpSpPr>
          <p:nvPr/>
        </p:nvGrpSpPr>
        <p:grpSpPr bwMode="auto">
          <a:xfrm>
            <a:off x="6456362" y="2559082"/>
            <a:ext cx="4985565" cy="3714497"/>
            <a:chOff x="640640" y="3141557"/>
            <a:chExt cx="3827463" cy="2844800"/>
          </a:xfrm>
        </p:grpSpPr>
        <p:pic>
          <p:nvPicPr>
            <p:cNvPr id="32774" name="图片 8">
              <a:extLst>
                <a:ext uri="{FF2B5EF4-FFF2-40B4-BE49-F238E27FC236}">
                  <a16:creationId xmlns:a16="http://schemas.microsoft.com/office/drawing/2014/main" id="{194A5A8C-E3D1-4C09-A9E7-545DE78B540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640" y="3141557"/>
              <a:ext cx="3827463"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图片 3">
              <a:extLst>
                <a:ext uri="{FF2B5EF4-FFF2-40B4-BE49-F238E27FC236}">
                  <a16:creationId xmlns:a16="http://schemas.microsoft.com/office/drawing/2014/main" id="{FDE0543B-A58C-47D8-8507-F2ABAB88D803}"/>
                </a:ext>
              </a:extLst>
            </p:cNvPr>
            <p:cNvPicPr>
              <a:picLocks noChangeAspect="1"/>
            </p:cNvPicPr>
            <p:nvPr/>
          </p:nvPicPr>
          <p:blipFill>
            <a:blip r:embed="rId4">
              <a:extLst>
                <a:ext uri="{28A0092B-C50C-407E-A947-70E740481C1C}">
                  <a14:useLocalDpi xmlns:a14="http://schemas.microsoft.com/office/drawing/2010/main" val="0"/>
                </a:ext>
              </a:extLst>
            </a:blip>
            <a:srcRect b="10101"/>
            <a:stretch>
              <a:fillRect/>
            </a:stretch>
          </p:blipFill>
          <p:spPr bwMode="auto">
            <a:xfrm>
              <a:off x="640640" y="4005064"/>
              <a:ext cx="686558"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灯片编号占位符 1">
            <a:extLst>
              <a:ext uri="{FF2B5EF4-FFF2-40B4-BE49-F238E27FC236}">
                <a16:creationId xmlns:a16="http://schemas.microsoft.com/office/drawing/2014/main" id="{699F5FFD-6D64-4E99-BD09-757B43EDAC82}"/>
              </a:ext>
            </a:extLst>
          </p:cNvPr>
          <p:cNvSpPr>
            <a:spLocks noGrp="1"/>
          </p:cNvSpPr>
          <p:nvPr>
            <p:ph type="sldNum" sz="quarter" idx="10"/>
          </p:nvPr>
        </p:nvSpPr>
        <p:spPr/>
        <p:txBody>
          <a:bodyPr/>
          <a:lstStyle/>
          <a:p>
            <a:pPr>
              <a:defRPr/>
            </a:pPr>
            <a:fld id="{580F1E90-8401-4A4E-BF83-A179F7DEF592}" type="slidenum">
              <a:rPr lang="zh-CN" altLang="en-US" smtClean="0"/>
              <a:pPr>
                <a:defRPr/>
              </a:pPr>
              <a:t>68</a:t>
            </a:fld>
            <a:endParaRPr lang="zh-CN"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图片 9">
            <a:extLst>
              <a:ext uri="{FF2B5EF4-FFF2-40B4-BE49-F238E27FC236}">
                <a16:creationId xmlns:a16="http://schemas.microsoft.com/office/drawing/2014/main" id="{6EC26AD3-652B-4CED-9A03-C33731AC33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92155" y="1222955"/>
            <a:ext cx="5102743" cy="3126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2">
            <a:extLst>
              <a:ext uri="{FF2B5EF4-FFF2-40B4-BE49-F238E27FC236}">
                <a16:creationId xmlns:a16="http://schemas.microsoft.com/office/drawing/2014/main" id="{C602A569-8BB8-4108-BB78-A2435F7D7407}"/>
              </a:ext>
            </a:extLst>
          </p:cNvPr>
          <p:cNvGrpSpPr>
            <a:grpSpLocks/>
          </p:cNvGrpSpPr>
          <p:nvPr/>
        </p:nvGrpSpPr>
        <p:grpSpPr bwMode="auto">
          <a:xfrm>
            <a:off x="2309785" y="864965"/>
            <a:ext cx="2376487" cy="3640649"/>
            <a:chOff x="1453694" y="618475"/>
            <a:chExt cx="2376487" cy="3640649"/>
          </a:xfrm>
        </p:grpSpPr>
        <p:pic>
          <p:nvPicPr>
            <p:cNvPr id="33798" name="图片 2">
              <a:extLst>
                <a:ext uri="{FF2B5EF4-FFF2-40B4-BE49-F238E27FC236}">
                  <a16:creationId xmlns:a16="http://schemas.microsoft.com/office/drawing/2014/main" id="{C99A5F4D-607A-4CD5-9CF7-3B8C423E0549}"/>
                </a:ext>
              </a:extLst>
            </p:cNvPr>
            <p:cNvPicPr>
              <a:picLocks noChangeAspect="1"/>
            </p:cNvPicPr>
            <p:nvPr/>
          </p:nvPicPr>
          <p:blipFill>
            <a:blip r:embed="rId3">
              <a:extLst>
                <a:ext uri="{28A0092B-C50C-407E-A947-70E740481C1C}">
                  <a14:useLocalDpi xmlns:a14="http://schemas.microsoft.com/office/drawing/2010/main" val="0"/>
                </a:ext>
              </a:extLst>
            </a:blip>
            <a:srcRect l="2214" r="2214" b="9052"/>
            <a:stretch>
              <a:fillRect/>
            </a:stretch>
          </p:blipFill>
          <p:spPr bwMode="auto">
            <a:xfrm>
              <a:off x="1453694" y="618475"/>
              <a:ext cx="2376487"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矩形 3">
              <a:extLst>
                <a:ext uri="{FF2B5EF4-FFF2-40B4-BE49-F238E27FC236}">
                  <a16:creationId xmlns:a16="http://schemas.microsoft.com/office/drawing/2014/main" id="{60BF9655-48E4-40BA-B470-883EB4F4F3B3}"/>
                </a:ext>
              </a:extLst>
            </p:cNvPr>
            <p:cNvSpPr>
              <a:spLocks noChangeArrowheads="1"/>
            </p:cNvSpPr>
            <p:nvPr/>
          </p:nvSpPr>
          <p:spPr bwMode="auto">
            <a:xfrm>
              <a:off x="1966913" y="3551238"/>
              <a:ext cx="13500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nSpc>
                  <a:spcPct val="100000"/>
                </a:lnSpc>
                <a:spcBef>
                  <a:spcPct val="0"/>
                </a:spcBef>
                <a:buFontTx/>
                <a:buNone/>
              </a:pPr>
              <a:r>
                <a:rPr lang="zh-CN" altLang="en-US" sz="2000" b="1" dirty="0">
                  <a:latin typeface="黑体" panose="02010609060101010101" pitchFamily="49" charset="-122"/>
                  <a:ea typeface="黑体" panose="02010609060101010101" pitchFamily="49" charset="-122"/>
                </a:rPr>
                <a:t>山中伸弥</a:t>
              </a:r>
              <a:endParaRPr lang="en-US" altLang="zh-CN" sz="2000" b="1" dirty="0">
                <a:latin typeface="黑体" panose="02010609060101010101" pitchFamily="49" charset="-122"/>
                <a:ea typeface="黑体" panose="02010609060101010101" pitchFamily="49" charset="-122"/>
              </a:endParaRPr>
            </a:p>
            <a:p>
              <a:pPr>
                <a:lnSpc>
                  <a:spcPct val="100000"/>
                </a:lnSpc>
                <a:spcBef>
                  <a:spcPct val="0"/>
                </a:spcBef>
                <a:buFontTx/>
                <a:buNone/>
              </a:pPr>
              <a:r>
                <a:rPr lang="zh-CN" altLang="en-US" sz="2000" b="1" dirty="0">
                  <a:latin typeface="黑体" panose="02010609060101010101" pitchFamily="49" charset="-122"/>
                  <a:ea typeface="黑体" panose="02010609060101010101" pitchFamily="49" charset="-122"/>
                </a:rPr>
                <a:t>（</a:t>
              </a:r>
              <a:r>
                <a:rPr lang="en-US" altLang="zh-CN" sz="2000" b="1" dirty="0">
                  <a:latin typeface="黑体" panose="02010609060101010101" pitchFamily="49" charset="-122"/>
                  <a:ea typeface="黑体" panose="02010609060101010101" pitchFamily="49" charset="-122"/>
                </a:rPr>
                <a:t>1962-</a:t>
              </a:r>
              <a:r>
                <a:rPr lang="zh-CN" altLang="en-US" sz="2000" b="1" dirty="0">
                  <a:latin typeface="黑体" panose="02010609060101010101" pitchFamily="49" charset="-122"/>
                  <a:ea typeface="黑体" panose="02010609060101010101" pitchFamily="49" charset="-122"/>
                </a:rPr>
                <a:t>）</a:t>
              </a:r>
            </a:p>
          </p:txBody>
        </p:sp>
      </p:grpSp>
      <p:sp>
        <p:nvSpPr>
          <p:cNvPr id="23559" name="Text Box 1028">
            <a:extLst>
              <a:ext uri="{FF2B5EF4-FFF2-40B4-BE49-F238E27FC236}">
                <a16:creationId xmlns:a16="http://schemas.microsoft.com/office/drawing/2014/main" id="{19B81127-7DF4-406C-919A-DB073B55BA60}"/>
              </a:ext>
            </a:extLst>
          </p:cNvPr>
          <p:cNvSpPr txBox="1">
            <a:spLocks noChangeArrowheads="1"/>
          </p:cNvSpPr>
          <p:nvPr/>
        </p:nvSpPr>
        <p:spPr bwMode="auto">
          <a:xfrm>
            <a:off x="901645" y="4523010"/>
            <a:ext cx="10238132" cy="2047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eaLnBrk="1" hangingPunct="1">
              <a:lnSpc>
                <a:spcPct val="150000"/>
              </a:lnSpc>
              <a:spcBef>
                <a:spcPct val="50000"/>
              </a:spcBef>
              <a:buFont typeface="Wingdings" panose="05000000000000000000" pitchFamily="2" charset="2"/>
              <a:buChar char="Ø"/>
            </a:pPr>
            <a:r>
              <a:rPr lang="zh-CN" alt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诱导多能干细胞</a:t>
            </a:r>
            <a:r>
              <a:rPr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induced pluripotent stem cells</a:t>
            </a:r>
            <a:r>
              <a:rPr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iPS</a:t>
            </a:r>
            <a:r>
              <a:rPr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通过重编程（</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reprogramming</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）向成体细胞中导入特定的基因可以诱导产生多能干细胞。</a:t>
            </a:r>
            <a:endPar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4" name="图片 3">
            <a:extLst>
              <a:ext uri="{FF2B5EF4-FFF2-40B4-BE49-F238E27FC236}">
                <a16:creationId xmlns:a16="http://schemas.microsoft.com/office/drawing/2014/main" id="{4D54A5BF-A5B0-4EA7-A16E-703BF93764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7960" y="864965"/>
            <a:ext cx="1347746" cy="1347746"/>
          </a:xfrm>
          <a:prstGeom prst="rect">
            <a:avLst/>
          </a:prstGeom>
        </p:spPr>
      </p:pic>
      <p:sp>
        <p:nvSpPr>
          <p:cNvPr id="2" name="灯片编号占位符 1">
            <a:extLst>
              <a:ext uri="{FF2B5EF4-FFF2-40B4-BE49-F238E27FC236}">
                <a16:creationId xmlns:a16="http://schemas.microsoft.com/office/drawing/2014/main" id="{1C715B51-7A9A-4FFA-B875-47AAADD35BF0}"/>
              </a:ext>
            </a:extLst>
          </p:cNvPr>
          <p:cNvSpPr>
            <a:spLocks noGrp="1"/>
          </p:cNvSpPr>
          <p:nvPr>
            <p:ph type="sldNum" sz="quarter" idx="10"/>
          </p:nvPr>
        </p:nvSpPr>
        <p:spPr/>
        <p:txBody>
          <a:bodyPr/>
          <a:lstStyle/>
          <a:p>
            <a:pPr>
              <a:defRPr/>
            </a:pPr>
            <a:fld id="{580F1E90-8401-4A4E-BF83-A179F7DEF592}" type="slidenum">
              <a:rPr lang="zh-CN" altLang="en-US" smtClean="0"/>
              <a:pPr>
                <a:defRPr/>
              </a:pPr>
              <a:t>69</a:t>
            </a:fld>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333AFD-A11D-44D2-BC09-CB5EF9085898}"/>
              </a:ext>
            </a:extLst>
          </p:cNvPr>
          <p:cNvSpPr>
            <a:spLocks noGrp="1"/>
          </p:cNvSpPr>
          <p:nvPr>
            <p:ph type="title"/>
          </p:nvPr>
        </p:nvSpPr>
        <p:spPr>
          <a:xfrm>
            <a:off x="1247553" y="150184"/>
            <a:ext cx="9448800" cy="487363"/>
          </a:xfrm>
        </p:spPr>
        <p:txBody>
          <a:bodyPr/>
          <a:lstStyle/>
          <a:p>
            <a:r>
              <a:rPr lang="en-US" altLang="zh-CN" dirty="0">
                <a:cs typeface="Times New Roman" panose="02020603050405020304" pitchFamily="18" charset="0"/>
              </a:rPr>
              <a:t>1. </a:t>
            </a:r>
            <a:r>
              <a:rPr lang="zh-CN" altLang="en-US" dirty="0">
                <a:cs typeface="Times New Roman" panose="02020603050405020304" pitchFamily="18" charset="0"/>
              </a:rPr>
              <a:t>植物细胞的全能性</a:t>
            </a:r>
            <a:endParaRPr lang="zh-CN" altLang="en-US" dirty="0"/>
          </a:p>
        </p:txBody>
      </p:sp>
      <p:sp>
        <p:nvSpPr>
          <p:cNvPr id="4" name="Text Box 11">
            <a:extLst>
              <a:ext uri="{FF2B5EF4-FFF2-40B4-BE49-F238E27FC236}">
                <a16:creationId xmlns:a16="http://schemas.microsoft.com/office/drawing/2014/main" id="{B8EB641F-5EB0-467E-BD67-FBD680D5CCF2}"/>
              </a:ext>
            </a:extLst>
          </p:cNvPr>
          <p:cNvSpPr txBox="1">
            <a:spLocks noChangeArrowheads="1"/>
          </p:cNvSpPr>
          <p:nvPr/>
        </p:nvSpPr>
        <p:spPr bwMode="auto">
          <a:xfrm>
            <a:off x="871870" y="1537954"/>
            <a:ext cx="11141789" cy="3785652"/>
          </a:xfrm>
          <a:prstGeom prst="rect">
            <a:avLst/>
          </a:prstGeom>
          <a:noFill/>
          <a:ln>
            <a:noFill/>
          </a:ln>
        </p:spPr>
        <p:txBody>
          <a:bodyPr wrap="square">
            <a:spAutoFit/>
          </a:bodyPr>
          <a:lstStyle>
            <a:lvl1pPr marL="895350" indent="-895350"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ts val="2400"/>
              </a:spcBef>
              <a:buFont typeface="Wingdings" panose="05000000000000000000" pitchFamily="2" charset="2"/>
              <a:buChar char="Ø"/>
            </a:pPr>
            <a:r>
              <a:rPr lang="zh-CN" altLang="en-US" sz="3200" b="1" dirty="0">
                <a:solidFill>
                  <a:srgbClr val="CC0000"/>
                </a:solidFill>
                <a:ea typeface="微软雅黑" panose="020B0503020204020204" pitchFamily="34" charset="-122"/>
                <a:cs typeface="Times New Roman" panose="02020603050405020304" pitchFamily="18" charset="0"/>
              </a:rPr>
              <a:t>概念：</a:t>
            </a:r>
            <a:endParaRPr lang="en-US" altLang="zh-CN" sz="3200" b="1" dirty="0">
              <a:solidFill>
                <a:srgbClr val="CC0000"/>
              </a:solidFill>
              <a:ea typeface="微软雅黑" panose="020B0503020204020204" pitchFamily="34" charset="-122"/>
              <a:cs typeface="Times New Roman" panose="02020603050405020304" pitchFamily="18" charset="0"/>
            </a:endParaRPr>
          </a:p>
          <a:p>
            <a:pPr marL="400050" lvl="2" indent="-152400" eaLnBrk="1" hangingPunct="1">
              <a:spcBef>
                <a:spcPts val="2400"/>
              </a:spcBef>
            </a:pPr>
            <a:r>
              <a:rPr lang="zh-CN" altLang="en-US" sz="2800" b="1" dirty="0">
                <a:solidFill>
                  <a:srgbClr val="222222"/>
                </a:solidFill>
                <a:ea typeface="微软雅黑" panose="020B0503020204020204" pitchFamily="34" charset="-122"/>
                <a:cs typeface="Times New Roman" panose="02020603050405020304" pitchFamily="18" charset="0"/>
              </a:rPr>
              <a:t>  是指生物体的细胞具有使后代细胞形成完整个体的潜能。</a:t>
            </a:r>
          </a:p>
          <a:p>
            <a:pPr marL="457200" indent="-457200" eaLnBrk="1" hangingPunct="1">
              <a:spcBef>
                <a:spcPts val="2400"/>
              </a:spcBef>
              <a:buFont typeface="Wingdings" panose="05000000000000000000" pitchFamily="2" charset="2"/>
              <a:buChar char="Ø"/>
            </a:pPr>
            <a:r>
              <a:rPr lang="zh-CN" altLang="en-US" sz="3200" b="1" dirty="0">
                <a:solidFill>
                  <a:srgbClr val="CC0000"/>
                </a:solidFill>
                <a:ea typeface="微软雅黑" panose="020B0503020204020204" pitchFamily="34" charset="-122"/>
                <a:cs typeface="Times New Roman" panose="02020603050405020304" pitchFamily="18" charset="0"/>
              </a:rPr>
              <a:t>原因：</a:t>
            </a:r>
            <a:endParaRPr lang="en-US" altLang="zh-CN" sz="3200" b="1" dirty="0">
              <a:solidFill>
                <a:srgbClr val="CC0000"/>
              </a:solidFill>
              <a:ea typeface="微软雅黑" panose="020B0503020204020204" pitchFamily="34" charset="-122"/>
              <a:cs typeface="Times New Roman" panose="02020603050405020304" pitchFamily="18" charset="0"/>
            </a:endParaRPr>
          </a:p>
          <a:p>
            <a:pPr marL="400050" lvl="2" indent="-152400" eaLnBrk="1" hangingPunct="1">
              <a:spcBef>
                <a:spcPts val="2400"/>
              </a:spcBef>
            </a:pPr>
            <a:r>
              <a:rPr lang="zh-CN" altLang="en-US" sz="2800" b="1" dirty="0">
                <a:solidFill>
                  <a:srgbClr val="222222"/>
                </a:solidFill>
                <a:ea typeface="微软雅黑" panose="020B0503020204020204" pitchFamily="34" charset="-122"/>
                <a:cs typeface="Times New Roman" panose="02020603050405020304" pitchFamily="18" charset="0"/>
              </a:rPr>
              <a:t>  体细胞都是由</a:t>
            </a:r>
            <a:r>
              <a:rPr lang="zh-CN" altLang="en-US" sz="2800" b="1" dirty="0">
                <a:solidFill>
                  <a:srgbClr val="FF0000"/>
                </a:solidFill>
                <a:ea typeface="微软雅黑" panose="020B0503020204020204" pitchFamily="34" charset="-122"/>
                <a:cs typeface="Times New Roman" panose="02020603050405020304" pitchFamily="18" charset="0"/>
              </a:rPr>
              <a:t>同一个细胞</a:t>
            </a:r>
            <a:r>
              <a:rPr lang="en-US" altLang="zh-CN" sz="2800" b="1" dirty="0">
                <a:solidFill>
                  <a:srgbClr val="FF0000"/>
                </a:solidFill>
                <a:ea typeface="微软雅黑" panose="020B0503020204020204" pitchFamily="34" charset="-122"/>
                <a:cs typeface="Times New Roman" panose="02020603050405020304" pitchFamily="18" charset="0"/>
              </a:rPr>
              <a:t>——</a:t>
            </a:r>
            <a:r>
              <a:rPr lang="zh-CN" altLang="en-US" sz="2800" b="1" dirty="0">
                <a:solidFill>
                  <a:srgbClr val="FF0000"/>
                </a:solidFill>
                <a:ea typeface="微软雅黑" panose="020B0503020204020204" pitchFamily="34" charset="-122"/>
                <a:cs typeface="Times New Roman" panose="02020603050405020304" pitchFamily="18" charset="0"/>
              </a:rPr>
              <a:t>受精卵</a:t>
            </a:r>
            <a:r>
              <a:rPr lang="zh-CN" altLang="en-US" sz="2800" b="1" dirty="0">
                <a:ea typeface="微软雅黑" panose="020B0503020204020204" pitchFamily="34" charset="-122"/>
                <a:cs typeface="Times New Roman" panose="02020603050405020304" pitchFamily="18" charset="0"/>
              </a:rPr>
              <a:t>经</a:t>
            </a:r>
            <a:r>
              <a:rPr lang="zh-CN" altLang="en-US" sz="2800" b="1" dirty="0">
                <a:solidFill>
                  <a:srgbClr val="FF0000"/>
                </a:solidFill>
                <a:ea typeface="微软雅黑" panose="020B0503020204020204" pitchFamily="34" charset="-122"/>
                <a:cs typeface="Times New Roman" panose="02020603050405020304" pitchFamily="18" charset="0"/>
              </a:rPr>
              <a:t>有丝分裂、分化</a:t>
            </a:r>
            <a:r>
              <a:rPr lang="zh-CN" altLang="en-US" sz="2800" b="1" dirty="0">
                <a:ea typeface="微软雅黑" panose="020B0503020204020204" pitchFamily="34" charset="-122"/>
                <a:cs typeface="Times New Roman" panose="02020603050405020304" pitchFamily="18" charset="0"/>
              </a:rPr>
              <a:t>而来的，</a:t>
            </a:r>
            <a:r>
              <a:rPr lang="zh-CN" altLang="en-US" sz="2800" b="1" dirty="0">
                <a:solidFill>
                  <a:srgbClr val="222222"/>
                </a:solidFill>
                <a:ea typeface="微软雅黑" panose="020B0503020204020204" pitchFamily="34" charset="-122"/>
                <a:cs typeface="Times New Roman" panose="02020603050405020304" pitchFamily="18" charset="0"/>
              </a:rPr>
              <a:t>从理论上讲，每个细胞都包含该物种的</a:t>
            </a:r>
            <a:r>
              <a:rPr lang="zh-CN" altLang="en-US" sz="2800" b="1" dirty="0">
                <a:solidFill>
                  <a:srgbClr val="FF0000"/>
                </a:solidFill>
                <a:ea typeface="微软雅黑" panose="020B0503020204020204" pitchFamily="34" charset="-122"/>
                <a:cs typeface="Times New Roman" panose="02020603050405020304" pitchFamily="18" charset="0"/>
              </a:rPr>
              <a:t>全部遗传物质（全部基因）</a:t>
            </a:r>
            <a:r>
              <a:rPr lang="zh-CN" altLang="en-US" sz="2800" b="1" dirty="0">
                <a:ea typeface="微软雅黑" panose="020B0503020204020204" pitchFamily="34" charset="-122"/>
                <a:cs typeface="Times New Roman" panose="02020603050405020304" pitchFamily="18" charset="0"/>
              </a:rPr>
              <a:t>，</a:t>
            </a:r>
            <a:r>
              <a:rPr lang="zh-CN" altLang="en-US" sz="2800" b="1" dirty="0">
                <a:solidFill>
                  <a:srgbClr val="222222"/>
                </a:solidFill>
                <a:ea typeface="微软雅黑" panose="020B0503020204020204" pitchFamily="34" charset="-122"/>
                <a:cs typeface="Times New Roman" panose="02020603050405020304" pitchFamily="18" charset="0"/>
              </a:rPr>
              <a:t>所以每个活细胞都应具有全</a:t>
            </a:r>
            <a:r>
              <a:rPr lang="zh-CN" altLang="en-US" sz="2800" b="1" dirty="0">
                <a:ea typeface="微软雅黑" panose="020B0503020204020204" pitchFamily="34" charset="-122"/>
                <a:cs typeface="Times New Roman" panose="02020603050405020304" pitchFamily="18" charset="0"/>
              </a:rPr>
              <a:t>能性</a:t>
            </a:r>
            <a:r>
              <a:rPr kumimoji="0" lang="zh-CN" altLang="en-US" sz="2800" b="1" dirty="0">
                <a:ea typeface="微软雅黑" panose="020B0503020204020204" pitchFamily="34" charset="-122"/>
                <a:cs typeface="Times New Roman" panose="02020603050405020304" pitchFamily="18" charset="0"/>
              </a:rPr>
              <a:t> 。</a:t>
            </a:r>
            <a:endParaRPr lang="zh-CN" altLang="en-US" sz="2800" b="1" dirty="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1BDB5500-425B-4D0A-A6B8-79222481E724}"/>
              </a:ext>
            </a:extLst>
          </p:cNvPr>
          <p:cNvSpPr>
            <a:spLocks noGrp="1"/>
          </p:cNvSpPr>
          <p:nvPr>
            <p:ph type="sldNum" sz="quarter" idx="10"/>
          </p:nvPr>
        </p:nvSpPr>
        <p:spPr/>
        <p:txBody>
          <a:bodyPr/>
          <a:lstStyle/>
          <a:p>
            <a:pPr>
              <a:defRPr/>
            </a:pPr>
            <a:fld id="{7AE64243-DDB2-45F0-AE7E-3121FB12EF5C}" type="slidenum">
              <a:rPr lang="en-US" altLang="zh-CN" smtClean="0"/>
              <a:pPr>
                <a:defRPr/>
              </a:pPr>
              <a:t>7</a:t>
            </a:fld>
            <a:endParaRPr lang="en-US" altLang="zh-CN"/>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028">
            <a:extLst>
              <a:ext uri="{FF2B5EF4-FFF2-40B4-BE49-F238E27FC236}">
                <a16:creationId xmlns:a16="http://schemas.microsoft.com/office/drawing/2014/main" id="{252B9524-2501-4403-8AF9-52E9907BB41F}"/>
              </a:ext>
            </a:extLst>
          </p:cNvPr>
          <p:cNvSpPr txBox="1">
            <a:spLocks noChangeArrowheads="1"/>
          </p:cNvSpPr>
          <p:nvPr/>
        </p:nvSpPr>
        <p:spPr bwMode="auto">
          <a:xfrm>
            <a:off x="1116013" y="11275"/>
            <a:ext cx="5159375" cy="8554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stStyle>
          <a:p>
            <a:r>
              <a:rPr lang="zh-CN" altLang="en-US" dirty="0">
                <a:latin typeface="Times New Roman" panose="02020603050405020304" pitchFamily="18" charset="0"/>
                <a:cs typeface="Times New Roman" panose="02020603050405020304" pitchFamily="18" charset="0"/>
              </a:rPr>
              <a:t>诱导多能干细胞（</a:t>
            </a:r>
            <a:r>
              <a:rPr lang="en-US" altLang="zh-CN" dirty="0" err="1">
                <a:latin typeface="Times New Roman" panose="02020603050405020304" pitchFamily="18" charset="0"/>
                <a:cs typeface="Times New Roman" panose="02020603050405020304" pitchFamily="18" charset="0"/>
              </a:rPr>
              <a:t>iPS</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 </a:t>
            </a:r>
          </a:p>
        </p:txBody>
      </p:sp>
      <p:pic>
        <p:nvPicPr>
          <p:cNvPr id="34819" name="Picture 2" descr="https://upload.wikimedia.org/wikipedia/commons/thumb/0/09/Induction_of_iPS_cells.svg/840px-Induction_of_iPS_cells.svg.png">
            <a:extLst>
              <a:ext uri="{FF2B5EF4-FFF2-40B4-BE49-F238E27FC236}">
                <a16:creationId xmlns:a16="http://schemas.microsoft.com/office/drawing/2014/main" id="{E9D8D46F-B82A-47FF-AA46-B328EAEE9A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53"/>
          <a:stretch>
            <a:fillRect/>
          </a:stretch>
        </p:blipFill>
        <p:spPr bwMode="auto">
          <a:xfrm>
            <a:off x="2696778" y="866774"/>
            <a:ext cx="6313487"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矩形 11">
            <a:extLst>
              <a:ext uri="{FF2B5EF4-FFF2-40B4-BE49-F238E27FC236}">
                <a16:creationId xmlns:a16="http://schemas.microsoft.com/office/drawing/2014/main" id="{8D7C7781-626A-43AB-AFA0-046AC3336B24}"/>
              </a:ext>
            </a:extLst>
          </p:cNvPr>
          <p:cNvSpPr>
            <a:spLocks noChangeArrowheads="1"/>
          </p:cNvSpPr>
          <p:nvPr/>
        </p:nvSpPr>
        <p:spPr bwMode="auto">
          <a:xfrm>
            <a:off x="1302331" y="4013215"/>
            <a:ext cx="10553064" cy="2595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nSpc>
                <a:spcPct val="150000"/>
              </a:lnSpc>
              <a:spcBef>
                <a:spcPct val="0"/>
              </a:spcBef>
              <a:buFontTx/>
              <a:buAutoNum type="circleNumDbPlain"/>
            </a:pP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 分离培养供体细胞（小鼠成纤维细胞）；</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 </a:t>
            </a:r>
          </a:p>
          <a:p>
            <a:pPr>
              <a:lnSpc>
                <a:spcPct val="150000"/>
              </a:lnSpc>
              <a:spcBef>
                <a:spcPct val="0"/>
              </a:spcBef>
              <a:buFontTx/>
              <a:buAutoNum type="circleNumDbPlain"/>
            </a:pP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 转染干细胞相关基因（红色细胞为表达外源基因的细胞）；</a:t>
            </a:r>
            <a:endParaRPr lang="en-US" altLang="zh-CN" b="1"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Bef>
                <a:spcPct val="0"/>
              </a:spcBef>
              <a:buFontTx/>
              <a:buAutoNum type="circleNumDbPlain"/>
            </a:pP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 筛选转染成功细胞，与滋养层细胞（浅灰色）共培养；</a:t>
            </a:r>
            <a:endParaRPr lang="en-US" altLang="zh-CN" b="1"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Bef>
                <a:spcPct val="0"/>
              </a:spcBef>
              <a:buFontTx/>
              <a:buAutoNum type="circleNumDbPlain"/>
            </a:pP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 一小部分转染的细胞变成</a:t>
            </a:r>
            <a:r>
              <a:rPr lang="en-US" altLang="zh-CN" b="1" dirty="0" err="1">
                <a:latin typeface="Times New Roman" panose="02020603050405020304" pitchFamily="18" charset="0"/>
                <a:ea typeface="微软雅黑" panose="020B0503020204020204" pitchFamily="34" charset="-122"/>
                <a:cs typeface="Times New Roman" panose="02020603050405020304" pitchFamily="18" charset="0"/>
              </a:rPr>
              <a:t>iPS</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细胞并产生胚胎干细胞样集落。</a:t>
            </a:r>
          </a:p>
        </p:txBody>
      </p:sp>
      <p:sp>
        <p:nvSpPr>
          <p:cNvPr id="34821" name="矩形 8">
            <a:extLst>
              <a:ext uri="{FF2B5EF4-FFF2-40B4-BE49-F238E27FC236}">
                <a16:creationId xmlns:a16="http://schemas.microsoft.com/office/drawing/2014/main" id="{33A48FDC-0763-4D9D-BD7F-8D5CF9D4F36F}"/>
              </a:ext>
            </a:extLst>
          </p:cNvPr>
          <p:cNvSpPr>
            <a:spLocks noChangeArrowheads="1"/>
          </p:cNvSpPr>
          <p:nvPr/>
        </p:nvSpPr>
        <p:spPr bwMode="auto">
          <a:xfrm>
            <a:off x="5303839" y="2384425"/>
            <a:ext cx="136683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nSpc>
                <a:spcPct val="100000"/>
              </a:lnSpc>
              <a:spcBef>
                <a:spcPct val="0"/>
              </a:spcBef>
              <a:buFontTx/>
              <a:buNone/>
            </a:pP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Oct3/4, Sox2, </a:t>
            </a:r>
          </a:p>
          <a:p>
            <a:pPr>
              <a:lnSpc>
                <a:spcPct val="100000"/>
              </a:lnSpc>
              <a:spcBef>
                <a:spcPct val="0"/>
              </a:spcBef>
              <a:buFontTx/>
              <a:buNone/>
            </a:pP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b="1" dirty="0" err="1">
                <a:latin typeface="Times New Roman" panose="02020603050405020304" pitchFamily="18" charset="0"/>
                <a:ea typeface="宋体" panose="02010600030101010101" pitchFamily="2" charset="-122"/>
                <a:cs typeface="Times New Roman" panose="02020603050405020304" pitchFamily="18" charset="0"/>
              </a:rPr>
              <a:t>Myc</a:t>
            </a: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Klf4</a:t>
            </a:r>
            <a:endParaRPr lang="zh-CN" altLang="en-US" sz="2400" b="1"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 name="灯片编号占位符 1">
            <a:extLst>
              <a:ext uri="{FF2B5EF4-FFF2-40B4-BE49-F238E27FC236}">
                <a16:creationId xmlns:a16="http://schemas.microsoft.com/office/drawing/2014/main" id="{F87B0BA4-4D71-496C-A681-81F61C475527}"/>
              </a:ext>
            </a:extLst>
          </p:cNvPr>
          <p:cNvSpPr>
            <a:spLocks noGrp="1"/>
          </p:cNvSpPr>
          <p:nvPr>
            <p:ph type="sldNum" sz="quarter" idx="10"/>
          </p:nvPr>
        </p:nvSpPr>
        <p:spPr/>
        <p:txBody>
          <a:bodyPr/>
          <a:lstStyle/>
          <a:p>
            <a:pPr>
              <a:defRPr/>
            </a:pPr>
            <a:fld id="{580F1E90-8401-4A4E-BF83-A179F7DEF592}" type="slidenum">
              <a:rPr lang="zh-CN" altLang="en-US" smtClean="0"/>
              <a:pPr>
                <a:defRPr/>
              </a:pPr>
              <a:t>70</a:t>
            </a:fld>
            <a:endParaRPr lang="zh-CN" alt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a:extLst>
              <a:ext uri="{FF2B5EF4-FFF2-40B4-BE49-F238E27FC236}">
                <a16:creationId xmlns:a16="http://schemas.microsoft.com/office/drawing/2014/main" id="{123CDF7A-B002-4C38-AD8C-5D7CB4D71D59}"/>
              </a:ext>
            </a:extLst>
          </p:cNvPr>
          <p:cNvSpPr txBox="1">
            <a:spLocks noChangeArrowheads="1"/>
          </p:cNvSpPr>
          <p:nvPr/>
        </p:nvSpPr>
        <p:spPr bwMode="auto">
          <a:xfrm>
            <a:off x="1132109" y="1510956"/>
            <a:ext cx="2881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50000"/>
              </a:spcBef>
            </a:pPr>
            <a:r>
              <a:rPr lang="zh-CN" altLang="en-US" sz="3200" b="1" dirty="0">
                <a:latin typeface="微软雅黑" panose="020B0503020204020204" pitchFamily="34" charset="-122"/>
                <a:ea typeface="微软雅黑" panose="020B0503020204020204" pitchFamily="34" charset="-122"/>
              </a:rPr>
              <a:t>植物细胞工程</a:t>
            </a:r>
          </a:p>
        </p:txBody>
      </p:sp>
      <p:sp>
        <p:nvSpPr>
          <p:cNvPr id="58371" name="Text Box 3">
            <a:extLst>
              <a:ext uri="{FF2B5EF4-FFF2-40B4-BE49-F238E27FC236}">
                <a16:creationId xmlns:a16="http://schemas.microsoft.com/office/drawing/2014/main" id="{872108C0-F07E-499B-BDEE-6D050B485C85}"/>
              </a:ext>
            </a:extLst>
          </p:cNvPr>
          <p:cNvSpPr txBox="1">
            <a:spLocks noChangeArrowheads="1"/>
          </p:cNvSpPr>
          <p:nvPr/>
        </p:nvSpPr>
        <p:spPr bwMode="auto">
          <a:xfrm>
            <a:off x="3983260" y="1020708"/>
            <a:ext cx="3127375" cy="14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sz="3200" b="1" dirty="0">
                <a:latin typeface="微软雅黑" panose="020B0503020204020204" pitchFamily="34" charset="-122"/>
                <a:ea typeface="微软雅黑" panose="020B0503020204020204" pitchFamily="34" charset="-122"/>
              </a:rPr>
              <a:t>植物组织培养</a:t>
            </a:r>
          </a:p>
          <a:p>
            <a:pPr eaLnBrk="1" hangingPunct="1">
              <a:lnSpc>
                <a:spcPct val="150000"/>
              </a:lnSpc>
            </a:pPr>
            <a:r>
              <a:rPr lang="zh-CN" altLang="en-US" sz="3200" b="1" dirty="0">
                <a:latin typeface="微软雅黑" panose="020B0503020204020204" pitchFamily="34" charset="-122"/>
                <a:ea typeface="微软雅黑" panose="020B0503020204020204" pitchFamily="34" charset="-122"/>
              </a:rPr>
              <a:t>植物体细胞杂交</a:t>
            </a:r>
          </a:p>
        </p:txBody>
      </p:sp>
      <p:sp>
        <p:nvSpPr>
          <p:cNvPr id="58372" name="AutoShape 4">
            <a:extLst>
              <a:ext uri="{FF2B5EF4-FFF2-40B4-BE49-F238E27FC236}">
                <a16:creationId xmlns:a16="http://schemas.microsoft.com/office/drawing/2014/main" id="{E4A2BE97-2B95-42AD-9C89-3C9C0569D766}"/>
              </a:ext>
            </a:extLst>
          </p:cNvPr>
          <p:cNvSpPr>
            <a:spLocks/>
          </p:cNvSpPr>
          <p:nvPr/>
        </p:nvSpPr>
        <p:spPr bwMode="auto">
          <a:xfrm>
            <a:off x="3829204" y="1368369"/>
            <a:ext cx="169862" cy="869950"/>
          </a:xfrm>
          <a:prstGeom prst="leftBrace">
            <a:avLst>
              <a:gd name="adj1" fmla="val 42679"/>
              <a:gd name="adj2" fmla="val 5000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400">
              <a:latin typeface="微软雅黑" panose="020B0503020204020204" pitchFamily="34" charset="-122"/>
              <a:ea typeface="微软雅黑" panose="020B0503020204020204" pitchFamily="34" charset="-122"/>
            </a:endParaRPr>
          </a:p>
        </p:txBody>
      </p:sp>
      <p:sp>
        <p:nvSpPr>
          <p:cNvPr id="58373" name="Rectangle 5">
            <a:extLst>
              <a:ext uri="{FF2B5EF4-FFF2-40B4-BE49-F238E27FC236}">
                <a16:creationId xmlns:a16="http://schemas.microsoft.com/office/drawing/2014/main" id="{5BBDEC1E-9CF0-4EC8-81C1-9284DDE4646F}"/>
              </a:ext>
            </a:extLst>
          </p:cNvPr>
          <p:cNvSpPr>
            <a:spLocks noChangeArrowheads="1"/>
          </p:cNvSpPr>
          <p:nvPr/>
        </p:nvSpPr>
        <p:spPr bwMode="auto">
          <a:xfrm>
            <a:off x="4013421" y="2892370"/>
            <a:ext cx="3168650" cy="2959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sz="3200" b="1" dirty="0">
                <a:latin typeface="微软雅黑" panose="020B0503020204020204" pitchFamily="34" charset="-122"/>
                <a:ea typeface="微软雅黑" panose="020B0503020204020204" pitchFamily="34" charset="-122"/>
              </a:rPr>
              <a:t>动物细胞培养</a:t>
            </a:r>
          </a:p>
          <a:p>
            <a:pPr eaLnBrk="1" hangingPunct="1">
              <a:lnSpc>
                <a:spcPct val="150000"/>
              </a:lnSpc>
            </a:pPr>
            <a:r>
              <a:rPr lang="zh-CN" altLang="en-US" sz="3200" b="1" dirty="0">
                <a:latin typeface="微软雅黑" panose="020B0503020204020204" pitchFamily="34" charset="-122"/>
                <a:ea typeface="微软雅黑" panose="020B0503020204020204" pitchFamily="34" charset="-122"/>
              </a:rPr>
              <a:t>动物细胞核移植</a:t>
            </a:r>
          </a:p>
          <a:p>
            <a:pPr eaLnBrk="1" hangingPunct="1">
              <a:lnSpc>
                <a:spcPct val="150000"/>
              </a:lnSpc>
            </a:pPr>
            <a:r>
              <a:rPr lang="zh-CN" altLang="en-US" sz="3200" b="1" dirty="0">
                <a:latin typeface="微软雅黑" panose="020B0503020204020204" pitchFamily="34" charset="-122"/>
                <a:ea typeface="微软雅黑" panose="020B0503020204020204" pitchFamily="34" charset="-122"/>
              </a:rPr>
              <a:t>动物细胞融合</a:t>
            </a:r>
          </a:p>
          <a:p>
            <a:pPr eaLnBrk="1" hangingPunct="1">
              <a:lnSpc>
                <a:spcPct val="150000"/>
              </a:lnSpc>
            </a:pPr>
            <a:r>
              <a:rPr lang="zh-CN" altLang="en-US" sz="3200" b="1" dirty="0">
                <a:latin typeface="微软雅黑" panose="020B0503020204020204" pitchFamily="34" charset="-122"/>
                <a:ea typeface="微软雅黑" panose="020B0503020204020204" pitchFamily="34" charset="-122"/>
              </a:rPr>
              <a:t>生产单克隆抗体</a:t>
            </a:r>
          </a:p>
        </p:txBody>
      </p:sp>
      <p:sp>
        <p:nvSpPr>
          <p:cNvPr id="58374" name="Text Box 6">
            <a:extLst>
              <a:ext uri="{FF2B5EF4-FFF2-40B4-BE49-F238E27FC236}">
                <a16:creationId xmlns:a16="http://schemas.microsoft.com/office/drawing/2014/main" id="{295A0EFF-0465-4376-9174-5C15BCC74AAC}"/>
              </a:ext>
            </a:extLst>
          </p:cNvPr>
          <p:cNvSpPr txBox="1">
            <a:spLocks noChangeArrowheads="1"/>
          </p:cNvSpPr>
          <p:nvPr/>
        </p:nvSpPr>
        <p:spPr bwMode="auto">
          <a:xfrm>
            <a:off x="1132109" y="4038257"/>
            <a:ext cx="2881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50000"/>
              </a:spcBef>
            </a:pPr>
            <a:r>
              <a:rPr lang="zh-CN" altLang="en-US" sz="3200" b="1" dirty="0">
                <a:latin typeface="微软雅黑" panose="020B0503020204020204" pitchFamily="34" charset="-122"/>
                <a:ea typeface="微软雅黑" panose="020B0503020204020204" pitchFamily="34" charset="-122"/>
              </a:rPr>
              <a:t>动物细胞工程</a:t>
            </a:r>
          </a:p>
        </p:txBody>
      </p:sp>
      <p:sp>
        <p:nvSpPr>
          <p:cNvPr id="58375" name="AutoShape 7">
            <a:extLst>
              <a:ext uri="{FF2B5EF4-FFF2-40B4-BE49-F238E27FC236}">
                <a16:creationId xmlns:a16="http://schemas.microsoft.com/office/drawing/2014/main" id="{5ACFBF4F-FE37-4115-AF46-3C87686E71AB}"/>
              </a:ext>
            </a:extLst>
          </p:cNvPr>
          <p:cNvSpPr>
            <a:spLocks/>
          </p:cNvSpPr>
          <p:nvPr/>
        </p:nvSpPr>
        <p:spPr bwMode="auto">
          <a:xfrm>
            <a:off x="3837155" y="3319408"/>
            <a:ext cx="184150" cy="2022475"/>
          </a:xfrm>
          <a:prstGeom prst="leftBrace">
            <a:avLst>
              <a:gd name="adj1" fmla="val 91523"/>
              <a:gd name="adj2" fmla="val 5000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400">
              <a:latin typeface="微软雅黑" panose="020B0503020204020204" pitchFamily="34" charset="-122"/>
              <a:ea typeface="微软雅黑" panose="020B0503020204020204" pitchFamily="34" charset="-122"/>
            </a:endParaRPr>
          </a:p>
        </p:txBody>
      </p:sp>
      <p:sp>
        <p:nvSpPr>
          <p:cNvPr id="218120" name="Text Box 8">
            <a:extLst>
              <a:ext uri="{FF2B5EF4-FFF2-40B4-BE49-F238E27FC236}">
                <a16:creationId xmlns:a16="http://schemas.microsoft.com/office/drawing/2014/main" id="{08919888-925D-4C46-9ED9-C123AB89C1B1}"/>
              </a:ext>
            </a:extLst>
          </p:cNvPr>
          <p:cNvSpPr txBox="1">
            <a:spLocks noChangeArrowheads="1"/>
          </p:cNvSpPr>
          <p:nvPr/>
        </p:nvSpPr>
        <p:spPr bwMode="auto">
          <a:xfrm>
            <a:off x="6666608" y="1093733"/>
            <a:ext cx="10080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600" b="1">
                <a:latin typeface="微软雅黑" panose="020B0503020204020204" pitchFamily="34" charset="-122"/>
                <a:ea typeface="微软雅黑" panose="020B0503020204020204" pitchFamily="34" charset="-122"/>
              </a:rPr>
              <a:t>√</a:t>
            </a:r>
          </a:p>
        </p:txBody>
      </p:sp>
      <p:sp>
        <p:nvSpPr>
          <p:cNvPr id="218121" name="Text Box 9">
            <a:extLst>
              <a:ext uri="{FF2B5EF4-FFF2-40B4-BE49-F238E27FC236}">
                <a16:creationId xmlns:a16="http://schemas.microsoft.com/office/drawing/2014/main" id="{208293E8-6CCB-4D11-84FF-4BF165E11D94}"/>
              </a:ext>
            </a:extLst>
          </p:cNvPr>
          <p:cNvSpPr txBox="1">
            <a:spLocks noChangeArrowheads="1"/>
          </p:cNvSpPr>
          <p:nvPr/>
        </p:nvSpPr>
        <p:spPr bwMode="auto">
          <a:xfrm>
            <a:off x="6971408" y="1868569"/>
            <a:ext cx="10080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600" b="1">
                <a:latin typeface="微软雅黑" panose="020B0503020204020204" pitchFamily="34" charset="-122"/>
                <a:ea typeface="微软雅黑" panose="020B0503020204020204" pitchFamily="34" charset="-122"/>
              </a:rPr>
              <a:t>√</a:t>
            </a:r>
          </a:p>
        </p:txBody>
      </p:sp>
      <p:sp>
        <p:nvSpPr>
          <p:cNvPr id="218122" name="Text Box 10">
            <a:extLst>
              <a:ext uri="{FF2B5EF4-FFF2-40B4-BE49-F238E27FC236}">
                <a16:creationId xmlns:a16="http://schemas.microsoft.com/office/drawing/2014/main" id="{7D7C9684-7D91-4D45-8AE9-152BF9F0EDAD}"/>
              </a:ext>
            </a:extLst>
          </p:cNvPr>
          <p:cNvSpPr txBox="1">
            <a:spLocks noChangeArrowheads="1"/>
          </p:cNvSpPr>
          <p:nvPr/>
        </p:nvSpPr>
        <p:spPr bwMode="auto">
          <a:xfrm>
            <a:off x="6555483" y="3021052"/>
            <a:ext cx="10080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600" b="1" dirty="0">
                <a:latin typeface="微软雅黑" panose="020B0503020204020204" pitchFamily="34" charset="-122"/>
                <a:ea typeface="微软雅黑" panose="020B0503020204020204" pitchFamily="34" charset="-122"/>
              </a:rPr>
              <a:t>√</a:t>
            </a:r>
          </a:p>
        </p:txBody>
      </p:sp>
      <p:sp>
        <p:nvSpPr>
          <p:cNvPr id="11" name="Text Box 10">
            <a:extLst>
              <a:ext uri="{FF2B5EF4-FFF2-40B4-BE49-F238E27FC236}">
                <a16:creationId xmlns:a16="http://schemas.microsoft.com/office/drawing/2014/main" id="{EB98B946-1F77-4362-B9E9-AAD19B02EA13}"/>
              </a:ext>
            </a:extLst>
          </p:cNvPr>
          <p:cNvSpPr txBox="1">
            <a:spLocks noChangeArrowheads="1"/>
          </p:cNvSpPr>
          <p:nvPr/>
        </p:nvSpPr>
        <p:spPr bwMode="auto">
          <a:xfrm>
            <a:off x="7059514" y="3733229"/>
            <a:ext cx="10080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600" b="1" dirty="0">
                <a:latin typeface="微软雅黑" panose="020B0503020204020204" pitchFamily="34" charset="-122"/>
                <a:ea typeface="微软雅黑" panose="020B0503020204020204" pitchFamily="34" charset="-122"/>
              </a:rPr>
              <a:t>√</a:t>
            </a:r>
          </a:p>
        </p:txBody>
      </p:sp>
      <p:sp>
        <p:nvSpPr>
          <p:cNvPr id="2" name="灯片编号占位符 1">
            <a:extLst>
              <a:ext uri="{FF2B5EF4-FFF2-40B4-BE49-F238E27FC236}">
                <a16:creationId xmlns:a16="http://schemas.microsoft.com/office/drawing/2014/main" id="{E8EEE03E-DE56-4193-9549-771A44C600E9}"/>
              </a:ext>
            </a:extLst>
          </p:cNvPr>
          <p:cNvSpPr>
            <a:spLocks noGrp="1"/>
          </p:cNvSpPr>
          <p:nvPr>
            <p:ph type="sldNum" sz="quarter" idx="10"/>
          </p:nvPr>
        </p:nvSpPr>
        <p:spPr/>
        <p:txBody>
          <a:bodyPr/>
          <a:lstStyle/>
          <a:p>
            <a:pPr>
              <a:defRPr/>
            </a:pPr>
            <a:fld id="{580F1E90-8401-4A4E-BF83-A179F7DEF592}" type="slidenum">
              <a:rPr lang="zh-CN" altLang="en-US" smtClean="0"/>
              <a:pPr>
                <a:defRPr/>
              </a:pPr>
              <a:t>71</a:t>
            </a:fld>
            <a:endParaRPr lang="zh-CN" altLang="en-US"/>
          </a:p>
        </p:txBody>
      </p:sp>
    </p:spTree>
    <p:extLst>
      <p:ext uri="{BB962C8B-B14F-4D97-AF65-F5344CB8AC3E}">
        <p14:creationId xmlns:p14="http://schemas.microsoft.com/office/powerpoint/2010/main" val="54388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5837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a:extLst>
              <a:ext uri="{FF2B5EF4-FFF2-40B4-BE49-F238E27FC236}">
                <a16:creationId xmlns:a16="http://schemas.microsoft.com/office/drawing/2014/main" id="{E3E0C8C8-896F-4FDA-B690-72C85F02DD14}"/>
              </a:ext>
            </a:extLst>
          </p:cNvPr>
          <p:cNvSpPr txBox="1">
            <a:spLocks noChangeArrowheads="1"/>
          </p:cNvSpPr>
          <p:nvPr/>
        </p:nvSpPr>
        <p:spPr bwMode="auto">
          <a:xfrm>
            <a:off x="1345454" y="1809751"/>
            <a:ext cx="74818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Blip>
                <a:blip r:embed="rId2"/>
              </a:buBlip>
            </a:pPr>
            <a:r>
              <a:rPr lang="zh-CN" altLang="en-US" sz="3200" b="1" dirty="0">
                <a:latin typeface="微软雅黑" panose="020B0503020204020204" pitchFamily="34" charset="-122"/>
                <a:ea typeface="微软雅黑" panose="020B0503020204020204" pitchFamily="34" charset="-122"/>
              </a:rPr>
              <a:t>动物细胞与植物细胞的差别：</a:t>
            </a:r>
          </a:p>
        </p:txBody>
      </p:sp>
      <p:sp>
        <p:nvSpPr>
          <p:cNvPr id="201731" name="Text Box 3">
            <a:extLst>
              <a:ext uri="{FF2B5EF4-FFF2-40B4-BE49-F238E27FC236}">
                <a16:creationId xmlns:a16="http://schemas.microsoft.com/office/drawing/2014/main" id="{EDA91533-9788-4494-A93A-1DA5DE82059F}"/>
              </a:ext>
            </a:extLst>
          </p:cNvPr>
          <p:cNvSpPr txBox="1">
            <a:spLocks noChangeArrowheads="1"/>
          </p:cNvSpPr>
          <p:nvPr/>
        </p:nvSpPr>
        <p:spPr bwMode="auto">
          <a:xfrm>
            <a:off x="2095983" y="2508033"/>
            <a:ext cx="7272338"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无细胞壁</a:t>
            </a:r>
          </a:p>
          <a:p>
            <a:pPr marL="457200" indent="-457200" eaLnBrk="1" hangingPunct="1">
              <a:spcBef>
                <a:spcPct val="50000"/>
              </a:spcBef>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全能性受限制，不能发育成杂种动物</a:t>
            </a:r>
          </a:p>
        </p:txBody>
      </p:sp>
      <p:sp>
        <p:nvSpPr>
          <p:cNvPr id="72708" name="Text Box 4">
            <a:extLst>
              <a:ext uri="{FF2B5EF4-FFF2-40B4-BE49-F238E27FC236}">
                <a16:creationId xmlns:a16="http://schemas.microsoft.com/office/drawing/2014/main" id="{5E1BC79C-11D1-45D6-96BB-8E64D05741DB}"/>
              </a:ext>
            </a:extLst>
          </p:cNvPr>
          <p:cNvSpPr txBox="1">
            <a:spLocks noChangeArrowheads="1"/>
          </p:cNvSpPr>
          <p:nvPr/>
        </p:nvSpPr>
        <p:spPr bwMode="auto">
          <a:xfrm>
            <a:off x="1345454" y="4005542"/>
            <a:ext cx="82089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Blip>
                <a:blip r:embed="rId2"/>
              </a:buBlip>
            </a:pPr>
            <a:r>
              <a:rPr lang="zh-CN" altLang="en-US" sz="3200" b="1" dirty="0">
                <a:latin typeface="微软雅黑" panose="020B0503020204020204" pitchFamily="34" charset="-122"/>
                <a:ea typeface="微软雅黑" panose="020B0503020204020204" pitchFamily="34" charset="-122"/>
              </a:rPr>
              <a:t>动物细胞杂交与植物细胞杂交的不同：</a:t>
            </a:r>
          </a:p>
        </p:txBody>
      </p:sp>
      <p:sp>
        <p:nvSpPr>
          <p:cNvPr id="201733" name="Rectangle 5">
            <a:extLst>
              <a:ext uri="{FF2B5EF4-FFF2-40B4-BE49-F238E27FC236}">
                <a16:creationId xmlns:a16="http://schemas.microsoft.com/office/drawing/2014/main" id="{E47CBEFF-7EC1-4C7E-948F-7F6478E7F791}"/>
              </a:ext>
            </a:extLst>
          </p:cNvPr>
          <p:cNvSpPr>
            <a:spLocks noChangeArrowheads="1"/>
          </p:cNvSpPr>
          <p:nvPr/>
        </p:nvSpPr>
        <p:spPr bwMode="auto">
          <a:xfrm>
            <a:off x="2095983" y="4780596"/>
            <a:ext cx="5761037"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不需去除细胞壁</a:t>
            </a:r>
          </a:p>
          <a:p>
            <a:pPr marL="457200" indent="-457200" eaLnBrk="1" hangingPunct="1">
              <a:spcBef>
                <a:spcPct val="50000"/>
              </a:spcBef>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不能发育成新的动物个体</a:t>
            </a:r>
          </a:p>
        </p:txBody>
      </p:sp>
      <p:sp>
        <p:nvSpPr>
          <p:cNvPr id="72711" name="Text Box 7">
            <a:extLst>
              <a:ext uri="{FF2B5EF4-FFF2-40B4-BE49-F238E27FC236}">
                <a16:creationId xmlns:a16="http://schemas.microsoft.com/office/drawing/2014/main" id="{39118EC3-5D35-43AE-8974-9DEC07044554}"/>
              </a:ext>
            </a:extLst>
          </p:cNvPr>
          <p:cNvSpPr txBox="1">
            <a:spLocks noChangeArrowheads="1"/>
          </p:cNvSpPr>
          <p:nvPr/>
        </p:nvSpPr>
        <p:spPr bwMode="auto">
          <a:xfrm>
            <a:off x="1272941" y="43657"/>
            <a:ext cx="3276600"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stStyle>
          <a:p>
            <a:r>
              <a:rPr lang="zh-CN" altLang="en-US" dirty="0"/>
              <a:t>动物细胞融合</a:t>
            </a:r>
          </a:p>
        </p:txBody>
      </p:sp>
      <p:sp>
        <p:nvSpPr>
          <p:cNvPr id="2" name="灯片编号占位符 1">
            <a:extLst>
              <a:ext uri="{FF2B5EF4-FFF2-40B4-BE49-F238E27FC236}">
                <a16:creationId xmlns:a16="http://schemas.microsoft.com/office/drawing/2014/main" id="{4EFBADF5-1F28-4CD4-9447-E40188765BB8}"/>
              </a:ext>
            </a:extLst>
          </p:cNvPr>
          <p:cNvSpPr>
            <a:spLocks noGrp="1"/>
          </p:cNvSpPr>
          <p:nvPr>
            <p:ph type="sldNum" sz="quarter" idx="10"/>
          </p:nvPr>
        </p:nvSpPr>
        <p:spPr/>
        <p:txBody>
          <a:bodyPr/>
          <a:lstStyle/>
          <a:p>
            <a:pPr>
              <a:defRPr/>
            </a:pPr>
            <a:fld id="{580F1E90-8401-4A4E-BF83-A179F7DEF592}" type="slidenum">
              <a:rPr lang="zh-CN" altLang="en-US" smtClean="0"/>
              <a:pPr>
                <a:defRPr/>
              </a:pPr>
              <a:t>72</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7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p:bldP spid="20173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50" name="Picture 30">
            <a:extLst>
              <a:ext uri="{FF2B5EF4-FFF2-40B4-BE49-F238E27FC236}">
                <a16:creationId xmlns:a16="http://schemas.microsoft.com/office/drawing/2014/main" id="{2C0F3751-4ABE-4CCB-ACBB-6C1332A691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1092" y="1327094"/>
            <a:ext cx="2735263" cy="1079500"/>
          </a:xfrm>
          <a:prstGeom prst="rect">
            <a:avLst/>
          </a:prstGeom>
          <a:noFill/>
          <a:extLst>
            <a:ext uri="{909E8E84-426E-40DD-AFC4-6F175D3DCCD1}">
              <a14:hiddenFill xmlns:a14="http://schemas.microsoft.com/office/drawing/2010/main">
                <a:solidFill>
                  <a:srgbClr val="FFFFFF"/>
                </a:solidFill>
              </a14:hiddenFill>
            </a:ext>
          </a:extLst>
        </p:spPr>
      </p:pic>
      <p:pic>
        <p:nvPicPr>
          <p:cNvPr id="5146" name="Picture 26">
            <a:extLst>
              <a:ext uri="{FF2B5EF4-FFF2-40B4-BE49-F238E27FC236}">
                <a16:creationId xmlns:a16="http://schemas.microsoft.com/office/drawing/2014/main" id="{A3210606-4934-4272-9316-081047FDA8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189"/>
          <a:stretch>
            <a:fillRect/>
          </a:stretch>
        </p:blipFill>
        <p:spPr bwMode="auto">
          <a:xfrm>
            <a:off x="2913755" y="58682"/>
            <a:ext cx="3455987" cy="1008063"/>
          </a:xfrm>
          <a:prstGeom prst="rect">
            <a:avLst/>
          </a:prstGeom>
          <a:noFill/>
          <a:extLst>
            <a:ext uri="{909E8E84-426E-40DD-AFC4-6F175D3DCCD1}">
              <a14:hiddenFill xmlns:a14="http://schemas.microsoft.com/office/drawing/2010/main">
                <a:solidFill>
                  <a:srgbClr val="FFFFFF"/>
                </a:solidFill>
              </a14:hiddenFill>
            </a:ext>
          </a:extLst>
        </p:spPr>
      </p:pic>
      <p:grpSp>
        <p:nvGrpSpPr>
          <p:cNvPr id="5170" name="Group 50">
            <a:extLst>
              <a:ext uri="{FF2B5EF4-FFF2-40B4-BE49-F238E27FC236}">
                <a16:creationId xmlns:a16="http://schemas.microsoft.com/office/drawing/2014/main" id="{4B07652B-ADC0-4FC0-AA95-89E1086E1B0A}"/>
              </a:ext>
            </a:extLst>
          </p:cNvPr>
          <p:cNvGrpSpPr>
            <a:grpSpLocks/>
          </p:cNvGrpSpPr>
          <p:nvPr/>
        </p:nvGrpSpPr>
        <p:grpSpPr bwMode="auto">
          <a:xfrm>
            <a:off x="3705917" y="901645"/>
            <a:ext cx="2016126" cy="614362"/>
            <a:chOff x="612" y="559"/>
            <a:chExt cx="1270" cy="387"/>
          </a:xfrm>
        </p:grpSpPr>
        <p:sp>
          <p:nvSpPr>
            <p:cNvPr id="5151" name="Line 31">
              <a:extLst>
                <a:ext uri="{FF2B5EF4-FFF2-40B4-BE49-F238E27FC236}">
                  <a16:creationId xmlns:a16="http://schemas.microsoft.com/office/drawing/2014/main" id="{AAB47BE5-A1D7-4456-838E-15126AB3719C}"/>
                </a:ext>
              </a:extLst>
            </p:cNvPr>
            <p:cNvSpPr>
              <a:spLocks noChangeShapeType="1"/>
            </p:cNvSpPr>
            <p:nvPr/>
          </p:nvSpPr>
          <p:spPr bwMode="auto">
            <a:xfrm>
              <a:off x="612" y="628"/>
              <a:ext cx="181" cy="318"/>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5152" name="Line 32">
              <a:extLst>
                <a:ext uri="{FF2B5EF4-FFF2-40B4-BE49-F238E27FC236}">
                  <a16:creationId xmlns:a16="http://schemas.microsoft.com/office/drawing/2014/main" id="{5BBA5CAC-F812-4751-ADC5-906D5513819E}"/>
                </a:ext>
              </a:extLst>
            </p:cNvPr>
            <p:cNvSpPr>
              <a:spLocks noChangeShapeType="1"/>
            </p:cNvSpPr>
            <p:nvPr/>
          </p:nvSpPr>
          <p:spPr bwMode="auto">
            <a:xfrm flipH="1">
              <a:off x="1610" y="583"/>
              <a:ext cx="181" cy="363"/>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5153" name="Text Box 33">
              <a:extLst>
                <a:ext uri="{FF2B5EF4-FFF2-40B4-BE49-F238E27FC236}">
                  <a16:creationId xmlns:a16="http://schemas.microsoft.com/office/drawing/2014/main" id="{D5804245-59C3-4E4C-A692-372866AAF690}"/>
                </a:ext>
              </a:extLst>
            </p:cNvPr>
            <p:cNvSpPr txBox="1">
              <a:spLocks noChangeArrowheads="1"/>
            </p:cNvSpPr>
            <p:nvPr/>
          </p:nvSpPr>
          <p:spPr bwMode="auto">
            <a:xfrm>
              <a:off x="657" y="559"/>
              <a:ext cx="122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FF"/>
                  </a:solidFill>
                  <a:miter lim="800000"/>
                  <a:headEnd/>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1" dirty="0">
                  <a:latin typeface="黑体" panose="02010609060101010101" pitchFamily="49" charset="-122"/>
                  <a:ea typeface="黑体" panose="02010609060101010101" pitchFamily="49" charset="-122"/>
                </a:rPr>
                <a:t> </a:t>
              </a:r>
              <a:r>
                <a:rPr lang="zh-CN" altLang="en-US" sz="2000" b="1" dirty="0">
                  <a:latin typeface="黑体" panose="02010609060101010101" pitchFamily="49" charset="-122"/>
                  <a:ea typeface="黑体" panose="02010609060101010101" pitchFamily="49" charset="-122"/>
                </a:rPr>
                <a:t>灭活的病毒</a:t>
              </a:r>
            </a:p>
          </p:txBody>
        </p:sp>
      </p:grpSp>
      <p:pic>
        <p:nvPicPr>
          <p:cNvPr id="5155" name="Picture 35">
            <a:extLst>
              <a:ext uri="{FF2B5EF4-FFF2-40B4-BE49-F238E27FC236}">
                <a16:creationId xmlns:a16="http://schemas.microsoft.com/office/drawing/2014/main" id="{E7F2742D-AAF1-4CF9-B60F-BCA810DE9B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6991" y="2644719"/>
            <a:ext cx="2305050" cy="914400"/>
          </a:xfrm>
          <a:prstGeom prst="rect">
            <a:avLst/>
          </a:prstGeom>
          <a:noFill/>
          <a:extLst>
            <a:ext uri="{909E8E84-426E-40DD-AFC4-6F175D3DCCD1}">
              <a14:hiddenFill xmlns:a14="http://schemas.microsoft.com/office/drawing/2010/main">
                <a:solidFill>
                  <a:srgbClr val="FFFFFF"/>
                </a:solidFill>
              </a14:hiddenFill>
            </a:ext>
          </a:extLst>
        </p:spPr>
      </p:pic>
      <p:sp>
        <p:nvSpPr>
          <p:cNvPr id="5156" name="Line 36">
            <a:extLst>
              <a:ext uri="{FF2B5EF4-FFF2-40B4-BE49-F238E27FC236}">
                <a16:creationId xmlns:a16="http://schemas.microsoft.com/office/drawing/2014/main" id="{C3A1ED57-4AED-426C-B57F-00615F156D57}"/>
              </a:ext>
            </a:extLst>
          </p:cNvPr>
          <p:cNvSpPr>
            <a:spLocks noChangeShapeType="1"/>
          </p:cNvSpPr>
          <p:nvPr/>
        </p:nvSpPr>
        <p:spPr bwMode="auto">
          <a:xfrm flipH="1">
            <a:off x="4569516" y="2406595"/>
            <a:ext cx="0" cy="433387"/>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pic>
        <p:nvPicPr>
          <p:cNvPr id="5158" name="Picture 38">
            <a:extLst>
              <a:ext uri="{FF2B5EF4-FFF2-40B4-BE49-F238E27FC236}">
                <a16:creationId xmlns:a16="http://schemas.microsoft.com/office/drawing/2014/main" id="{382DBED2-F406-414D-9E06-E35746154C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2891" y="3775020"/>
            <a:ext cx="1778000" cy="790575"/>
          </a:xfrm>
          <a:prstGeom prst="rect">
            <a:avLst/>
          </a:prstGeom>
          <a:noFill/>
          <a:extLst>
            <a:ext uri="{909E8E84-426E-40DD-AFC4-6F175D3DCCD1}">
              <a14:hiddenFill xmlns:a14="http://schemas.microsoft.com/office/drawing/2010/main">
                <a:solidFill>
                  <a:srgbClr val="FFFFFF"/>
                </a:solidFill>
              </a14:hiddenFill>
            </a:ext>
          </a:extLst>
        </p:spPr>
      </p:pic>
      <p:pic>
        <p:nvPicPr>
          <p:cNvPr id="5160" name="Picture 40">
            <a:extLst>
              <a:ext uri="{FF2B5EF4-FFF2-40B4-BE49-F238E27FC236}">
                <a16:creationId xmlns:a16="http://schemas.microsoft.com/office/drawing/2014/main" id="{34751CCD-A276-4BEC-80C2-D5FC0E2534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1092" y="4810070"/>
            <a:ext cx="2447925" cy="936625"/>
          </a:xfrm>
          <a:prstGeom prst="rect">
            <a:avLst/>
          </a:prstGeom>
          <a:noFill/>
          <a:extLst>
            <a:ext uri="{909E8E84-426E-40DD-AFC4-6F175D3DCCD1}">
              <a14:hiddenFill xmlns:a14="http://schemas.microsoft.com/office/drawing/2010/main">
                <a:solidFill>
                  <a:srgbClr val="FFFFFF"/>
                </a:solidFill>
              </a14:hiddenFill>
            </a:ext>
          </a:extLst>
        </p:spPr>
      </p:pic>
      <p:sp>
        <p:nvSpPr>
          <p:cNvPr id="5161" name="Line 41">
            <a:extLst>
              <a:ext uri="{FF2B5EF4-FFF2-40B4-BE49-F238E27FC236}">
                <a16:creationId xmlns:a16="http://schemas.microsoft.com/office/drawing/2014/main" id="{BF45D3A5-8DB5-4769-B40B-8C0671FF1925}"/>
              </a:ext>
            </a:extLst>
          </p:cNvPr>
          <p:cNvSpPr>
            <a:spLocks noChangeShapeType="1"/>
          </p:cNvSpPr>
          <p:nvPr/>
        </p:nvSpPr>
        <p:spPr bwMode="auto">
          <a:xfrm>
            <a:off x="4569516" y="4495745"/>
            <a:ext cx="0" cy="504825"/>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pic>
        <p:nvPicPr>
          <p:cNvPr id="5164" name="Picture 44">
            <a:extLst>
              <a:ext uri="{FF2B5EF4-FFF2-40B4-BE49-F238E27FC236}">
                <a16:creationId xmlns:a16="http://schemas.microsoft.com/office/drawing/2014/main" id="{914828EF-5F7D-4233-8FED-F19BA763CB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34367" y="5845120"/>
            <a:ext cx="3457575" cy="981075"/>
          </a:xfrm>
          <a:prstGeom prst="rect">
            <a:avLst/>
          </a:prstGeom>
          <a:noFill/>
          <a:extLst>
            <a:ext uri="{909E8E84-426E-40DD-AFC4-6F175D3DCCD1}">
              <a14:hiddenFill xmlns:a14="http://schemas.microsoft.com/office/drawing/2010/main">
                <a:solidFill>
                  <a:srgbClr val="FFFFFF"/>
                </a:solidFill>
              </a14:hiddenFill>
            </a:ext>
          </a:extLst>
        </p:spPr>
      </p:pic>
      <p:grpSp>
        <p:nvGrpSpPr>
          <p:cNvPr id="5171" name="Group 51">
            <a:extLst>
              <a:ext uri="{FF2B5EF4-FFF2-40B4-BE49-F238E27FC236}">
                <a16:creationId xmlns:a16="http://schemas.microsoft.com/office/drawing/2014/main" id="{3AEC982C-78DA-45AA-8774-45385C13089B}"/>
              </a:ext>
            </a:extLst>
          </p:cNvPr>
          <p:cNvGrpSpPr>
            <a:grpSpLocks/>
          </p:cNvGrpSpPr>
          <p:nvPr/>
        </p:nvGrpSpPr>
        <p:grpSpPr bwMode="auto">
          <a:xfrm>
            <a:off x="3742430" y="5629219"/>
            <a:ext cx="1728787" cy="360362"/>
            <a:chOff x="635" y="3537"/>
            <a:chExt cx="1089" cy="227"/>
          </a:xfrm>
        </p:grpSpPr>
        <p:sp>
          <p:nvSpPr>
            <p:cNvPr id="5165" name="Line 45">
              <a:extLst>
                <a:ext uri="{FF2B5EF4-FFF2-40B4-BE49-F238E27FC236}">
                  <a16:creationId xmlns:a16="http://schemas.microsoft.com/office/drawing/2014/main" id="{C7FBD68E-7BA9-4FB9-9591-AAEDF3F066A8}"/>
                </a:ext>
              </a:extLst>
            </p:cNvPr>
            <p:cNvSpPr>
              <a:spLocks noChangeShapeType="1"/>
            </p:cNvSpPr>
            <p:nvPr/>
          </p:nvSpPr>
          <p:spPr bwMode="auto">
            <a:xfrm flipH="1">
              <a:off x="635" y="3537"/>
              <a:ext cx="227" cy="227"/>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5166" name="Line 46">
              <a:extLst>
                <a:ext uri="{FF2B5EF4-FFF2-40B4-BE49-F238E27FC236}">
                  <a16:creationId xmlns:a16="http://schemas.microsoft.com/office/drawing/2014/main" id="{DCF7E2CD-709C-4C18-8FED-006FC058B765}"/>
                </a:ext>
              </a:extLst>
            </p:cNvPr>
            <p:cNvSpPr>
              <a:spLocks noChangeShapeType="1"/>
            </p:cNvSpPr>
            <p:nvPr/>
          </p:nvSpPr>
          <p:spPr bwMode="auto">
            <a:xfrm>
              <a:off x="1497" y="3537"/>
              <a:ext cx="227" cy="227"/>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sp>
        <p:nvSpPr>
          <p:cNvPr id="5168" name="Line 48">
            <a:extLst>
              <a:ext uri="{FF2B5EF4-FFF2-40B4-BE49-F238E27FC236}">
                <a16:creationId xmlns:a16="http://schemas.microsoft.com/office/drawing/2014/main" id="{B25EEA5E-F288-449A-A093-5ACD56131A4E}"/>
              </a:ext>
            </a:extLst>
          </p:cNvPr>
          <p:cNvSpPr>
            <a:spLocks noChangeShapeType="1"/>
          </p:cNvSpPr>
          <p:nvPr/>
        </p:nvSpPr>
        <p:spPr bwMode="auto">
          <a:xfrm>
            <a:off x="4569516" y="3343220"/>
            <a:ext cx="0" cy="485775"/>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5124" name="Text Box 4">
            <a:extLst>
              <a:ext uri="{FF2B5EF4-FFF2-40B4-BE49-F238E27FC236}">
                <a16:creationId xmlns:a16="http://schemas.microsoft.com/office/drawing/2014/main" id="{8A05072A-77D7-4004-AB6E-92CB5B36D762}"/>
              </a:ext>
            </a:extLst>
          </p:cNvPr>
          <p:cNvSpPr txBox="1">
            <a:spLocks noChangeArrowheads="1"/>
          </p:cNvSpPr>
          <p:nvPr/>
        </p:nvSpPr>
        <p:spPr bwMode="auto">
          <a:xfrm>
            <a:off x="7253193" y="854019"/>
            <a:ext cx="29527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kumimoji="1" lang="zh-CN" altLang="en-US" sz="2800" b="1" dirty="0">
                <a:latin typeface="Times New Roman" panose="02020603050405020304" pitchFamily="18" charset="0"/>
                <a:ea typeface="黑体" panose="02010609060101010101" pitchFamily="49" charset="-122"/>
              </a:rPr>
              <a:t>灭活的病毒颗粒黏附于细胞表面</a:t>
            </a:r>
          </a:p>
        </p:txBody>
      </p:sp>
      <p:sp>
        <p:nvSpPr>
          <p:cNvPr id="5127" name="Line 7">
            <a:extLst>
              <a:ext uri="{FF2B5EF4-FFF2-40B4-BE49-F238E27FC236}">
                <a16:creationId xmlns:a16="http://schemas.microsoft.com/office/drawing/2014/main" id="{54238F4D-83BD-42ED-9E69-1C1E240D0F2C}"/>
              </a:ext>
            </a:extLst>
          </p:cNvPr>
          <p:cNvSpPr>
            <a:spLocks noChangeShapeType="1"/>
          </p:cNvSpPr>
          <p:nvPr/>
        </p:nvSpPr>
        <p:spPr bwMode="auto">
          <a:xfrm>
            <a:off x="8788306" y="1882719"/>
            <a:ext cx="0" cy="635000"/>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130" name="Text Box 10">
            <a:extLst>
              <a:ext uri="{FF2B5EF4-FFF2-40B4-BE49-F238E27FC236}">
                <a16:creationId xmlns:a16="http://schemas.microsoft.com/office/drawing/2014/main" id="{2D652F2B-E0B7-45C2-98C6-D30B8FE5F01F}"/>
              </a:ext>
            </a:extLst>
          </p:cNvPr>
          <p:cNvSpPr txBox="1">
            <a:spLocks noChangeArrowheads="1"/>
          </p:cNvSpPr>
          <p:nvPr/>
        </p:nvSpPr>
        <p:spPr bwMode="auto">
          <a:xfrm>
            <a:off x="7505607" y="2438344"/>
            <a:ext cx="25558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kumimoji="1" lang="zh-CN" altLang="en-US" sz="2800" b="1">
                <a:latin typeface="Times New Roman" panose="02020603050405020304" pitchFamily="18" charset="0"/>
                <a:ea typeface="黑体" panose="02010609060101010101" pitchFamily="49" charset="-122"/>
              </a:rPr>
              <a:t>细胞膜被病毒颗粒穿通</a:t>
            </a:r>
          </a:p>
        </p:txBody>
      </p:sp>
      <p:sp>
        <p:nvSpPr>
          <p:cNvPr id="5133" name="Line 13">
            <a:extLst>
              <a:ext uri="{FF2B5EF4-FFF2-40B4-BE49-F238E27FC236}">
                <a16:creationId xmlns:a16="http://schemas.microsoft.com/office/drawing/2014/main" id="{3660F8EC-C777-4A4D-BA36-E72FC00FAE02}"/>
              </a:ext>
            </a:extLst>
          </p:cNvPr>
          <p:cNvSpPr>
            <a:spLocks noChangeShapeType="1"/>
          </p:cNvSpPr>
          <p:nvPr/>
        </p:nvSpPr>
        <p:spPr bwMode="auto">
          <a:xfrm flipH="1">
            <a:off x="8813707" y="3446407"/>
            <a:ext cx="1587" cy="684212"/>
          </a:xfrm>
          <a:prstGeom prst="line">
            <a:avLst/>
          </a:prstGeom>
          <a:noFill/>
          <a:ln w="571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139" name="Text Box 19">
            <a:extLst>
              <a:ext uri="{FF2B5EF4-FFF2-40B4-BE49-F238E27FC236}">
                <a16:creationId xmlns:a16="http://schemas.microsoft.com/office/drawing/2014/main" id="{8A026D26-FC17-472F-88DE-859A986525A7}"/>
              </a:ext>
            </a:extLst>
          </p:cNvPr>
          <p:cNvSpPr txBox="1">
            <a:spLocks noChangeArrowheads="1"/>
          </p:cNvSpPr>
          <p:nvPr/>
        </p:nvSpPr>
        <p:spPr bwMode="auto">
          <a:xfrm>
            <a:off x="7542119" y="4156019"/>
            <a:ext cx="26638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kumimoji="1" lang="zh-CN" altLang="en-US" sz="2800" b="1" dirty="0">
                <a:latin typeface="Times New Roman" panose="02020603050405020304" pitchFamily="18" charset="0"/>
                <a:ea typeface="黑体" panose="02010609060101010101" pitchFamily="49" charset="-122"/>
              </a:rPr>
              <a:t>细胞融合        形成杂种细胞</a:t>
            </a:r>
          </a:p>
        </p:txBody>
      </p:sp>
      <p:sp>
        <p:nvSpPr>
          <p:cNvPr id="23" name="Text Box 4">
            <a:extLst>
              <a:ext uri="{FF2B5EF4-FFF2-40B4-BE49-F238E27FC236}">
                <a16:creationId xmlns:a16="http://schemas.microsoft.com/office/drawing/2014/main" id="{AF742A33-8283-4BE5-B141-8755CB2C2F71}"/>
              </a:ext>
            </a:extLst>
          </p:cNvPr>
          <p:cNvSpPr txBox="1">
            <a:spLocks noChangeArrowheads="1"/>
          </p:cNvSpPr>
          <p:nvPr/>
        </p:nvSpPr>
        <p:spPr bwMode="auto">
          <a:xfrm>
            <a:off x="4102792" y="338736"/>
            <a:ext cx="11152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kumimoji="0" lang="zh-CN" altLang="en-US" sz="1400" b="1" dirty="0">
                <a:ea typeface="黑体" panose="02010609060101010101" pitchFamily="49" charset="-122"/>
                <a:cs typeface="Times New Roman" panose="02020603050405020304" pitchFamily="18" charset="0"/>
              </a:rPr>
              <a:t>不同</a:t>
            </a:r>
            <a:r>
              <a:rPr kumimoji="0" lang="en-US" altLang="zh-CN" sz="1400" b="1" dirty="0">
                <a:ea typeface="黑体" panose="02010609060101010101" pitchFamily="49" charset="-122"/>
                <a:cs typeface="Times New Roman" panose="02020603050405020304" pitchFamily="18" charset="0"/>
              </a:rPr>
              <a:t>DNA</a:t>
            </a:r>
            <a:r>
              <a:rPr kumimoji="0" lang="zh-CN" altLang="en-US" sz="1400" b="1" dirty="0">
                <a:ea typeface="黑体" panose="02010609060101010101" pitchFamily="49" charset="-122"/>
                <a:cs typeface="Times New Roman" panose="02020603050405020304" pitchFamily="18" charset="0"/>
              </a:rPr>
              <a:t>的两个细胞</a:t>
            </a:r>
          </a:p>
        </p:txBody>
      </p:sp>
      <p:sp>
        <p:nvSpPr>
          <p:cNvPr id="24" name="Text Box 24">
            <a:extLst>
              <a:ext uri="{FF2B5EF4-FFF2-40B4-BE49-F238E27FC236}">
                <a16:creationId xmlns:a16="http://schemas.microsoft.com/office/drawing/2014/main" id="{96854512-DE4B-4DEB-AD8E-146B1731F32A}"/>
              </a:ext>
            </a:extLst>
          </p:cNvPr>
          <p:cNvSpPr txBox="1">
            <a:spLocks noChangeArrowheads="1"/>
          </p:cNvSpPr>
          <p:nvPr/>
        </p:nvSpPr>
        <p:spPr bwMode="auto">
          <a:xfrm>
            <a:off x="5355206" y="5093716"/>
            <a:ext cx="146083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lgn="ctr">
                <a:solidFill>
                  <a:srgbClr val="000000"/>
                </a:solidFill>
                <a:miter lim="800000"/>
                <a:headEnd/>
                <a:tailEnd type="none" w="sm" len="lg"/>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b="1" dirty="0">
                <a:latin typeface="黑体" panose="02010609060101010101" pitchFamily="49" charset="-122"/>
                <a:ea typeface="黑体" panose="02010609060101010101" pitchFamily="49" charset="-122"/>
              </a:rPr>
              <a:t>有丝分裂</a:t>
            </a:r>
          </a:p>
        </p:txBody>
      </p:sp>
      <p:sp>
        <p:nvSpPr>
          <p:cNvPr id="25" name="Text Box 26">
            <a:extLst>
              <a:ext uri="{FF2B5EF4-FFF2-40B4-BE49-F238E27FC236}">
                <a16:creationId xmlns:a16="http://schemas.microsoft.com/office/drawing/2014/main" id="{35C39CEC-FDB7-4C0B-80F4-2B23A467AD82}"/>
              </a:ext>
            </a:extLst>
          </p:cNvPr>
          <p:cNvSpPr txBox="1">
            <a:spLocks noChangeArrowheads="1"/>
          </p:cNvSpPr>
          <p:nvPr/>
        </p:nvSpPr>
        <p:spPr bwMode="auto">
          <a:xfrm>
            <a:off x="3740842" y="5989581"/>
            <a:ext cx="14925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lgn="ctr">
                <a:solidFill>
                  <a:srgbClr val="000000"/>
                </a:solidFill>
                <a:miter lim="800000"/>
                <a:headEnd/>
                <a:tailEnd type="none" w="sm" len="lg"/>
              </a14:hiddenLine>
            </a:ext>
          </a:extLst>
        </p:spPr>
        <p:txBody>
          <a:bodyPr wrap="square">
            <a:spAutoFit/>
          </a:bodyPr>
          <a:lstStyle>
            <a:defPPr>
              <a:defRPr lang="zh-CN"/>
            </a:defPPr>
            <a:lvl1pPr>
              <a:spcBef>
                <a:spcPct val="50000"/>
              </a:spcBef>
              <a:defRPr kumimoji="0" b="1">
                <a:latin typeface="黑体" panose="02010609060101010101" pitchFamily="49" charset="-122"/>
                <a:ea typeface="黑体" panose="02010609060101010101" pitchFamily="49" charset="-122"/>
              </a:defRPr>
            </a:lvl1pPr>
            <a:lvl2pPr marL="742950" indent="-285750" eaLnBrk="0" hangingPunct="0">
              <a:defRPr kumimoji="1" sz="2000">
                <a:latin typeface="Times New Roman" panose="02020603050405020304" pitchFamily="18" charset="0"/>
                <a:ea typeface="宋体" panose="02010600030101010101" pitchFamily="2" charset="-122"/>
              </a:defRPr>
            </a:lvl2pPr>
            <a:lvl3pPr marL="1143000" indent="-228600" eaLnBrk="0" hangingPunct="0">
              <a:defRPr kumimoji="1" sz="2000">
                <a:latin typeface="Times New Roman" panose="02020603050405020304" pitchFamily="18" charset="0"/>
                <a:ea typeface="宋体" panose="02010600030101010101" pitchFamily="2" charset="-122"/>
              </a:defRPr>
            </a:lvl3pPr>
            <a:lvl4pPr marL="1600200" indent="-228600" eaLnBrk="0" hangingPunct="0">
              <a:defRPr kumimoji="1" sz="2000">
                <a:latin typeface="Times New Roman" panose="02020603050405020304" pitchFamily="18" charset="0"/>
                <a:ea typeface="宋体" panose="02010600030101010101" pitchFamily="2" charset="-122"/>
              </a:defRPr>
            </a:lvl4pPr>
            <a:lvl5pPr marL="2057400" indent="-228600" eaLnBrk="0" hangingPunct="0">
              <a:defRPr kumimoji="1" sz="20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9pPr>
          </a:lstStyle>
          <a:p>
            <a:pPr algn="ctr"/>
            <a:r>
              <a:rPr lang="zh-CN" altLang="en-US" dirty="0"/>
              <a:t>两个完整的杂交细胞</a:t>
            </a:r>
          </a:p>
        </p:txBody>
      </p:sp>
      <p:sp>
        <p:nvSpPr>
          <p:cNvPr id="26" name="Text Box 2">
            <a:extLst>
              <a:ext uri="{FF2B5EF4-FFF2-40B4-BE49-F238E27FC236}">
                <a16:creationId xmlns:a16="http://schemas.microsoft.com/office/drawing/2014/main" id="{E1547A7D-1352-40A3-9A46-7275920697D2}"/>
              </a:ext>
            </a:extLst>
          </p:cNvPr>
          <p:cNvSpPr txBox="1">
            <a:spLocks noChangeArrowheads="1"/>
          </p:cNvSpPr>
          <p:nvPr/>
        </p:nvSpPr>
        <p:spPr bwMode="auto">
          <a:xfrm>
            <a:off x="1134904" y="768296"/>
            <a:ext cx="677108" cy="4978399"/>
          </a:xfrm>
          <a:prstGeom prst="rect">
            <a:avLst/>
          </a:prstGeom>
          <a:noFill/>
          <a:ln w="28575" algn="ctr">
            <a:noFill/>
            <a:miter lim="800000"/>
            <a:headEnd/>
            <a:tailEnd/>
          </a:ln>
          <a:extLst>
            <a:ext uri="{909E8E84-426E-40DD-AFC4-6F175D3DCCD1}">
              <a14:hiddenFill xmlns:a14="http://schemas.microsoft.com/office/drawing/2010/main">
                <a:solidFill>
                  <a:srgbClr val="FFFFFF"/>
                </a:solidFill>
              </a14:hiddenFill>
            </a:ext>
          </a:extLst>
        </p:spPr>
        <p:txBody>
          <a:bodyPr vert="eaVert"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3200" b="1" dirty="0">
                <a:latin typeface="微软雅黑" panose="020B0503020204020204" pitchFamily="34" charset="-122"/>
                <a:ea typeface="微软雅黑" panose="020B0503020204020204" pitchFamily="34" charset="-122"/>
              </a:rPr>
              <a:t> </a:t>
            </a:r>
            <a:r>
              <a:rPr kumimoji="0" lang="zh-CN" altLang="en-US" sz="3200" b="1" dirty="0">
                <a:latin typeface="微软雅黑" panose="020B0503020204020204" pitchFamily="34" charset="-122"/>
                <a:ea typeface="微软雅黑" panose="020B0503020204020204" pitchFamily="34" charset="-122"/>
              </a:rPr>
              <a:t>动物细胞融合过程示意图</a:t>
            </a:r>
          </a:p>
        </p:txBody>
      </p:sp>
      <p:sp>
        <p:nvSpPr>
          <p:cNvPr id="2" name="灯片编号占位符 1">
            <a:extLst>
              <a:ext uri="{FF2B5EF4-FFF2-40B4-BE49-F238E27FC236}">
                <a16:creationId xmlns:a16="http://schemas.microsoft.com/office/drawing/2014/main" id="{3788B8E9-A2AF-4642-B268-A60D3D0913CA}"/>
              </a:ext>
            </a:extLst>
          </p:cNvPr>
          <p:cNvSpPr>
            <a:spLocks noGrp="1"/>
          </p:cNvSpPr>
          <p:nvPr>
            <p:ph type="sldNum" sz="quarter" idx="10"/>
          </p:nvPr>
        </p:nvSpPr>
        <p:spPr/>
        <p:txBody>
          <a:bodyPr/>
          <a:lstStyle/>
          <a:p>
            <a:pPr>
              <a:defRPr/>
            </a:pPr>
            <a:fld id="{580F1E90-8401-4A4E-BF83-A179F7DEF592}" type="slidenum">
              <a:rPr lang="zh-CN" altLang="en-US" smtClean="0"/>
              <a:pPr>
                <a:defRPr/>
              </a:pPr>
              <a:t>73</a:t>
            </a:fld>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5146"/>
                                        </p:tgtEl>
                                        <p:attrNameLst>
                                          <p:attrName>style.visibility</p:attrName>
                                        </p:attrNameLst>
                                      </p:cBhvr>
                                      <p:to>
                                        <p:strVal val="visible"/>
                                      </p:to>
                                    </p:set>
                                    <p:animEffect transition="in" filter="wipe(up)">
                                      <p:cBhvr>
                                        <p:cTn id="7" dur="500"/>
                                        <p:tgtEl>
                                          <p:spTgt spid="514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box(in)">
                                      <p:cBhvr>
                                        <p:cTn id="12" dur="500"/>
                                        <p:tgtEl>
                                          <p:spTgt spid="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5170"/>
                                        </p:tgtEl>
                                        <p:attrNameLst>
                                          <p:attrName>style.visibility</p:attrName>
                                        </p:attrNameLst>
                                      </p:cBhvr>
                                      <p:to>
                                        <p:strVal val="visible"/>
                                      </p:to>
                                    </p:set>
                                    <p:animEffect transition="in" filter="wipe(up)">
                                      <p:cBhvr>
                                        <p:cTn id="17" dur="500"/>
                                        <p:tgtEl>
                                          <p:spTgt spid="51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5150"/>
                                        </p:tgtEl>
                                        <p:attrNameLst>
                                          <p:attrName>style.visibility</p:attrName>
                                        </p:attrNameLst>
                                      </p:cBhvr>
                                      <p:to>
                                        <p:strVal val="visible"/>
                                      </p:to>
                                    </p:set>
                                    <p:animEffect transition="in" filter="wipe(up)">
                                      <p:cBhvr>
                                        <p:cTn id="22" dur="500"/>
                                        <p:tgtEl>
                                          <p:spTgt spid="5150"/>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5124"/>
                                        </p:tgtEl>
                                        <p:attrNameLst>
                                          <p:attrName>style.visibility</p:attrName>
                                        </p:attrNameLst>
                                      </p:cBhvr>
                                      <p:to>
                                        <p:strVal val="visible"/>
                                      </p:to>
                                    </p:set>
                                    <p:animEffect transition="in" filter="wipe(up)">
                                      <p:cBhvr>
                                        <p:cTn id="25" dur="500"/>
                                        <p:tgtEl>
                                          <p:spTgt spid="5124"/>
                                        </p:tgtEl>
                                      </p:cBhvr>
                                    </p:animEffect>
                                  </p:childTnLst>
                                </p:cTn>
                              </p:par>
                            </p:childTnLst>
                          </p:cTn>
                        </p:par>
                        <p:par>
                          <p:cTn id="26" fill="hold" nodeType="afterGroup">
                            <p:stCondLst>
                              <p:cond delay="500"/>
                            </p:stCondLst>
                            <p:childTnLst>
                              <p:par>
                                <p:cTn id="27" presetID="22" presetClass="entr" presetSubtype="1" fill="hold" nodeType="afterEffect">
                                  <p:stCondLst>
                                    <p:cond delay="0"/>
                                  </p:stCondLst>
                                  <p:childTnLst>
                                    <p:set>
                                      <p:cBhvr>
                                        <p:cTn id="28" dur="1" fill="hold">
                                          <p:stCondLst>
                                            <p:cond delay="0"/>
                                          </p:stCondLst>
                                        </p:cTn>
                                        <p:tgtEl>
                                          <p:spTgt spid="5127"/>
                                        </p:tgtEl>
                                        <p:attrNameLst>
                                          <p:attrName>style.visibility</p:attrName>
                                        </p:attrNameLst>
                                      </p:cBhvr>
                                      <p:to>
                                        <p:strVal val="visible"/>
                                      </p:to>
                                    </p:set>
                                    <p:animEffect transition="in" filter="wipe(up)">
                                      <p:cBhvr>
                                        <p:cTn id="29" dur="500"/>
                                        <p:tgtEl>
                                          <p:spTgt spid="5127"/>
                                        </p:tgtEl>
                                      </p:cBhvr>
                                    </p:animEffect>
                                  </p:childTnLst>
                                </p:cTn>
                              </p:par>
                            </p:childTnLst>
                          </p:cTn>
                        </p:par>
                        <p:par>
                          <p:cTn id="30" fill="hold" nodeType="afterGroup">
                            <p:stCondLst>
                              <p:cond delay="1000"/>
                            </p:stCondLst>
                            <p:childTnLst>
                              <p:par>
                                <p:cTn id="31" presetID="22" presetClass="entr" presetSubtype="1" fill="hold" grpId="0" nodeType="afterEffect">
                                  <p:stCondLst>
                                    <p:cond delay="0"/>
                                  </p:stCondLst>
                                  <p:childTnLst>
                                    <p:set>
                                      <p:cBhvr>
                                        <p:cTn id="32" dur="1" fill="hold">
                                          <p:stCondLst>
                                            <p:cond delay="0"/>
                                          </p:stCondLst>
                                        </p:cTn>
                                        <p:tgtEl>
                                          <p:spTgt spid="5130"/>
                                        </p:tgtEl>
                                        <p:attrNameLst>
                                          <p:attrName>style.visibility</p:attrName>
                                        </p:attrNameLst>
                                      </p:cBhvr>
                                      <p:to>
                                        <p:strVal val="visible"/>
                                      </p:to>
                                    </p:set>
                                    <p:animEffect transition="in" filter="wipe(up)">
                                      <p:cBhvr>
                                        <p:cTn id="33" dur="500"/>
                                        <p:tgtEl>
                                          <p:spTgt spid="513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1" fill="hold" nodeType="clickEffect">
                                  <p:stCondLst>
                                    <p:cond delay="0"/>
                                  </p:stCondLst>
                                  <p:childTnLst>
                                    <p:set>
                                      <p:cBhvr>
                                        <p:cTn id="37" dur="1" fill="hold">
                                          <p:stCondLst>
                                            <p:cond delay="0"/>
                                          </p:stCondLst>
                                        </p:cTn>
                                        <p:tgtEl>
                                          <p:spTgt spid="5156"/>
                                        </p:tgtEl>
                                        <p:attrNameLst>
                                          <p:attrName>style.visibility</p:attrName>
                                        </p:attrNameLst>
                                      </p:cBhvr>
                                      <p:to>
                                        <p:strVal val="visible"/>
                                      </p:to>
                                    </p:set>
                                    <p:animEffect transition="in" filter="wipe(up)">
                                      <p:cBhvr>
                                        <p:cTn id="38" dur="500"/>
                                        <p:tgtEl>
                                          <p:spTgt spid="5156"/>
                                        </p:tgtEl>
                                      </p:cBhvr>
                                    </p:animEffect>
                                  </p:childTnLst>
                                </p:cTn>
                              </p:par>
                              <p:par>
                                <p:cTn id="39" presetID="22" presetClass="entr" presetSubtype="1" fill="hold" nodeType="withEffect">
                                  <p:stCondLst>
                                    <p:cond delay="0"/>
                                  </p:stCondLst>
                                  <p:childTnLst>
                                    <p:set>
                                      <p:cBhvr>
                                        <p:cTn id="40" dur="1" fill="hold">
                                          <p:stCondLst>
                                            <p:cond delay="0"/>
                                          </p:stCondLst>
                                        </p:cTn>
                                        <p:tgtEl>
                                          <p:spTgt spid="5133"/>
                                        </p:tgtEl>
                                        <p:attrNameLst>
                                          <p:attrName>style.visibility</p:attrName>
                                        </p:attrNameLst>
                                      </p:cBhvr>
                                      <p:to>
                                        <p:strVal val="visible"/>
                                      </p:to>
                                    </p:set>
                                    <p:animEffect transition="in" filter="wipe(up)">
                                      <p:cBhvr>
                                        <p:cTn id="41" dur="500"/>
                                        <p:tgtEl>
                                          <p:spTgt spid="513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1" fill="hold" nodeType="clickEffect">
                                  <p:stCondLst>
                                    <p:cond delay="0"/>
                                  </p:stCondLst>
                                  <p:childTnLst>
                                    <p:set>
                                      <p:cBhvr>
                                        <p:cTn id="45" dur="1" fill="hold">
                                          <p:stCondLst>
                                            <p:cond delay="0"/>
                                          </p:stCondLst>
                                        </p:cTn>
                                        <p:tgtEl>
                                          <p:spTgt spid="5155"/>
                                        </p:tgtEl>
                                        <p:attrNameLst>
                                          <p:attrName>style.visibility</p:attrName>
                                        </p:attrNameLst>
                                      </p:cBhvr>
                                      <p:to>
                                        <p:strVal val="visible"/>
                                      </p:to>
                                    </p:set>
                                    <p:animEffect transition="in" filter="wipe(up)">
                                      <p:cBhvr>
                                        <p:cTn id="46" dur="500"/>
                                        <p:tgtEl>
                                          <p:spTgt spid="5155"/>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5139"/>
                                        </p:tgtEl>
                                        <p:attrNameLst>
                                          <p:attrName>style.visibility</p:attrName>
                                        </p:attrNameLst>
                                      </p:cBhvr>
                                      <p:to>
                                        <p:strVal val="visible"/>
                                      </p:to>
                                    </p:set>
                                    <p:animEffect transition="in" filter="wipe(up)">
                                      <p:cBhvr>
                                        <p:cTn id="49" dur="500"/>
                                        <p:tgtEl>
                                          <p:spTgt spid="5139"/>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1" fill="hold" nodeType="clickEffect">
                                  <p:stCondLst>
                                    <p:cond delay="0"/>
                                  </p:stCondLst>
                                  <p:childTnLst>
                                    <p:set>
                                      <p:cBhvr>
                                        <p:cTn id="53" dur="1" fill="hold">
                                          <p:stCondLst>
                                            <p:cond delay="0"/>
                                          </p:stCondLst>
                                        </p:cTn>
                                        <p:tgtEl>
                                          <p:spTgt spid="5168"/>
                                        </p:tgtEl>
                                        <p:attrNameLst>
                                          <p:attrName>style.visibility</p:attrName>
                                        </p:attrNameLst>
                                      </p:cBhvr>
                                      <p:to>
                                        <p:strVal val="visible"/>
                                      </p:to>
                                    </p:set>
                                    <p:animEffect transition="in" filter="wipe(up)">
                                      <p:cBhvr>
                                        <p:cTn id="54" dur="500"/>
                                        <p:tgtEl>
                                          <p:spTgt spid="5168"/>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1" fill="hold" nodeType="clickEffect">
                                  <p:stCondLst>
                                    <p:cond delay="0"/>
                                  </p:stCondLst>
                                  <p:childTnLst>
                                    <p:set>
                                      <p:cBhvr>
                                        <p:cTn id="58" dur="1" fill="hold">
                                          <p:stCondLst>
                                            <p:cond delay="0"/>
                                          </p:stCondLst>
                                        </p:cTn>
                                        <p:tgtEl>
                                          <p:spTgt spid="5158"/>
                                        </p:tgtEl>
                                        <p:attrNameLst>
                                          <p:attrName>style.visibility</p:attrName>
                                        </p:attrNameLst>
                                      </p:cBhvr>
                                      <p:to>
                                        <p:strVal val="visible"/>
                                      </p:to>
                                    </p:set>
                                    <p:animEffect transition="in" filter="wipe(up)">
                                      <p:cBhvr>
                                        <p:cTn id="59" dur="500"/>
                                        <p:tgtEl>
                                          <p:spTgt spid="5158"/>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1" fill="hold" nodeType="clickEffect">
                                  <p:stCondLst>
                                    <p:cond delay="0"/>
                                  </p:stCondLst>
                                  <p:childTnLst>
                                    <p:set>
                                      <p:cBhvr>
                                        <p:cTn id="63" dur="1" fill="hold">
                                          <p:stCondLst>
                                            <p:cond delay="0"/>
                                          </p:stCondLst>
                                        </p:cTn>
                                        <p:tgtEl>
                                          <p:spTgt spid="5161"/>
                                        </p:tgtEl>
                                        <p:attrNameLst>
                                          <p:attrName>style.visibility</p:attrName>
                                        </p:attrNameLst>
                                      </p:cBhvr>
                                      <p:to>
                                        <p:strVal val="visible"/>
                                      </p:to>
                                    </p:set>
                                    <p:animEffect transition="in" filter="wipe(up)">
                                      <p:cBhvr>
                                        <p:cTn id="64" dur="500"/>
                                        <p:tgtEl>
                                          <p:spTgt spid="5161"/>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1" fill="hold" nodeType="clickEffect">
                                  <p:stCondLst>
                                    <p:cond delay="0"/>
                                  </p:stCondLst>
                                  <p:childTnLst>
                                    <p:set>
                                      <p:cBhvr>
                                        <p:cTn id="68" dur="1" fill="hold">
                                          <p:stCondLst>
                                            <p:cond delay="0"/>
                                          </p:stCondLst>
                                        </p:cTn>
                                        <p:tgtEl>
                                          <p:spTgt spid="5160"/>
                                        </p:tgtEl>
                                        <p:attrNameLst>
                                          <p:attrName>style.visibility</p:attrName>
                                        </p:attrNameLst>
                                      </p:cBhvr>
                                      <p:to>
                                        <p:strVal val="visible"/>
                                      </p:to>
                                    </p:set>
                                    <p:animEffect transition="in" filter="wipe(up)">
                                      <p:cBhvr>
                                        <p:cTn id="69" dur="500"/>
                                        <p:tgtEl>
                                          <p:spTgt spid="5160"/>
                                        </p:tgtEl>
                                      </p:cBhvr>
                                    </p:animEffect>
                                  </p:childTnLst>
                                </p:cTn>
                              </p:par>
                              <p:par>
                                <p:cTn id="70" presetID="4" presetClass="entr" presetSubtype="16" fill="hold" nodeType="withEffect">
                                  <p:stCondLst>
                                    <p:cond delay="0"/>
                                  </p:stCondLst>
                                  <p:childTnLst>
                                    <p:set>
                                      <p:cBhvr>
                                        <p:cTn id="71" dur="1" fill="hold">
                                          <p:stCondLst>
                                            <p:cond delay="0"/>
                                          </p:stCondLst>
                                        </p:cTn>
                                        <p:tgtEl>
                                          <p:spTgt spid="24">
                                            <p:txEl>
                                              <p:pRg st="0" end="0"/>
                                            </p:txEl>
                                          </p:spTgt>
                                        </p:tgtEl>
                                        <p:attrNameLst>
                                          <p:attrName>style.visibility</p:attrName>
                                        </p:attrNameLst>
                                      </p:cBhvr>
                                      <p:to>
                                        <p:strVal val="visible"/>
                                      </p:to>
                                    </p:set>
                                    <p:animEffect transition="in" filter="box(in)">
                                      <p:cBhvr>
                                        <p:cTn id="72" dur="500"/>
                                        <p:tgtEl>
                                          <p:spTgt spid="24">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5171"/>
                                        </p:tgtEl>
                                        <p:attrNameLst>
                                          <p:attrName>style.visibility</p:attrName>
                                        </p:attrNameLst>
                                      </p:cBhvr>
                                      <p:to>
                                        <p:strVal val="visible"/>
                                      </p:to>
                                    </p:set>
                                    <p:animEffect transition="in" filter="wipe(up)">
                                      <p:cBhvr>
                                        <p:cTn id="77" dur="500"/>
                                        <p:tgtEl>
                                          <p:spTgt spid="5171"/>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1" fill="hold" nodeType="clickEffect">
                                  <p:stCondLst>
                                    <p:cond delay="0"/>
                                  </p:stCondLst>
                                  <p:childTnLst>
                                    <p:set>
                                      <p:cBhvr>
                                        <p:cTn id="81" dur="1" fill="hold">
                                          <p:stCondLst>
                                            <p:cond delay="0"/>
                                          </p:stCondLst>
                                        </p:cTn>
                                        <p:tgtEl>
                                          <p:spTgt spid="5164"/>
                                        </p:tgtEl>
                                        <p:attrNameLst>
                                          <p:attrName>style.visibility</p:attrName>
                                        </p:attrNameLst>
                                      </p:cBhvr>
                                      <p:to>
                                        <p:strVal val="visible"/>
                                      </p:to>
                                    </p:set>
                                    <p:animEffect transition="in" filter="wipe(up)">
                                      <p:cBhvr>
                                        <p:cTn id="82" dur="500"/>
                                        <p:tgtEl>
                                          <p:spTgt spid="5164"/>
                                        </p:tgtEl>
                                      </p:cBhvr>
                                    </p:animEffect>
                                  </p:childTnLst>
                                </p:cTn>
                              </p:par>
                              <p:par>
                                <p:cTn id="83" presetID="2" presetClass="entr" presetSubtype="4"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additive="base">
                                        <p:cTn id="85" dur="500" fill="hold"/>
                                        <p:tgtEl>
                                          <p:spTgt spid="25"/>
                                        </p:tgtEl>
                                        <p:attrNameLst>
                                          <p:attrName>ppt_x</p:attrName>
                                        </p:attrNameLst>
                                      </p:cBhvr>
                                      <p:tavLst>
                                        <p:tav tm="0">
                                          <p:val>
                                            <p:strVal val="#ppt_x"/>
                                          </p:val>
                                        </p:tav>
                                        <p:tav tm="100000">
                                          <p:val>
                                            <p:strVal val="#ppt_x"/>
                                          </p:val>
                                        </p:tav>
                                      </p:tavLst>
                                    </p:anim>
                                    <p:anim calcmode="lin" valueType="num">
                                      <p:cBhvr additive="base">
                                        <p:cTn id="8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5130" grpId="0"/>
      <p:bldP spid="5139" grpId="0"/>
      <p:bldP spid="2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1259361D-163B-40F2-988E-B58D8C5B1AD6}"/>
              </a:ext>
            </a:extLst>
          </p:cNvPr>
          <p:cNvSpPr>
            <a:spLocks noGrp="1" noChangeArrowheads="1"/>
          </p:cNvSpPr>
          <p:nvPr>
            <p:ph type="title"/>
          </p:nvPr>
        </p:nvSpPr>
        <p:spPr>
          <a:xfrm>
            <a:off x="1171989" y="99237"/>
            <a:ext cx="8229600" cy="591186"/>
          </a:xfrm>
          <a:noFill/>
        </p:spPr>
        <p:txBody>
          <a:bodyPr/>
          <a:lstStyle/>
          <a:p>
            <a:pPr eaLnBrk="1" hangingPunct="1"/>
            <a:r>
              <a:rPr lang="zh-CN" altLang="en-US" dirty="0"/>
              <a:t>灭活病毒诱导细胞融合的原理：</a:t>
            </a:r>
          </a:p>
        </p:txBody>
      </p:sp>
      <p:sp>
        <p:nvSpPr>
          <p:cNvPr id="74755" name="Rectangle 3">
            <a:extLst>
              <a:ext uri="{FF2B5EF4-FFF2-40B4-BE49-F238E27FC236}">
                <a16:creationId xmlns:a16="http://schemas.microsoft.com/office/drawing/2014/main" id="{742EDF3A-8453-4312-BFA3-3ED0DFC0F13C}"/>
              </a:ext>
            </a:extLst>
          </p:cNvPr>
          <p:cNvSpPr>
            <a:spLocks noGrp="1" noChangeArrowheads="1"/>
          </p:cNvSpPr>
          <p:nvPr>
            <p:ph type="body" idx="1"/>
          </p:nvPr>
        </p:nvSpPr>
        <p:spPr>
          <a:xfrm>
            <a:off x="884402" y="1366507"/>
            <a:ext cx="10183813" cy="4530725"/>
          </a:xfrm>
        </p:spPr>
        <p:txBody>
          <a:bodyPr/>
          <a:lstStyle/>
          <a:p>
            <a:pPr eaLnBrk="1" hangingPunct="1"/>
            <a:r>
              <a:rPr lang="zh-CN" altLang="en-US" sz="2800" dirty="0">
                <a:latin typeface="微软雅黑" panose="020B0503020204020204" pitchFamily="34" charset="-122"/>
              </a:rPr>
              <a:t>病毒表面含有的糖蛋白和一些酶能够与细胞膜上的糖蛋白发生作用，使细胞互相凝聚，细胞膜上的蛋白质分子和脂质分子重新排布，细胞膜打开，细胞发生融合。</a:t>
            </a:r>
          </a:p>
          <a:p>
            <a:pPr eaLnBrk="1" hangingPunct="1"/>
            <a:endParaRPr lang="zh-CN" altLang="en-US" sz="2800" dirty="0">
              <a:latin typeface="微软雅黑" panose="020B0503020204020204" pitchFamily="34" charset="-122"/>
            </a:endParaRPr>
          </a:p>
          <a:p>
            <a:pPr eaLnBrk="1" hangingPunct="1"/>
            <a:r>
              <a:rPr lang="zh-CN" altLang="en-US" sz="2800" dirty="0">
                <a:latin typeface="微软雅黑" panose="020B0503020204020204" pitchFamily="34" charset="-122"/>
              </a:rPr>
              <a:t>灭活是指用物理或化学手段使病毒或细菌</a:t>
            </a:r>
            <a:r>
              <a:rPr lang="zh-CN" altLang="en-US" sz="2800" dirty="0">
                <a:solidFill>
                  <a:srgbClr val="C00000"/>
                </a:solidFill>
                <a:latin typeface="微软雅黑" panose="020B0503020204020204" pitchFamily="34" charset="-122"/>
              </a:rPr>
              <a:t>失去感染能力</a:t>
            </a:r>
            <a:r>
              <a:rPr lang="zh-CN" altLang="en-US" sz="2800" dirty="0">
                <a:latin typeface="微软雅黑" panose="020B0503020204020204" pitchFamily="34" charset="-122"/>
              </a:rPr>
              <a:t>，但并不破坏这些病原体的抗原结构，</a:t>
            </a:r>
            <a:r>
              <a:rPr lang="zh-CN" altLang="en-US" sz="2800" dirty="0">
                <a:solidFill>
                  <a:srgbClr val="C00000"/>
                </a:solidFill>
                <a:latin typeface="微软雅黑" panose="020B0503020204020204" pitchFamily="34" charset="-122"/>
              </a:rPr>
              <a:t>保留融合活性</a:t>
            </a:r>
            <a:r>
              <a:rPr lang="zh-CN" altLang="en-US" sz="2800" dirty="0">
                <a:latin typeface="微软雅黑" panose="020B0503020204020204" pitchFamily="34" charset="-122"/>
              </a:rPr>
              <a:t>。</a:t>
            </a:r>
          </a:p>
          <a:p>
            <a:pPr eaLnBrk="1" hangingPunct="1"/>
            <a:endParaRPr lang="zh-CN" altLang="en-US" sz="2800" dirty="0">
              <a:latin typeface="微软雅黑" panose="020B0503020204020204" pitchFamily="34" charset="-122"/>
            </a:endParaRPr>
          </a:p>
          <a:p>
            <a:pPr eaLnBrk="1" hangingPunct="1"/>
            <a:r>
              <a:rPr lang="zh-CN" altLang="en-US" sz="2800" dirty="0">
                <a:latin typeface="微软雅黑" panose="020B0503020204020204" pitchFamily="34" charset="-122"/>
              </a:rPr>
              <a:t>不灭活的病毒不能能作为诱导剂，因为不灭活的病毒会感染细胞，而不能诱导细胞融合。</a:t>
            </a:r>
          </a:p>
        </p:txBody>
      </p:sp>
      <p:sp>
        <p:nvSpPr>
          <p:cNvPr id="2" name="灯片编号占位符 1">
            <a:extLst>
              <a:ext uri="{FF2B5EF4-FFF2-40B4-BE49-F238E27FC236}">
                <a16:creationId xmlns:a16="http://schemas.microsoft.com/office/drawing/2014/main" id="{A1737BFB-EF08-4F44-813F-A53472EEF8E9}"/>
              </a:ext>
            </a:extLst>
          </p:cNvPr>
          <p:cNvSpPr>
            <a:spLocks noGrp="1"/>
          </p:cNvSpPr>
          <p:nvPr>
            <p:ph type="sldNum" sz="quarter" idx="10"/>
          </p:nvPr>
        </p:nvSpPr>
        <p:spPr/>
        <p:txBody>
          <a:bodyPr/>
          <a:lstStyle/>
          <a:p>
            <a:pPr>
              <a:defRPr/>
            </a:pPr>
            <a:fld id="{CB104A84-5955-4F7E-89A5-E8CA42F49DD4}" type="slidenum">
              <a:rPr lang="en-US" altLang="zh-CN" smtClean="0"/>
              <a:pPr>
                <a:defRPr/>
              </a:pPr>
              <a:t>74</a:t>
            </a:fld>
            <a:endParaRPr lang="en-US" altLang="zh-CN"/>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a:extLst>
              <a:ext uri="{FF2B5EF4-FFF2-40B4-BE49-F238E27FC236}">
                <a16:creationId xmlns:a16="http://schemas.microsoft.com/office/drawing/2014/main" id="{AF954F7D-5535-4139-B238-51EF6EC1B4F5}"/>
              </a:ext>
            </a:extLst>
          </p:cNvPr>
          <p:cNvSpPr txBox="1">
            <a:spLocks noChangeArrowheads="1"/>
          </p:cNvSpPr>
          <p:nvPr/>
        </p:nvSpPr>
        <p:spPr bwMode="auto">
          <a:xfrm>
            <a:off x="1242212" y="129381"/>
            <a:ext cx="8208962"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stStyle>
          <a:p>
            <a:r>
              <a:rPr lang="zh-CN" altLang="en-US" dirty="0"/>
              <a:t>动物细胞融合</a:t>
            </a:r>
          </a:p>
        </p:txBody>
      </p:sp>
      <p:sp>
        <p:nvSpPr>
          <p:cNvPr id="204803" name="Text Box 3">
            <a:extLst>
              <a:ext uri="{FF2B5EF4-FFF2-40B4-BE49-F238E27FC236}">
                <a16:creationId xmlns:a16="http://schemas.microsoft.com/office/drawing/2014/main" id="{83150F8A-2122-4F68-864B-017CD634924D}"/>
              </a:ext>
            </a:extLst>
          </p:cNvPr>
          <p:cNvSpPr txBox="1">
            <a:spLocks noChangeArrowheads="1"/>
          </p:cNvSpPr>
          <p:nvPr/>
        </p:nvSpPr>
        <p:spPr bwMode="auto">
          <a:xfrm>
            <a:off x="1205698" y="1334729"/>
            <a:ext cx="21605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3200" b="1" dirty="0">
                <a:ea typeface="微软雅黑" panose="020B0503020204020204" pitchFamily="34" charset="-122"/>
                <a:cs typeface="Times New Roman" panose="02020603050405020304" pitchFamily="18" charset="0"/>
              </a:rPr>
              <a:t>概念：</a:t>
            </a:r>
          </a:p>
        </p:txBody>
      </p:sp>
      <p:sp>
        <p:nvSpPr>
          <p:cNvPr id="204804" name="Text Box 4">
            <a:extLst>
              <a:ext uri="{FF2B5EF4-FFF2-40B4-BE49-F238E27FC236}">
                <a16:creationId xmlns:a16="http://schemas.microsoft.com/office/drawing/2014/main" id="{189FEB6C-259F-40CD-9647-68A327CB89D9}"/>
              </a:ext>
            </a:extLst>
          </p:cNvPr>
          <p:cNvSpPr txBox="1">
            <a:spLocks noChangeArrowheads="1"/>
          </p:cNvSpPr>
          <p:nvPr/>
        </p:nvSpPr>
        <p:spPr bwMode="auto">
          <a:xfrm>
            <a:off x="3005923" y="1420454"/>
            <a:ext cx="82849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dirty="0">
                <a:ea typeface="微软雅黑" panose="020B0503020204020204" pitchFamily="34" charset="-122"/>
                <a:cs typeface="Times New Roman" panose="02020603050405020304" pitchFamily="18" charset="0"/>
              </a:rPr>
              <a:t>指两个或多个动物细胞结合形成一个细胞的过程。</a:t>
            </a:r>
          </a:p>
        </p:txBody>
      </p:sp>
      <p:sp>
        <p:nvSpPr>
          <p:cNvPr id="204805" name="Text Box 5">
            <a:extLst>
              <a:ext uri="{FF2B5EF4-FFF2-40B4-BE49-F238E27FC236}">
                <a16:creationId xmlns:a16="http://schemas.microsoft.com/office/drawing/2014/main" id="{75DA7356-6A39-4FA1-A445-E4B703117428}"/>
              </a:ext>
            </a:extLst>
          </p:cNvPr>
          <p:cNvSpPr txBox="1">
            <a:spLocks noChangeArrowheads="1"/>
          </p:cNvSpPr>
          <p:nvPr/>
        </p:nvSpPr>
        <p:spPr bwMode="auto">
          <a:xfrm>
            <a:off x="1242212" y="2266102"/>
            <a:ext cx="18923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buFont typeface="Wingdings" panose="05000000000000000000" pitchFamily="2" charset="2"/>
              <a:buChar char="Ø"/>
            </a:pPr>
            <a:r>
              <a:rPr lang="zh-CN" altLang="en-US" sz="3200" b="1" dirty="0">
                <a:ea typeface="微软雅黑" panose="020B0503020204020204" pitchFamily="34" charset="-122"/>
                <a:cs typeface="Times New Roman" panose="02020603050405020304" pitchFamily="18" charset="0"/>
              </a:rPr>
              <a:t>结果：</a:t>
            </a:r>
          </a:p>
        </p:txBody>
      </p:sp>
      <p:sp>
        <p:nvSpPr>
          <p:cNvPr id="204806" name="Text Box 6">
            <a:extLst>
              <a:ext uri="{FF2B5EF4-FFF2-40B4-BE49-F238E27FC236}">
                <a16:creationId xmlns:a16="http://schemas.microsoft.com/office/drawing/2014/main" id="{A26D96B9-F938-4B3E-86F8-44CBE81364C1}"/>
              </a:ext>
            </a:extLst>
          </p:cNvPr>
          <p:cNvSpPr txBox="1">
            <a:spLocks noChangeArrowheads="1"/>
          </p:cNvSpPr>
          <p:nvPr/>
        </p:nvSpPr>
        <p:spPr bwMode="auto">
          <a:xfrm>
            <a:off x="3005923" y="2286453"/>
            <a:ext cx="6121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a:ea typeface="微软雅黑" panose="020B0503020204020204" pitchFamily="34" charset="-122"/>
                <a:cs typeface="Times New Roman" panose="02020603050405020304" pitchFamily="18" charset="0"/>
              </a:rPr>
              <a:t>形成杂交细胞</a:t>
            </a:r>
            <a:endParaRPr lang="zh-CN" altLang="en-US" sz="2800" b="1" dirty="0">
              <a:ea typeface="微软雅黑" panose="020B0503020204020204" pitchFamily="34" charset="-122"/>
              <a:cs typeface="Times New Roman" panose="02020603050405020304" pitchFamily="18" charset="0"/>
            </a:endParaRPr>
          </a:p>
        </p:txBody>
      </p:sp>
      <p:sp>
        <p:nvSpPr>
          <p:cNvPr id="204807" name="Text Box 7">
            <a:extLst>
              <a:ext uri="{FF2B5EF4-FFF2-40B4-BE49-F238E27FC236}">
                <a16:creationId xmlns:a16="http://schemas.microsoft.com/office/drawing/2014/main" id="{0806784A-6643-4938-BE1E-FDF65D65F096}"/>
              </a:ext>
            </a:extLst>
          </p:cNvPr>
          <p:cNvSpPr txBox="1">
            <a:spLocks noChangeArrowheads="1"/>
          </p:cNvSpPr>
          <p:nvPr/>
        </p:nvSpPr>
        <p:spPr bwMode="auto">
          <a:xfrm>
            <a:off x="1279013" y="3062536"/>
            <a:ext cx="18716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3200" b="1" dirty="0">
                <a:ea typeface="微软雅黑" panose="020B0503020204020204" pitchFamily="34" charset="-122"/>
                <a:cs typeface="Times New Roman" panose="02020603050405020304" pitchFamily="18" charset="0"/>
              </a:rPr>
              <a:t>原理：</a:t>
            </a:r>
          </a:p>
        </p:txBody>
      </p:sp>
      <p:sp>
        <p:nvSpPr>
          <p:cNvPr id="204808" name="Text Box 8">
            <a:extLst>
              <a:ext uri="{FF2B5EF4-FFF2-40B4-BE49-F238E27FC236}">
                <a16:creationId xmlns:a16="http://schemas.microsoft.com/office/drawing/2014/main" id="{D9A321E4-C10F-4CD8-8B65-DF92C92A4A8F}"/>
              </a:ext>
            </a:extLst>
          </p:cNvPr>
          <p:cNvSpPr txBox="1">
            <a:spLocks noChangeArrowheads="1"/>
          </p:cNvSpPr>
          <p:nvPr/>
        </p:nvSpPr>
        <p:spPr bwMode="auto">
          <a:xfrm>
            <a:off x="3005923" y="3098848"/>
            <a:ext cx="38163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dirty="0">
                <a:solidFill>
                  <a:srgbClr val="FF0000"/>
                </a:solidFill>
                <a:ea typeface="微软雅黑" panose="020B0503020204020204" pitchFamily="34" charset="-122"/>
                <a:cs typeface="Times New Roman" panose="02020603050405020304" pitchFamily="18" charset="0"/>
              </a:rPr>
              <a:t>细胞膜的流动性</a:t>
            </a:r>
          </a:p>
        </p:txBody>
      </p:sp>
      <p:sp>
        <p:nvSpPr>
          <p:cNvPr id="76809" name="Text Box 9">
            <a:extLst>
              <a:ext uri="{FF2B5EF4-FFF2-40B4-BE49-F238E27FC236}">
                <a16:creationId xmlns:a16="http://schemas.microsoft.com/office/drawing/2014/main" id="{1F603686-4ECF-494D-9CA6-D610837DFA37}"/>
              </a:ext>
            </a:extLst>
          </p:cNvPr>
          <p:cNvSpPr txBox="1">
            <a:spLocks noChangeArrowheads="1"/>
          </p:cNvSpPr>
          <p:nvPr/>
        </p:nvSpPr>
        <p:spPr bwMode="auto">
          <a:xfrm>
            <a:off x="1186648" y="3585804"/>
            <a:ext cx="1847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3200" b="1">
              <a:ea typeface="微软雅黑" panose="020B0503020204020204" pitchFamily="34" charset="-122"/>
              <a:cs typeface="Times New Roman" panose="02020603050405020304" pitchFamily="18" charset="0"/>
            </a:endParaRPr>
          </a:p>
        </p:txBody>
      </p:sp>
      <p:sp>
        <p:nvSpPr>
          <p:cNvPr id="76810" name="Text Box 10">
            <a:extLst>
              <a:ext uri="{FF2B5EF4-FFF2-40B4-BE49-F238E27FC236}">
                <a16:creationId xmlns:a16="http://schemas.microsoft.com/office/drawing/2014/main" id="{75BD73DF-D39F-4191-B612-6E9ED0860D93}"/>
              </a:ext>
            </a:extLst>
          </p:cNvPr>
          <p:cNvSpPr txBox="1">
            <a:spLocks noChangeArrowheads="1"/>
          </p:cNvSpPr>
          <p:nvPr/>
        </p:nvSpPr>
        <p:spPr bwMode="auto">
          <a:xfrm>
            <a:off x="1134262" y="3711217"/>
            <a:ext cx="25923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endParaRPr lang="zh-CN" altLang="zh-CN" sz="3200" b="1">
              <a:ea typeface="微软雅黑" panose="020B0503020204020204" pitchFamily="34" charset="-122"/>
              <a:cs typeface="Times New Roman" panose="02020603050405020304" pitchFamily="18" charset="0"/>
            </a:endParaRPr>
          </a:p>
        </p:txBody>
      </p:sp>
      <p:sp>
        <p:nvSpPr>
          <p:cNvPr id="204811" name="Text Box 11">
            <a:extLst>
              <a:ext uri="{FF2B5EF4-FFF2-40B4-BE49-F238E27FC236}">
                <a16:creationId xmlns:a16="http://schemas.microsoft.com/office/drawing/2014/main" id="{B91EF1AC-00F0-4E2A-98D8-6B497D44EB4D}"/>
              </a:ext>
            </a:extLst>
          </p:cNvPr>
          <p:cNvSpPr txBox="1">
            <a:spLocks noChangeArrowheads="1"/>
          </p:cNvSpPr>
          <p:nvPr/>
        </p:nvSpPr>
        <p:spPr bwMode="auto">
          <a:xfrm>
            <a:off x="1335590" y="4583937"/>
            <a:ext cx="26654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3200" b="1" dirty="0">
                <a:ea typeface="微软雅黑" panose="020B0503020204020204" pitchFamily="34" charset="-122"/>
                <a:cs typeface="Times New Roman" panose="02020603050405020304" pitchFamily="18" charset="0"/>
              </a:rPr>
              <a:t>诱导方式</a:t>
            </a:r>
          </a:p>
        </p:txBody>
      </p:sp>
      <p:sp>
        <p:nvSpPr>
          <p:cNvPr id="204812" name="AutoShape 12">
            <a:extLst>
              <a:ext uri="{FF2B5EF4-FFF2-40B4-BE49-F238E27FC236}">
                <a16:creationId xmlns:a16="http://schemas.microsoft.com/office/drawing/2014/main" id="{CE0CBD18-3DC3-4603-917F-016C6E31CCF7}"/>
              </a:ext>
            </a:extLst>
          </p:cNvPr>
          <p:cNvSpPr>
            <a:spLocks/>
          </p:cNvSpPr>
          <p:nvPr/>
        </p:nvSpPr>
        <p:spPr bwMode="auto">
          <a:xfrm>
            <a:off x="3603013" y="3984266"/>
            <a:ext cx="215900" cy="1873250"/>
          </a:xfrm>
          <a:prstGeom prst="leftBrace">
            <a:avLst>
              <a:gd name="adj1" fmla="val 72304"/>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3200">
              <a:ea typeface="微软雅黑" panose="020B0503020204020204" pitchFamily="34" charset="-122"/>
              <a:cs typeface="Times New Roman" panose="02020603050405020304" pitchFamily="18" charset="0"/>
            </a:endParaRPr>
          </a:p>
        </p:txBody>
      </p:sp>
      <p:sp>
        <p:nvSpPr>
          <p:cNvPr id="204813" name="Text Box 13">
            <a:extLst>
              <a:ext uri="{FF2B5EF4-FFF2-40B4-BE49-F238E27FC236}">
                <a16:creationId xmlns:a16="http://schemas.microsoft.com/office/drawing/2014/main" id="{A684F1EE-80AE-451A-A018-B38A95716906}"/>
              </a:ext>
            </a:extLst>
          </p:cNvPr>
          <p:cNvSpPr txBox="1">
            <a:spLocks noChangeArrowheads="1"/>
          </p:cNvSpPr>
          <p:nvPr/>
        </p:nvSpPr>
        <p:spPr bwMode="auto">
          <a:xfrm>
            <a:off x="3890352" y="3841392"/>
            <a:ext cx="4537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a:ea typeface="微软雅黑" panose="020B0503020204020204" pitchFamily="34" charset="-122"/>
                <a:cs typeface="Times New Roman" panose="02020603050405020304" pitchFamily="18" charset="0"/>
              </a:rPr>
              <a:t>物理法：离心、振动、电激</a:t>
            </a:r>
          </a:p>
        </p:txBody>
      </p:sp>
      <p:sp>
        <p:nvSpPr>
          <p:cNvPr id="204814" name="Text Box 14">
            <a:extLst>
              <a:ext uri="{FF2B5EF4-FFF2-40B4-BE49-F238E27FC236}">
                <a16:creationId xmlns:a16="http://schemas.microsoft.com/office/drawing/2014/main" id="{E4475CAF-B228-4DDC-A16A-5882363B4BEB}"/>
              </a:ext>
            </a:extLst>
          </p:cNvPr>
          <p:cNvSpPr txBox="1">
            <a:spLocks noChangeArrowheads="1"/>
          </p:cNvSpPr>
          <p:nvPr/>
        </p:nvSpPr>
        <p:spPr bwMode="auto">
          <a:xfrm>
            <a:off x="3890352" y="4704992"/>
            <a:ext cx="4897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dirty="0">
                <a:ea typeface="微软雅黑" panose="020B0503020204020204" pitchFamily="34" charset="-122"/>
                <a:cs typeface="Times New Roman" panose="02020603050405020304" pitchFamily="18" charset="0"/>
              </a:rPr>
              <a:t>化学法：聚乙二醇（</a:t>
            </a:r>
            <a:r>
              <a:rPr lang="en-US" altLang="zh-CN" sz="2800" b="1" dirty="0">
                <a:ea typeface="微软雅黑" panose="020B0503020204020204" pitchFamily="34" charset="-122"/>
                <a:cs typeface="Times New Roman" panose="02020603050405020304" pitchFamily="18" charset="0"/>
              </a:rPr>
              <a:t>PEG)</a:t>
            </a:r>
          </a:p>
        </p:txBody>
      </p:sp>
      <p:sp>
        <p:nvSpPr>
          <p:cNvPr id="204815" name="Text Box 15">
            <a:extLst>
              <a:ext uri="{FF2B5EF4-FFF2-40B4-BE49-F238E27FC236}">
                <a16:creationId xmlns:a16="http://schemas.microsoft.com/office/drawing/2014/main" id="{D5BB9DE6-EBD9-4972-8B12-19C4FFED2594}"/>
              </a:ext>
            </a:extLst>
          </p:cNvPr>
          <p:cNvSpPr txBox="1">
            <a:spLocks noChangeArrowheads="1"/>
          </p:cNvSpPr>
          <p:nvPr/>
        </p:nvSpPr>
        <p:spPr bwMode="auto">
          <a:xfrm>
            <a:off x="3963377" y="5497154"/>
            <a:ext cx="51847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dirty="0">
                <a:solidFill>
                  <a:srgbClr val="FF0000"/>
                </a:solidFill>
                <a:ea typeface="微软雅黑" panose="020B0503020204020204" pitchFamily="34" charset="-122"/>
                <a:cs typeface="Times New Roman" panose="02020603050405020304" pitchFamily="18" charset="0"/>
              </a:rPr>
              <a:t>生物法：灭活的病毒</a:t>
            </a:r>
          </a:p>
        </p:txBody>
      </p:sp>
      <p:sp>
        <p:nvSpPr>
          <p:cNvPr id="2" name="灯片编号占位符 1">
            <a:extLst>
              <a:ext uri="{FF2B5EF4-FFF2-40B4-BE49-F238E27FC236}">
                <a16:creationId xmlns:a16="http://schemas.microsoft.com/office/drawing/2014/main" id="{8926980C-0459-403E-B7BE-6F0A50D29053}"/>
              </a:ext>
            </a:extLst>
          </p:cNvPr>
          <p:cNvSpPr>
            <a:spLocks noGrp="1"/>
          </p:cNvSpPr>
          <p:nvPr>
            <p:ph type="sldNum" sz="quarter" idx="10"/>
          </p:nvPr>
        </p:nvSpPr>
        <p:spPr/>
        <p:txBody>
          <a:bodyPr/>
          <a:lstStyle/>
          <a:p>
            <a:pPr>
              <a:defRPr/>
            </a:pPr>
            <a:fld id="{580F1E90-8401-4A4E-BF83-A179F7DEF592}" type="slidenum">
              <a:rPr lang="zh-CN" altLang="en-US" smtClean="0"/>
              <a:pPr>
                <a:defRPr/>
              </a:pPr>
              <a:t>75</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0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0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0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80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0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481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481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481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481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48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3" grpId="0"/>
      <p:bldP spid="204804" grpId="0"/>
      <p:bldP spid="204805" grpId="0"/>
      <p:bldP spid="204806" grpId="0"/>
      <p:bldP spid="204807" grpId="0"/>
      <p:bldP spid="204808" grpId="0"/>
      <p:bldP spid="204811" grpId="0"/>
      <p:bldP spid="204812" grpId="0" animBg="1"/>
      <p:bldP spid="204813" grpId="0"/>
      <p:bldP spid="204814" grpId="0"/>
      <p:bldP spid="20481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a:extLst>
              <a:ext uri="{FF2B5EF4-FFF2-40B4-BE49-F238E27FC236}">
                <a16:creationId xmlns:a16="http://schemas.microsoft.com/office/drawing/2014/main" id="{8432F10E-1B01-471D-B0D0-5B962CBA5C44}"/>
              </a:ext>
            </a:extLst>
          </p:cNvPr>
          <p:cNvSpPr txBox="1">
            <a:spLocks noChangeArrowheads="1"/>
          </p:cNvSpPr>
          <p:nvPr/>
        </p:nvSpPr>
        <p:spPr bwMode="auto">
          <a:xfrm>
            <a:off x="1331016" y="1259900"/>
            <a:ext cx="205623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3200" b="1" dirty="0">
                <a:ea typeface="微软雅黑" panose="020B0503020204020204" pitchFamily="34" charset="-122"/>
                <a:cs typeface="Times New Roman" panose="02020603050405020304" pitchFamily="18" charset="0"/>
              </a:rPr>
              <a:t>过程</a:t>
            </a:r>
            <a:r>
              <a:rPr lang="zh-CN" altLang="en-US" sz="2800" b="1" dirty="0">
                <a:latin typeface="仿宋_GB2312" pitchFamily="49" charset="-122"/>
                <a:ea typeface="仿宋_GB2312" pitchFamily="49" charset="-122"/>
              </a:rPr>
              <a:t>：</a:t>
            </a:r>
          </a:p>
        </p:txBody>
      </p:sp>
      <p:sp>
        <p:nvSpPr>
          <p:cNvPr id="205840" name="Text Box 16">
            <a:extLst>
              <a:ext uri="{FF2B5EF4-FFF2-40B4-BE49-F238E27FC236}">
                <a16:creationId xmlns:a16="http://schemas.microsoft.com/office/drawing/2014/main" id="{673DC51D-4AE7-4F72-923C-A3A474646822}"/>
              </a:ext>
            </a:extLst>
          </p:cNvPr>
          <p:cNvSpPr txBox="1">
            <a:spLocks noChangeArrowheads="1"/>
          </p:cNvSpPr>
          <p:nvPr/>
        </p:nvSpPr>
        <p:spPr bwMode="auto">
          <a:xfrm>
            <a:off x="1846264" y="1947862"/>
            <a:ext cx="9142439"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dirty="0">
                <a:ea typeface="仿宋_GB2312" pitchFamily="49" charset="-122"/>
              </a:rPr>
              <a:t>动物细胞的融合也需要把两种细胞的多个个体放在一起，让它们随机融合后，再从中筛选杂交细胞。</a:t>
            </a:r>
          </a:p>
        </p:txBody>
      </p:sp>
      <p:sp>
        <p:nvSpPr>
          <p:cNvPr id="205842" name="Text Box 18">
            <a:extLst>
              <a:ext uri="{FF2B5EF4-FFF2-40B4-BE49-F238E27FC236}">
                <a16:creationId xmlns:a16="http://schemas.microsoft.com/office/drawing/2014/main" id="{05334008-AE8A-437E-BBF3-922BA09FFDB4}"/>
              </a:ext>
            </a:extLst>
          </p:cNvPr>
          <p:cNvSpPr txBox="1">
            <a:spLocks noChangeArrowheads="1"/>
          </p:cNvSpPr>
          <p:nvPr/>
        </p:nvSpPr>
        <p:spPr bwMode="auto">
          <a:xfrm>
            <a:off x="1331016" y="3155156"/>
            <a:ext cx="938734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2800" b="1" dirty="0">
                <a:latin typeface="仿宋_GB2312" pitchFamily="49" charset="-122"/>
                <a:ea typeface="仿宋_GB2312" pitchFamily="49" charset="-122"/>
              </a:rPr>
              <a:t>意义：突破了有性杂交方法的局限，使远缘杂交（种间、属间、科间、动植物之间）成为可能。</a:t>
            </a:r>
          </a:p>
        </p:txBody>
      </p:sp>
      <p:sp>
        <p:nvSpPr>
          <p:cNvPr id="205843" name="Text Box 19">
            <a:extLst>
              <a:ext uri="{FF2B5EF4-FFF2-40B4-BE49-F238E27FC236}">
                <a16:creationId xmlns:a16="http://schemas.microsoft.com/office/drawing/2014/main" id="{CB6DE2D4-4841-4447-A54B-BD43EA164434}"/>
              </a:ext>
            </a:extLst>
          </p:cNvPr>
          <p:cNvSpPr txBox="1">
            <a:spLocks noChangeArrowheads="1"/>
          </p:cNvSpPr>
          <p:nvPr/>
        </p:nvSpPr>
        <p:spPr bwMode="auto">
          <a:xfrm>
            <a:off x="1331016" y="4553281"/>
            <a:ext cx="9323732"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lang="zh-CN" altLang="en-US" sz="2800" b="1" dirty="0">
                <a:latin typeface="仿宋_GB2312" pitchFamily="49" charset="-122"/>
                <a:ea typeface="仿宋_GB2312" pitchFamily="49" charset="-122"/>
              </a:rPr>
              <a:t>应用：成为研究细胞遗传、细胞免疫、肿瘤和生物新品种培育等的重要手段</a:t>
            </a:r>
          </a:p>
          <a:p>
            <a:pPr eaLnBrk="1" hangingPunct="1">
              <a:spcBef>
                <a:spcPct val="50000"/>
              </a:spcBef>
            </a:pPr>
            <a:r>
              <a:rPr lang="zh-CN" altLang="en-US" sz="2800" b="1" dirty="0">
                <a:latin typeface="仿宋_GB2312" pitchFamily="49" charset="-122"/>
                <a:ea typeface="仿宋_GB2312" pitchFamily="49" charset="-122"/>
              </a:rPr>
              <a:t>      </a:t>
            </a:r>
            <a:r>
              <a:rPr lang="zh-CN" altLang="en-US" sz="2800" b="1" dirty="0">
                <a:solidFill>
                  <a:srgbClr val="FF0000"/>
                </a:solidFill>
                <a:latin typeface="仿宋_GB2312" pitchFamily="49" charset="-122"/>
                <a:ea typeface="仿宋_GB2312" pitchFamily="49" charset="-122"/>
              </a:rPr>
              <a:t>特别是利用杂交瘤技术制造单克隆抗体</a:t>
            </a:r>
          </a:p>
        </p:txBody>
      </p:sp>
      <p:sp>
        <p:nvSpPr>
          <p:cNvPr id="7" name="Text Box 2">
            <a:extLst>
              <a:ext uri="{FF2B5EF4-FFF2-40B4-BE49-F238E27FC236}">
                <a16:creationId xmlns:a16="http://schemas.microsoft.com/office/drawing/2014/main" id="{AE6B85CC-7C8B-4402-A231-96B9044184D7}"/>
              </a:ext>
            </a:extLst>
          </p:cNvPr>
          <p:cNvSpPr txBox="1">
            <a:spLocks noChangeArrowheads="1"/>
          </p:cNvSpPr>
          <p:nvPr/>
        </p:nvSpPr>
        <p:spPr bwMode="auto">
          <a:xfrm>
            <a:off x="1242212" y="129381"/>
            <a:ext cx="8208962"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stStyle>
          <a:p>
            <a:r>
              <a:rPr lang="zh-CN" altLang="en-US" dirty="0"/>
              <a:t>动物细胞融合</a:t>
            </a:r>
          </a:p>
        </p:txBody>
      </p:sp>
      <p:sp>
        <p:nvSpPr>
          <p:cNvPr id="2" name="灯片编号占位符 1">
            <a:extLst>
              <a:ext uri="{FF2B5EF4-FFF2-40B4-BE49-F238E27FC236}">
                <a16:creationId xmlns:a16="http://schemas.microsoft.com/office/drawing/2014/main" id="{979CCC2F-5725-49FD-9C89-38E874F72E10}"/>
              </a:ext>
            </a:extLst>
          </p:cNvPr>
          <p:cNvSpPr>
            <a:spLocks noGrp="1"/>
          </p:cNvSpPr>
          <p:nvPr>
            <p:ph type="sldNum" sz="quarter" idx="10"/>
          </p:nvPr>
        </p:nvSpPr>
        <p:spPr/>
        <p:txBody>
          <a:bodyPr/>
          <a:lstStyle/>
          <a:p>
            <a:pPr>
              <a:defRPr/>
            </a:pPr>
            <a:fld id="{580F1E90-8401-4A4E-BF83-A179F7DEF592}" type="slidenum">
              <a:rPr lang="zh-CN" altLang="en-US" smtClean="0"/>
              <a:pPr>
                <a:defRPr/>
              </a:pPr>
              <a:t>76</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05842"/>
                                        </p:tgtEl>
                                        <p:attrNameLst>
                                          <p:attrName>style.visibility</p:attrName>
                                        </p:attrNameLst>
                                      </p:cBhvr>
                                      <p:to>
                                        <p:strVal val="visible"/>
                                      </p:to>
                                    </p:set>
                                    <p:animEffect transition="in" filter="blinds(horizontal)">
                                      <p:cBhvr>
                                        <p:cTn id="11" dur="500"/>
                                        <p:tgtEl>
                                          <p:spTgt spid="20584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58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40" grpId="0"/>
      <p:bldP spid="205842" grpId="0"/>
      <p:bldP spid="20584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6A61B31D-F8C6-4161-947D-CECDC4A42904}"/>
              </a:ext>
            </a:extLst>
          </p:cNvPr>
          <p:cNvSpPr>
            <a:spLocks noChangeArrowheads="1"/>
          </p:cNvSpPr>
          <p:nvPr/>
        </p:nvSpPr>
        <p:spPr bwMode="auto">
          <a:xfrm>
            <a:off x="7312026" y="5321300"/>
            <a:ext cx="2517775"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grpSp>
        <p:nvGrpSpPr>
          <p:cNvPr id="75779" name="Group 3">
            <a:extLst>
              <a:ext uri="{FF2B5EF4-FFF2-40B4-BE49-F238E27FC236}">
                <a16:creationId xmlns:a16="http://schemas.microsoft.com/office/drawing/2014/main" id="{7F7B66FF-A344-4DFD-B462-4F3752A12108}"/>
              </a:ext>
            </a:extLst>
          </p:cNvPr>
          <p:cNvGrpSpPr>
            <a:grpSpLocks/>
          </p:cNvGrpSpPr>
          <p:nvPr/>
        </p:nvGrpSpPr>
        <p:grpSpPr bwMode="auto">
          <a:xfrm>
            <a:off x="7613650" y="5432591"/>
            <a:ext cx="2165349" cy="823913"/>
            <a:chOff x="3690" y="3696"/>
            <a:chExt cx="1364" cy="519"/>
          </a:xfrm>
        </p:grpSpPr>
        <p:sp>
          <p:nvSpPr>
            <p:cNvPr id="75854" name="Rectangle 4">
              <a:extLst>
                <a:ext uri="{FF2B5EF4-FFF2-40B4-BE49-F238E27FC236}">
                  <a16:creationId xmlns:a16="http://schemas.microsoft.com/office/drawing/2014/main" id="{39B97DC3-9F6C-4DFB-B6B0-5FD3566512CE}"/>
                </a:ext>
              </a:extLst>
            </p:cNvPr>
            <p:cNvSpPr>
              <a:spLocks noChangeArrowheads="1"/>
            </p:cNvSpPr>
            <p:nvPr/>
          </p:nvSpPr>
          <p:spPr bwMode="auto">
            <a:xfrm>
              <a:off x="3690" y="3696"/>
              <a:ext cx="13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a:solidFill>
                    <a:srgbClr val="002060"/>
                  </a:solidFill>
                  <a:ea typeface="微软雅黑" panose="020B0503020204020204" pitchFamily="34" charset="-122"/>
                  <a:cs typeface="Times New Roman" panose="02020603050405020304" pitchFamily="18" charset="0"/>
                </a:rPr>
                <a:t>主要用于制备　</a:t>
              </a:r>
            </a:p>
          </p:txBody>
        </p:sp>
        <p:sp>
          <p:nvSpPr>
            <p:cNvPr id="75855" name="Rectangle 5">
              <a:extLst>
                <a:ext uri="{FF2B5EF4-FFF2-40B4-BE49-F238E27FC236}">
                  <a16:creationId xmlns:a16="http://schemas.microsoft.com/office/drawing/2014/main" id="{2BBC1852-BF90-4537-8C61-38351EC5A6A8}"/>
                </a:ext>
              </a:extLst>
            </p:cNvPr>
            <p:cNvSpPr>
              <a:spLocks noChangeArrowheads="1"/>
            </p:cNvSpPr>
            <p:nvPr/>
          </p:nvSpPr>
          <p:spPr bwMode="auto">
            <a:xfrm>
              <a:off x="3756" y="3982"/>
              <a:ext cx="97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单克隆抗体</a:t>
              </a:r>
            </a:p>
          </p:txBody>
        </p:sp>
      </p:grpSp>
      <p:sp>
        <p:nvSpPr>
          <p:cNvPr id="75780" name="Rectangle 6">
            <a:extLst>
              <a:ext uri="{FF2B5EF4-FFF2-40B4-BE49-F238E27FC236}">
                <a16:creationId xmlns:a16="http://schemas.microsoft.com/office/drawing/2014/main" id="{8DCDB3AF-7538-4B17-8793-DBC5E8E617EF}"/>
              </a:ext>
            </a:extLst>
          </p:cNvPr>
          <p:cNvSpPr>
            <a:spLocks noChangeArrowheads="1"/>
          </p:cNvSpPr>
          <p:nvPr/>
        </p:nvSpPr>
        <p:spPr bwMode="auto">
          <a:xfrm>
            <a:off x="4843463" y="5321300"/>
            <a:ext cx="2468562"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781" name="Rectangle 7">
            <a:extLst>
              <a:ext uri="{FF2B5EF4-FFF2-40B4-BE49-F238E27FC236}">
                <a16:creationId xmlns:a16="http://schemas.microsoft.com/office/drawing/2014/main" id="{6E6FF948-A8CF-45C0-8882-C4BA7B9BF8B4}"/>
              </a:ext>
            </a:extLst>
          </p:cNvPr>
          <p:cNvSpPr>
            <a:spLocks noChangeArrowheads="1"/>
          </p:cNvSpPr>
          <p:nvPr/>
        </p:nvSpPr>
        <p:spPr bwMode="auto">
          <a:xfrm>
            <a:off x="5073652" y="5593892"/>
            <a:ext cx="21097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获得杂种植株</a:t>
            </a:r>
          </a:p>
        </p:txBody>
      </p:sp>
      <p:sp>
        <p:nvSpPr>
          <p:cNvPr id="75782" name="Rectangle 8">
            <a:extLst>
              <a:ext uri="{FF2B5EF4-FFF2-40B4-BE49-F238E27FC236}">
                <a16:creationId xmlns:a16="http://schemas.microsoft.com/office/drawing/2014/main" id="{13F1A2E5-1BE0-48D0-AF3D-602CDCD544E4}"/>
              </a:ext>
            </a:extLst>
          </p:cNvPr>
          <p:cNvSpPr>
            <a:spLocks noChangeArrowheads="1"/>
          </p:cNvSpPr>
          <p:nvPr/>
        </p:nvSpPr>
        <p:spPr bwMode="auto">
          <a:xfrm>
            <a:off x="2286001" y="5321300"/>
            <a:ext cx="2557463"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783" name="Rectangle 9">
            <a:extLst>
              <a:ext uri="{FF2B5EF4-FFF2-40B4-BE49-F238E27FC236}">
                <a16:creationId xmlns:a16="http://schemas.microsoft.com/office/drawing/2014/main" id="{0546F482-9D37-44C0-978B-376B75816872}"/>
              </a:ext>
            </a:extLst>
          </p:cNvPr>
          <p:cNvSpPr>
            <a:spLocks noChangeArrowheads="1"/>
          </p:cNvSpPr>
          <p:nvPr/>
        </p:nvSpPr>
        <p:spPr bwMode="auto">
          <a:xfrm>
            <a:off x="7312026" y="3884614"/>
            <a:ext cx="2517775"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grpSp>
        <p:nvGrpSpPr>
          <p:cNvPr id="75784" name="Group 10">
            <a:extLst>
              <a:ext uri="{FF2B5EF4-FFF2-40B4-BE49-F238E27FC236}">
                <a16:creationId xmlns:a16="http://schemas.microsoft.com/office/drawing/2014/main" id="{F1F0F931-70F6-4E3D-B33E-CB1340AC98F2}"/>
              </a:ext>
            </a:extLst>
          </p:cNvPr>
          <p:cNvGrpSpPr>
            <a:grpSpLocks/>
          </p:cNvGrpSpPr>
          <p:nvPr/>
        </p:nvGrpSpPr>
        <p:grpSpPr bwMode="auto">
          <a:xfrm>
            <a:off x="7456490" y="4084637"/>
            <a:ext cx="2165351" cy="1758949"/>
            <a:chOff x="3738" y="2784"/>
            <a:chExt cx="1364" cy="1108"/>
          </a:xfrm>
        </p:grpSpPr>
        <p:sp>
          <p:nvSpPr>
            <p:cNvPr id="75851" name="Rectangle 11">
              <a:extLst>
                <a:ext uri="{FF2B5EF4-FFF2-40B4-BE49-F238E27FC236}">
                  <a16:creationId xmlns:a16="http://schemas.microsoft.com/office/drawing/2014/main" id="{3F9F8900-6D57-43FE-A614-8537144AED32}"/>
                </a:ext>
              </a:extLst>
            </p:cNvPr>
            <p:cNvSpPr>
              <a:spLocks noChangeArrowheads="1"/>
            </p:cNvSpPr>
            <p:nvPr/>
          </p:nvSpPr>
          <p:spPr bwMode="auto">
            <a:xfrm>
              <a:off x="3738" y="2784"/>
              <a:ext cx="13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物理、化学方法</a:t>
              </a:r>
            </a:p>
          </p:txBody>
        </p:sp>
        <p:sp>
          <p:nvSpPr>
            <p:cNvPr id="75852" name="Rectangle 12">
              <a:extLst>
                <a:ext uri="{FF2B5EF4-FFF2-40B4-BE49-F238E27FC236}">
                  <a16:creationId xmlns:a16="http://schemas.microsoft.com/office/drawing/2014/main" id="{DA106CB0-A722-490F-AAE5-54E43409886B}"/>
                </a:ext>
              </a:extLst>
            </p:cNvPr>
            <p:cNvSpPr>
              <a:spLocks noChangeArrowheads="1"/>
            </p:cNvSpPr>
            <p:nvPr/>
          </p:nvSpPr>
          <p:spPr bwMode="auto">
            <a:xfrm>
              <a:off x="3904" y="3021"/>
              <a:ext cx="7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（同左）</a:t>
              </a:r>
            </a:p>
          </p:txBody>
        </p:sp>
        <p:sp>
          <p:nvSpPr>
            <p:cNvPr id="75853" name="Rectangle 13">
              <a:extLst>
                <a:ext uri="{FF2B5EF4-FFF2-40B4-BE49-F238E27FC236}">
                  <a16:creationId xmlns:a16="http://schemas.microsoft.com/office/drawing/2014/main" id="{781493C1-E7FC-481A-9B76-1C5F3DAF19C7}"/>
                </a:ext>
              </a:extLst>
            </p:cNvPr>
            <p:cNvSpPr>
              <a:spLocks noChangeArrowheads="1"/>
            </p:cNvSpPr>
            <p:nvPr/>
          </p:nvSpPr>
          <p:spPr bwMode="auto">
            <a:xfrm>
              <a:off x="3891" y="3310"/>
              <a:ext cx="974"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C00000"/>
                  </a:solidFill>
                  <a:ea typeface="微软雅黑" panose="020B0503020204020204" pitchFamily="34" charset="-122"/>
                  <a:cs typeface="Times New Roman" panose="02020603050405020304" pitchFamily="18" charset="0"/>
                </a:rPr>
                <a:t>灭活的病毒</a:t>
              </a:r>
            </a:p>
            <a:p>
              <a:pPr algn="ctr" eaLnBrk="1" hangingPunct="1">
                <a:spcBef>
                  <a:spcPct val="50000"/>
                </a:spcBef>
              </a:pPr>
              <a:r>
                <a:rPr lang="zh-CN" altLang="en-US" sz="2400" b="1" dirty="0">
                  <a:solidFill>
                    <a:srgbClr val="C00000"/>
                  </a:solidFill>
                  <a:ea typeface="微软雅黑" panose="020B0503020204020204" pitchFamily="34" charset="-122"/>
                  <a:cs typeface="Times New Roman" panose="02020603050405020304" pitchFamily="18" charset="0"/>
                </a:rPr>
                <a:t>　　</a:t>
              </a:r>
            </a:p>
          </p:txBody>
        </p:sp>
      </p:grpSp>
      <p:sp>
        <p:nvSpPr>
          <p:cNvPr id="75785" name="Rectangle 14">
            <a:extLst>
              <a:ext uri="{FF2B5EF4-FFF2-40B4-BE49-F238E27FC236}">
                <a16:creationId xmlns:a16="http://schemas.microsoft.com/office/drawing/2014/main" id="{DB49A077-90F3-48F6-9D8E-3F180DD75761}"/>
              </a:ext>
            </a:extLst>
          </p:cNvPr>
          <p:cNvSpPr>
            <a:spLocks noChangeArrowheads="1"/>
          </p:cNvSpPr>
          <p:nvPr/>
        </p:nvSpPr>
        <p:spPr bwMode="auto">
          <a:xfrm>
            <a:off x="4843463" y="3884614"/>
            <a:ext cx="2468562"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grpSp>
        <p:nvGrpSpPr>
          <p:cNvPr id="75786" name="Group 15">
            <a:extLst>
              <a:ext uri="{FF2B5EF4-FFF2-40B4-BE49-F238E27FC236}">
                <a16:creationId xmlns:a16="http://schemas.microsoft.com/office/drawing/2014/main" id="{6DB71686-AB0F-4D8B-A8F8-A5DB9B0C697F}"/>
              </a:ext>
            </a:extLst>
          </p:cNvPr>
          <p:cNvGrpSpPr>
            <a:grpSpLocks/>
          </p:cNvGrpSpPr>
          <p:nvPr/>
        </p:nvGrpSpPr>
        <p:grpSpPr bwMode="auto">
          <a:xfrm>
            <a:off x="5016501" y="4008440"/>
            <a:ext cx="2474913" cy="1284288"/>
            <a:chOff x="2168" y="2784"/>
            <a:chExt cx="1559" cy="809"/>
          </a:xfrm>
        </p:grpSpPr>
        <p:sp>
          <p:nvSpPr>
            <p:cNvPr id="75848" name="Rectangle 16">
              <a:extLst>
                <a:ext uri="{FF2B5EF4-FFF2-40B4-BE49-F238E27FC236}">
                  <a16:creationId xmlns:a16="http://schemas.microsoft.com/office/drawing/2014/main" id="{BB472455-CE94-461A-A91E-81F9C8BF2B93}"/>
                </a:ext>
              </a:extLst>
            </p:cNvPr>
            <p:cNvSpPr>
              <a:spLocks noChangeArrowheads="1"/>
            </p:cNvSpPr>
            <p:nvPr/>
          </p:nvSpPr>
          <p:spPr bwMode="auto">
            <a:xfrm>
              <a:off x="2169" y="2784"/>
              <a:ext cx="13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物理（离心、振</a:t>
              </a:r>
            </a:p>
          </p:txBody>
        </p:sp>
        <p:sp>
          <p:nvSpPr>
            <p:cNvPr id="75849" name="Rectangle 17">
              <a:extLst>
                <a:ext uri="{FF2B5EF4-FFF2-40B4-BE49-F238E27FC236}">
                  <a16:creationId xmlns:a16="http://schemas.microsoft.com/office/drawing/2014/main" id="{620445C5-CD58-4BC3-B851-92BB3FCB85B2}"/>
                </a:ext>
              </a:extLst>
            </p:cNvPr>
            <p:cNvSpPr>
              <a:spLocks noChangeArrowheads="1"/>
            </p:cNvSpPr>
            <p:nvPr/>
          </p:nvSpPr>
          <p:spPr bwMode="auto">
            <a:xfrm>
              <a:off x="2412" y="3037"/>
              <a:ext cx="97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动、电激）</a:t>
              </a:r>
            </a:p>
          </p:txBody>
        </p:sp>
        <p:sp>
          <p:nvSpPr>
            <p:cNvPr id="75850" name="Rectangle 18">
              <a:extLst>
                <a:ext uri="{FF2B5EF4-FFF2-40B4-BE49-F238E27FC236}">
                  <a16:creationId xmlns:a16="http://schemas.microsoft.com/office/drawing/2014/main" id="{33252F25-6CE3-47BE-BF9F-86ABF3409C54}"/>
                </a:ext>
              </a:extLst>
            </p:cNvPr>
            <p:cNvSpPr>
              <a:spLocks noChangeArrowheads="1"/>
            </p:cNvSpPr>
            <p:nvPr/>
          </p:nvSpPr>
          <p:spPr bwMode="auto">
            <a:xfrm>
              <a:off x="2168" y="3360"/>
              <a:ext cx="155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化学（聚乙二醇）</a:t>
              </a:r>
            </a:p>
          </p:txBody>
        </p:sp>
      </p:grpSp>
      <p:sp>
        <p:nvSpPr>
          <p:cNvPr id="75787" name="Rectangle 19">
            <a:extLst>
              <a:ext uri="{FF2B5EF4-FFF2-40B4-BE49-F238E27FC236}">
                <a16:creationId xmlns:a16="http://schemas.microsoft.com/office/drawing/2014/main" id="{4AAD331F-30BA-4674-B324-E28E27B40F15}"/>
              </a:ext>
            </a:extLst>
          </p:cNvPr>
          <p:cNvSpPr>
            <a:spLocks noChangeArrowheads="1"/>
          </p:cNvSpPr>
          <p:nvPr/>
        </p:nvSpPr>
        <p:spPr bwMode="auto">
          <a:xfrm>
            <a:off x="2286001" y="3884614"/>
            <a:ext cx="2557463"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788" name="Rectangle 20">
            <a:extLst>
              <a:ext uri="{FF2B5EF4-FFF2-40B4-BE49-F238E27FC236}">
                <a16:creationId xmlns:a16="http://schemas.microsoft.com/office/drawing/2014/main" id="{63D04FF6-60E8-44F1-956D-2753C0C5D716}"/>
              </a:ext>
            </a:extLst>
          </p:cNvPr>
          <p:cNvSpPr>
            <a:spLocks noChangeArrowheads="1"/>
          </p:cNvSpPr>
          <p:nvPr/>
        </p:nvSpPr>
        <p:spPr bwMode="auto">
          <a:xfrm>
            <a:off x="7312026" y="3001963"/>
            <a:ext cx="25177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grpSp>
        <p:nvGrpSpPr>
          <p:cNvPr id="75789" name="Group 21">
            <a:extLst>
              <a:ext uri="{FF2B5EF4-FFF2-40B4-BE49-F238E27FC236}">
                <a16:creationId xmlns:a16="http://schemas.microsoft.com/office/drawing/2014/main" id="{93720159-97AB-4E81-BBFE-42A676690457}"/>
              </a:ext>
            </a:extLst>
          </p:cNvPr>
          <p:cNvGrpSpPr>
            <a:grpSpLocks/>
          </p:cNvGrpSpPr>
          <p:nvPr/>
        </p:nvGrpSpPr>
        <p:grpSpPr bwMode="auto">
          <a:xfrm>
            <a:off x="7456490" y="3094041"/>
            <a:ext cx="2165351" cy="700088"/>
            <a:chOff x="3724" y="2256"/>
            <a:chExt cx="1364" cy="441"/>
          </a:xfrm>
        </p:grpSpPr>
        <p:sp>
          <p:nvSpPr>
            <p:cNvPr id="75846" name="Rectangle 22">
              <a:extLst>
                <a:ext uri="{FF2B5EF4-FFF2-40B4-BE49-F238E27FC236}">
                  <a16:creationId xmlns:a16="http://schemas.microsoft.com/office/drawing/2014/main" id="{D7C9E442-C705-4314-8E25-D25C81F84435}"/>
                </a:ext>
              </a:extLst>
            </p:cNvPr>
            <p:cNvSpPr>
              <a:spLocks noChangeArrowheads="1"/>
            </p:cNvSpPr>
            <p:nvPr/>
          </p:nvSpPr>
          <p:spPr bwMode="auto">
            <a:xfrm>
              <a:off x="3724" y="2256"/>
              <a:ext cx="13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使细胞分散后诱</a:t>
              </a:r>
            </a:p>
          </p:txBody>
        </p:sp>
        <p:sp>
          <p:nvSpPr>
            <p:cNvPr id="75847" name="Rectangle 23">
              <a:extLst>
                <a:ext uri="{FF2B5EF4-FFF2-40B4-BE49-F238E27FC236}">
                  <a16:creationId xmlns:a16="http://schemas.microsoft.com/office/drawing/2014/main" id="{47DFF688-892C-4895-8247-592315FDACC3}"/>
                </a:ext>
              </a:extLst>
            </p:cNvPr>
            <p:cNvSpPr>
              <a:spLocks noChangeArrowheads="1"/>
            </p:cNvSpPr>
            <p:nvPr/>
          </p:nvSpPr>
          <p:spPr bwMode="auto">
            <a:xfrm>
              <a:off x="3756" y="2464"/>
              <a:ext cx="97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导细胞融合</a:t>
              </a:r>
            </a:p>
          </p:txBody>
        </p:sp>
      </p:grpSp>
      <p:sp>
        <p:nvSpPr>
          <p:cNvPr id="75790" name="Rectangle 24">
            <a:extLst>
              <a:ext uri="{FF2B5EF4-FFF2-40B4-BE49-F238E27FC236}">
                <a16:creationId xmlns:a16="http://schemas.microsoft.com/office/drawing/2014/main" id="{48175D28-DC88-4A52-9886-B857CD1E7E75}"/>
              </a:ext>
            </a:extLst>
          </p:cNvPr>
          <p:cNvSpPr>
            <a:spLocks noChangeArrowheads="1"/>
          </p:cNvSpPr>
          <p:nvPr/>
        </p:nvSpPr>
        <p:spPr bwMode="auto">
          <a:xfrm>
            <a:off x="4843463" y="3001963"/>
            <a:ext cx="2468562"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grpSp>
        <p:nvGrpSpPr>
          <p:cNvPr id="75791" name="Group 25">
            <a:extLst>
              <a:ext uri="{FF2B5EF4-FFF2-40B4-BE49-F238E27FC236}">
                <a16:creationId xmlns:a16="http://schemas.microsoft.com/office/drawing/2014/main" id="{6D6BCDF3-C2F0-4285-9E1B-9700D4D39590}"/>
              </a:ext>
            </a:extLst>
          </p:cNvPr>
          <p:cNvGrpSpPr>
            <a:grpSpLocks/>
          </p:cNvGrpSpPr>
          <p:nvPr/>
        </p:nvGrpSpPr>
        <p:grpSpPr bwMode="auto">
          <a:xfrm>
            <a:off x="4941889" y="3094036"/>
            <a:ext cx="2173288" cy="771524"/>
            <a:chOff x="2169" y="2208"/>
            <a:chExt cx="1369" cy="486"/>
          </a:xfrm>
        </p:grpSpPr>
        <p:sp>
          <p:nvSpPr>
            <p:cNvPr id="75844" name="Rectangle 26">
              <a:extLst>
                <a:ext uri="{FF2B5EF4-FFF2-40B4-BE49-F238E27FC236}">
                  <a16:creationId xmlns:a16="http://schemas.microsoft.com/office/drawing/2014/main" id="{0D8E42DD-5D4E-42C6-9703-338E91B65C17}"/>
                </a:ext>
              </a:extLst>
            </p:cNvPr>
            <p:cNvSpPr>
              <a:spLocks noChangeArrowheads="1"/>
            </p:cNvSpPr>
            <p:nvPr/>
          </p:nvSpPr>
          <p:spPr bwMode="auto">
            <a:xfrm>
              <a:off x="2169" y="2208"/>
              <a:ext cx="13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去除细胞壁后诱</a:t>
              </a:r>
            </a:p>
          </p:txBody>
        </p:sp>
        <p:sp>
          <p:nvSpPr>
            <p:cNvPr id="75845" name="Rectangle 27">
              <a:extLst>
                <a:ext uri="{FF2B5EF4-FFF2-40B4-BE49-F238E27FC236}">
                  <a16:creationId xmlns:a16="http://schemas.microsoft.com/office/drawing/2014/main" id="{1EF2A3EB-9B2B-491D-8349-B0EF8C5324AE}"/>
                </a:ext>
              </a:extLst>
            </p:cNvPr>
            <p:cNvSpPr>
              <a:spLocks noChangeArrowheads="1"/>
            </p:cNvSpPr>
            <p:nvPr/>
          </p:nvSpPr>
          <p:spPr bwMode="auto">
            <a:xfrm>
              <a:off x="2174" y="2461"/>
              <a:ext cx="13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导原生质体融合</a:t>
              </a:r>
            </a:p>
          </p:txBody>
        </p:sp>
      </p:grpSp>
      <p:sp>
        <p:nvSpPr>
          <p:cNvPr id="75792" name="Rectangle 28">
            <a:extLst>
              <a:ext uri="{FF2B5EF4-FFF2-40B4-BE49-F238E27FC236}">
                <a16:creationId xmlns:a16="http://schemas.microsoft.com/office/drawing/2014/main" id="{1BA9BF34-8CE3-4876-A8D7-423F4D284B24}"/>
              </a:ext>
            </a:extLst>
          </p:cNvPr>
          <p:cNvSpPr>
            <a:spLocks noChangeArrowheads="1"/>
          </p:cNvSpPr>
          <p:nvPr/>
        </p:nvSpPr>
        <p:spPr bwMode="auto">
          <a:xfrm>
            <a:off x="2286001" y="3001963"/>
            <a:ext cx="2557463"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793" name="Rectangle 29">
            <a:extLst>
              <a:ext uri="{FF2B5EF4-FFF2-40B4-BE49-F238E27FC236}">
                <a16:creationId xmlns:a16="http://schemas.microsoft.com/office/drawing/2014/main" id="{F6F5C2C2-EEA0-431C-BA0B-4CB871E50123}"/>
              </a:ext>
            </a:extLst>
          </p:cNvPr>
          <p:cNvSpPr>
            <a:spLocks noChangeArrowheads="1"/>
          </p:cNvSpPr>
          <p:nvPr/>
        </p:nvSpPr>
        <p:spPr bwMode="auto">
          <a:xfrm>
            <a:off x="7312026" y="2109789"/>
            <a:ext cx="25177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794" name="Rectangle 30">
            <a:extLst>
              <a:ext uri="{FF2B5EF4-FFF2-40B4-BE49-F238E27FC236}">
                <a16:creationId xmlns:a16="http://schemas.microsoft.com/office/drawing/2014/main" id="{466668C8-3DDF-4103-895B-F4F85A7AC467}"/>
              </a:ext>
            </a:extLst>
          </p:cNvPr>
          <p:cNvSpPr>
            <a:spLocks noChangeArrowheads="1"/>
          </p:cNvSpPr>
          <p:nvPr/>
        </p:nvSpPr>
        <p:spPr bwMode="auto">
          <a:xfrm>
            <a:off x="7436492" y="2332038"/>
            <a:ext cx="21656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细胞膜的流动性</a:t>
            </a:r>
          </a:p>
        </p:txBody>
      </p:sp>
      <p:sp>
        <p:nvSpPr>
          <p:cNvPr id="75795" name="Rectangle 31">
            <a:extLst>
              <a:ext uri="{FF2B5EF4-FFF2-40B4-BE49-F238E27FC236}">
                <a16:creationId xmlns:a16="http://schemas.microsoft.com/office/drawing/2014/main" id="{2DE217FF-AB20-4FF7-866F-47D324752CF9}"/>
              </a:ext>
            </a:extLst>
          </p:cNvPr>
          <p:cNvSpPr>
            <a:spLocks noChangeArrowheads="1"/>
          </p:cNvSpPr>
          <p:nvPr/>
        </p:nvSpPr>
        <p:spPr bwMode="auto">
          <a:xfrm>
            <a:off x="4843463" y="2109789"/>
            <a:ext cx="2468562"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796" name="Rectangle 32">
            <a:extLst>
              <a:ext uri="{FF2B5EF4-FFF2-40B4-BE49-F238E27FC236}">
                <a16:creationId xmlns:a16="http://schemas.microsoft.com/office/drawing/2014/main" id="{78869314-8960-4465-8E26-759C75591177}"/>
              </a:ext>
            </a:extLst>
          </p:cNvPr>
          <p:cNvSpPr>
            <a:spLocks noChangeArrowheads="1"/>
          </p:cNvSpPr>
          <p:nvPr/>
        </p:nvSpPr>
        <p:spPr bwMode="auto">
          <a:xfrm>
            <a:off x="4876800" y="2332038"/>
            <a:ext cx="2413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solidFill>
                  <a:srgbClr val="002060"/>
                </a:solidFill>
                <a:ea typeface="微软雅黑" panose="020B0503020204020204" pitchFamily="34" charset="-122"/>
                <a:cs typeface="Times New Roman" panose="02020603050405020304" pitchFamily="18" charset="0"/>
              </a:rPr>
              <a:t>细胞膜的流动性</a:t>
            </a:r>
          </a:p>
        </p:txBody>
      </p:sp>
      <p:sp>
        <p:nvSpPr>
          <p:cNvPr id="75797" name="Rectangle 33">
            <a:extLst>
              <a:ext uri="{FF2B5EF4-FFF2-40B4-BE49-F238E27FC236}">
                <a16:creationId xmlns:a16="http://schemas.microsoft.com/office/drawing/2014/main" id="{1A844B28-3214-4710-8D1B-6BC41485CC97}"/>
              </a:ext>
            </a:extLst>
          </p:cNvPr>
          <p:cNvSpPr>
            <a:spLocks noChangeArrowheads="1"/>
          </p:cNvSpPr>
          <p:nvPr/>
        </p:nvSpPr>
        <p:spPr bwMode="auto">
          <a:xfrm>
            <a:off x="2286001" y="2109789"/>
            <a:ext cx="25574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798" name="Rectangle 34">
            <a:extLst>
              <a:ext uri="{FF2B5EF4-FFF2-40B4-BE49-F238E27FC236}">
                <a16:creationId xmlns:a16="http://schemas.microsoft.com/office/drawing/2014/main" id="{3004828E-31BE-4BC8-B315-3DEF5AF57467}"/>
              </a:ext>
            </a:extLst>
          </p:cNvPr>
          <p:cNvSpPr>
            <a:spLocks noChangeArrowheads="1"/>
          </p:cNvSpPr>
          <p:nvPr/>
        </p:nvSpPr>
        <p:spPr bwMode="auto">
          <a:xfrm>
            <a:off x="7312026" y="1350964"/>
            <a:ext cx="2517775"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rgbClr val="FF0000"/>
              </a:solidFill>
              <a:ea typeface="微软雅黑" panose="020B0503020204020204" pitchFamily="34" charset="-122"/>
              <a:cs typeface="Times New Roman" panose="02020603050405020304" pitchFamily="18" charset="0"/>
            </a:endParaRPr>
          </a:p>
        </p:txBody>
      </p:sp>
      <p:sp>
        <p:nvSpPr>
          <p:cNvPr id="75799" name="Rectangle 35">
            <a:extLst>
              <a:ext uri="{FF2B5EF4-FFF2-40B4-BE49-F238E27FC236}">
                <a16:creationId xmlns:a16="http://schemas.microsoft.com/office/drawing/2014/main" id="{B0ABC155-8424-49CC-B8CA-01960FF9C55B}"/>
              </a:ext>
            </a:extLst>
          </p:cNvPr>
          <p:cNvSpPr>
            <a:spLocks noChangeArrowheads="1"/>
          </p:cNvSpPr>
          <p:nvPr/>
        </p:nvSpPr>
        <p:spPr bwMode="auto">
          <a:xfrm>
            <a:off x="4843463" y="1350964"/>
            <a:ext cx="24685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rgbClr val="FF0000"/>
              </a:solidFill>
              <a:ea typeface="微软雅黑" panose="020B0503020204020204" pitchFamily="34" charset="-122"/>
              <a:cs typeface="Times New Roman" panose="02020603050405020304" pitchFamily="18" charset="0"/>
            </a:endParaRPr>
          </a:p>
        </p:txBody>
      </p:sp>
      <p:sp>
        <p:nvSpPr>
          <p:cNvPr id="75800" name="Rectangle 36">
            <a:extLst>
              <a:ext uri="{FF2B5EF4-FFF2-40B4-BE49-F238E27FC236}">
                <a16:creationId xmlns:a16="http://schemas.microsoft.com/office/drawing/2014/main" id="{307064CA-AFE9-4DA4-AA22-0474FFE70B6D}"/>
              </a:ext>
            </a:extLst>
          </p:cNvPr>
          <p:cNvSpPr>
            <a:spLocks noChangeArrowheads="1"/>
          </p:cNvSpPr>
          <p:nvPr/>
        </p:nvSpPr>
        <p:spPr bwMode="auto">
          <a:xfrm>
            <a:off x="2286001" y="1350964"/>
            <a:ext cx="2557463"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rgbClr val="FF0000"/>
              </a:solidFill>
              <a:ea typeface="微软雅黑" panose="020B0503020204020204" pitchFamily="34" charset="-122"/>
              <a:cs typeface="Times New Roman" panose="02020603050405020304" pitchFamily="18" charset="0"/>
            </a:endParaRPr>
          </a:p>
        </p:txBody>
      </p:sp>
      <p:sp>
        <p:nvSpPr>
          <p:cNvPr id="75801" name="Line 37">
            <a:extLst>
              <a:ext uri="{FF2B5EF4-FFF2-40B4-BE49-F238E27FC236}">
                <a16:creationId xmlns:a16="http://schemas.microsoft.com/office/drawing/2014/main" id="{114D5978-F3F0-4BE3-8214-8B809265A8F0}"/>
              </a:ext>
            </a:extLst>
          </p:cNvPr>
          <p:cNvSpPr>
            <a:spLocks noChangeShapeType="1"/>
          </p:cNvSpPr>
          <p:nvPr/>
        </p:nvSpPr>
        <p:spPr bwMode="auto">
          <a:xfrm>
            <a:off x="2286000" y="2109789"/>
            <a:ext cx="7543800" cy="1587"/>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02" name="Line 38">
            <a:extLst>
              <a:ext uri="{FF2B5EF4-FFF2-40B4-BE49-F238E27FC236}">
                <a16:creationId xmlns:a16="http://schemas.microsoft.com/office/drawing/2014/main" id="{0E98C6BE-2267-4E13-80C2-BEAD90362A75}"/>
              </a:ext>
            </a:extLst>
          </p:cNvPr>
          <p:cNvSpPr>
            <a:spLocks noChangeShapeType="1"/>
          </p:cNvSpPr>
          <p:nvPr/>
        </p:nvSpPr>
        <p:spPr bwMode="auto">
          <a:xfrm>
            <a:off x="2286000" y="2992439"/>
            <a:ext cx="7543800" cy="1587"/>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03" name="Line 39">
            <a:extLst>
              <a:ext uri="{FF2B5EF4-FFF2-40B4-BE49-F238E27FC236}">
                <a16:creationId xmlns:a16="http://schemas.microsoft.com/office/drawing/2014/main" id="{9E7402D9-805A-49BC-AD5B-A7823F302A1A}"/>
              </a:ext>
            </a:extLst>
          </p:cNvPr>
          <p:cNvSpPr>
            <a:spLocks noChangeShapeType="1"/>
          </p:cNvSpPr>
          <p:nvPr/>
        </p:nvSpPr>
        <p:spPr bwMode="auto">
          <a:xfrm>
            <a:off x="2286000" y="3884614"/>
            <a:ext cx="7543800" cy="1587"/>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04" name="Line 40">
            <a:extLst>
              <a:ext uri="{FF2B5EF4-FFF2-40B4-BE49-F238E27FC236}">
                <a16:creationId xmlns:a16="http://schemas.microsoft.com/office/drawing/2014/main" id="{BE7F04C2-5D43-4638-BC4C-6F984105FA9B}"/>
              </a:ext>
            </a:extLst>
          </p:cNvPr>
          <p:cNvSpPr>
            <a:spLocks noChangeShapeType="1"/>
          </p:cNvSpPr>
          <p:nvPr/>
        </p:nvSpPr>
        <p:spPr bwMode="auto">
          <a:xfrm>
            <a:off x="2286000" y="5321300"/>
            <a:ext cx="7543800" cy="1588"/>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05" name="Line 41">
            <a:extLst>
              <a:ext uri="{FF2B5EF4-FFF2-40B4-BE49-F238E27FC236}">
                <a16:creationId xmlns:a16="http://schemas.microsoft.com/office/drawing/2014/main" id="{2CDEEB1B-7204-47EC-B4CE-3AC1858E2FC7}"/>
              </a:ext>
            </a:extLst>
          </p:cNvPr>
          <p:cNvSpPr>
            <a:spLocks noChangeShapeType="1"/>
          </p:cNvSpPr>
          <p:nvPr/>
        </p:nvSpPr>
        <p:spPr bwMode="auto">
          <a:xfrm>
            <a:off x="4843464" y="1350963"/>
            <a:ext cx="1587" cy="493395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06" name="Line 42">
            <a:extLst>
              <a:ext uri="{FF2B5EF4-FFF2-40B4-BE49-F238E27FC236}">
                <a16:creationId xmlns:a16="http://schemas.microsoft.com/office/drawing/2014/main" id="{45FB779C-8D9D-40A8-B982-0677DD79F23C}"/>
              </a:ext>
            </a:extLst>
          </p:cNvPr>
          <p:cNvSpPr>
            <a:spLocks noChangeShapeType="1"/>
          </p:cNvSpPr>
          <p:nvPr/>
        </p:nvSpPr>
        <p:spPr bwMode="auto">
          <a:xfrm>
            <a:off x="7312025" y="1350963"/>
            <a:ext cx="1588" cy="493395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07" name="Line 43">
            <a:extLst>
              <a:ext uri="{FF2B5EF4-FFF2-40B4-BE49-F238E27FC236}">
                <a16:creationId xmlns:a16="http://schemas.microsoft.com/office/drawing/2014/main" id="{91FB804A-3224-4A96-A37D-B9FA1EFBAFD3}"/>
              </a:ext>
            </a:extLst>
          </p:cNvPr>
          <p:cNvSpPr>
            <a:spLocks noChangeShapeType="1"/>
          </p:cNvSpPr>
          <p:nvPr/>
        </p:nvSpPr>
        <p:spPr bwMode="auto">
          <a:xfrm>
            <a:off x="2286000" y="1350964"/>
            <a:ext cx="7543800" cy="1587"/>
          </a:xfrm>
          <a:prstGeom prst="line">
            <a:avLst/>
          </a:prstGeom>
          <a:noFill/>
          <a:ln w="9525" cap="sq">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08" name="Line 44">
            <a:extLst>
              <a:ext uri="{FF2B5EF4-FFF2-40B4-BE49-F238E27FC236}">
                <a16:creationId xmlns:a16="http://schemas.microsoft.com/office/drawing/2014/main" id="{0A1537FC-5F16-433A-846A-E4A33FA93BB3}"/>
              </a:ext>
            </a:extLst>
          </p:cNvPr>
          <p:cNvSpPr>
            <a:spLocks noChangeShapeType="1"/>
          </p:cNvSpPr>
          <p:nvPr/>
        </p:nvSpPr>
        <p:spPr bwMode="auto">
          <a:xfrm>
            <a:off x="2286000" y="1350963"/>
            <a:ext cx="1588" cy="4933950"/>
          </a:xfrm>
          <a:prstGeom prst="line">
            <a:avLst/>
          </a:prstGeom>
          <a:noFill/>
          <a:ln w="9525" cap="sq">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09" name="Line 45">
            <a:extLst>
              <a:ext uri="{FF2B5EF4-FFF2-40B4-BE49-F238E27FC236}">
                <a16:creationId xmlns:a16="http://schemas.microsoft.com/office/drawing/2014/main" id="{94DDF643-996A-4969-9D73-45FF154FEF73}"/>
              </a:ext>
            </a:extLst>
          </p:cNvPr>
          <p:cNvSpPr>
            <a:spLocks noChangeShapeType="1"/>
          </p:cNvSpPr>
          <p:nvPr/>
        </p:nvSpPr>
        <p:spPr bwMode="auto">
          <a:xfrm>
            <a:off x="9829800" y="1350963"/>
            <a:ext cx="1588" cy="4933950"/>
          </a:xfrm>
          <a:prstGeom prst="line">
            <a:avLst/>
          </a:prstGeom>
          <a:noFill/>
          <a:ln w="9525" cap="sq">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10" name="Line 46">
            <a:extLst>
              <a:ext uri="{FF2B5EF4-FFF2-40B4-BE49-F238E27FC236}">
                <a16:creationId xmlns:a16="http://schemas.microsoft.com/office/drawing/2014/main" id="{55F5421D-BB6B-4F87-A0EA-462DBD085276}"/>
              </a:ext>
            </a:extLst>
          </p:cNvPr>
          <p:cNvSpPr>
            <a:spLocks noChangeShapeType="1"/>
          </p:cNvSpPr>
          <p:nvPr/>
        </p:nvSpPr>
        <p:spPr bwMode="auto">
          <a:xfrm>
            <a:off x="2286000" y="6284914"/>
            <a:ext cx="7543800" cy="1587"/>
          </a:xfrm>
          <a:prstGeom prst="line">
            <a:avLst/>
          </a:prstGeom>
          <a:noFill/>
          <a:ln w="9525" cap="sq">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11" name="Rectangle 47">
            <a:extLst>
              <a:ext uri="{FF2B5EF4-FFF2-40B4-BE49-F238E27FC236}">
                <a16:creationId xmlns:a16="http://schemas.microsoft.com/office/drawing/2014/main" id="{CC02CB26-EFEE-4DCE-A338-A04C2448AC41}"/>
              </a:ext>
            </a:extLst>
          </p:cNvPr>
          <p:cNvSpPr>
            <a:spLocks noChangeArrowheads="1"/>
          </p:cNvSpPr>
          <p:nvPr/>
        </p:nvSpPr>
        <p:spPr bwMode="auto">
          <a:xfrm>
            <a:off x="7312026" y="5321300"/>
            <a:ext cx="2517775"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12" name="Rectangle 48">
            <a:extLst>
              <a:ext uri="{FF2B5EF4-FFF2-40B4-BE49-F238E27FC236}">
                <a16:creationId xmlns:a16="http://schemas.microsoft.com/office/drawing/2014/main" id="{098C1223-2317-481C-9C6D-5409A2957C8B}"/>
              </a:ext>
            </a:extLst>
          </p:cNvPr>
          <p:cNvSpPr>
            <a:spLocks noChangeArrowheads="1"/>
          </p:cNvSpPr>
          <p:nvPr/>
        </p:nvSpPr>
        <p:spPr bwMode="auto">
          <a:xfrm>
            <a:off x="4843463" y="5321300"/>
            <a:ext cx="2468562"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13" name="Rectangle 49">
            <a:extLst>
              <a:ext uri="{FF2B5EF4-FFF2-40B4-BE49-F238E27FC236}">
                <a16:creationId xmlns:a16="http://schemas.microsoft.com/office/drawing/2014/main" id="{74FBA833-1E2F-4709-BB2B-01A4875F02ED}"/>
              </a:ext>
            </a:extLst>
          </p:cNvPr>
          <p:cNvSpPr>
            <a:spLocks noChangeArrowheads="1"/>
          </p:cNvSpPr>
          <p:nvPr/>
        </p:nvSpPr>
        <p:spPr bwMode="auto">
          <a:xfrm>
            <a:off x="2286001" y="5321300"/>
            <a:ext cx="2557463"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14" name="Rectangle 50">
            <a:extLst>
              <a:ext uri="{FF2B5EF4-FFF2-40B4-BE49-F238E27FC236}">
                <a16:creationId xmlns:a16="http://schemas.microsoft.com/office/drawing/2014/main" id="{714DF153-E220-4379-970C-7597C86C92AB}"/>
              </a:ext>
            </a:extLst>
          </p:cNvPr>
          <p:cNvSpPr>
            <a:spLocks noChangeArrowheads="1"/>
          </p:cNvSpPr>
          <p:nvPr/>
        </p:nvSpPr>
        <p:spPr bwMode="auto">
          <a:xfrm>
            <a:off x="7312026" y="3884614"/>
            <a:ext cx="2517775"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15" name="Rectangle 51">
            <a:extLst>
              <a:ext uri="{FF2B5EF4-FFF2-40B4-BE49-F238E27FC236}">
                <a16:creationId xmlns:a16="http://schemas.microsoft.com/office/drawing/2014/main" id="{4F658024-2684-4CF2-84A4-0FACC0E2546F}"/>
              </a:ext>
            </a:extLst>
          </p:cNvPr>
          <p:cNvSpPr>
            <a:spLocks noChangeArrowheads="1"/>
          </p:cNvSpPr>
          <p:nvPr/>
        </p:nvSpPr>
        <p:spPr bwMode="auto">
          <a:xfrm>
            <a:off x="4843463" y="3884614"/>
            <a:ext cx="2468562"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16" name="Rectangle 52">
            <a:extLst>
              <a:ext uri="{FF2B5EF4-FFF2-40B4-BE49-F238E27FC236}">
                <a16:creationId xmlns:a16="http://schemas.microsoft.com/office/drawing/2014/main" id="{747CBB71-4AF8-4E41-9B79-9E9F9BAB78F6}"/>
              </a:ext>
            </a:extLst>
          </p:cNvPr>
          <p:cNvSpPr>
            <a:spLocks noChangeArrowheads="1"/>
          </p:cNvSpPr>
          <p:nvPr/>
        </p:nvSpPr>
        <p:spPr bwMode="auto">
          <a:xfrm>
            <a:off x="2286001" y="3884614"/>
            <a:ext cx="2557463"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17" name="Rectangle 53">
            <a:extLst>
              <a:ext uri="{FF2B5EF4-FFF2-40B4-BE49-F238E27FC236}">
                <a16:creationId xmlns:a16="http://schemas.microsoft.com/office/drawing/2014/main" id="{A0E8530C-73CC-4B92-91CD-E38031FB63B1}"/>
              </a:ext>
            </a:extLst>
          </p:cNvPr>
          <p:cNvSpPr>
            <a:spLocks noChangeArrowheads="1"/>
          </p:cNvSpPr>
          <p:nvPr/>
        </p:nvSpPr>
        <p:spPr bwMode="auto">
          <a:xfrm>
            <a:off x="7312026" y="3001963"/>
            <a:ext cx="25177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18" name="Rectangle 54">
            <a:extLst>
              <a:ext uri="{FF2B5EF4-FFF2-40B4-BE49-F238E27FC236}">
                <a16:creationId xmlns:a16="http://schemas.microsoft.com/office/drawing/2014/main" id="{EF74308D-1CEA-4B66-B9E1-922C2F898DDB}"/>
              </a:ext>
            </a:extLst>
          </p:cNvPr>
          <p:cNvSpPr>
            <a:spLocks noChangeArrowheads="1"/>
          </p:cNvSpPr>
          <p:nvPr/>
        </p:nvSpPr>
        <p:spPr bwMode="auto">
          <a:xfrm>
            <a:off x="4843463" y="3001963"/>
            <a:ext cx="2468562"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19" name="Rectangle 55">
            <a:extLst>
              <a:ext uri="{FF2B5EF4-FFF2-40B4-BE49-F238E27FC236}">
                <a16:creationId xmlns:a16="http://schemas.microsoft.com/office/drawing/2014/main" id="{A898BAB3-DCE6-45E3-83B2-482FCE9B3B47}"/>
              </a:ext>
            </a:extLst>
          </p:cNvPr>
          <p:cNvSpPr>
            <a:spLocks noChangeArrowheads="1"/>
          </p:cNvSpPr>
          <p:nvPr/>
        </p:nvSpPr>
        <p:spPr bwMode="auto">
          <a:xfrm>
            <a:off x="7312026" y="2109789"/>
            <a:ext cx="25177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20" name="Rectangle 56">
            <a:extLst>
              <a:ext uri="{FF2B5EF4-FFF2-40B4-BE49-F238E27FC236}">
                <a16:creationId xmlns:a16="http://schemas.microsoft.com/office/drawing/2014/main" id="{99F8EAB0-DF3B-488A-9793-5832A3859160}"/>
              </a:ext>
            </a:extLst>
          </p:cNvPr>
          <p:cNvSpPr>
            <a:spLocks noChangeArrowheads="1"/>
          </p:cNvSpPr>
          <p:nvPr/>
        </p:nvSpPr>
        <p:spPr bwMode="auto">
          <a:xfrm>
            <a:off x="4843463" y="2109789"/>
            <a:ext cx="2468562"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21" name="Rectangle 57">
            <a:extLst>
              <a:ext uri="{FF2B5EF4-FFF2-40B4-BE49-F238E27FC236}">
                <a16:creationId xmlns:a16="http://schemas.microsoft.com/office/drawing/2014/main" id="{BC025970-A707-4E14-BE12-2BE30BB1DB72}"/>
              </a:ext>
            </a:extLst>
          </p:cNvPr>
          <p:cNvSpPr>
            <a:spLocks noChangeArrowheads="1"/>
          </p:cNvSpPr>
          <p:nvPr/>
        </p:nvSpPr>
        <p:spPr bwMode="auto">
          <a:xfrm>
            <a:off x="2286001" y="2109789"/>
            <a:ext cx="25574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22" name="Rectangle 58">
            <a:extLst>
              <a:ext uri="{FF2B5EF4-FFF2-40B4-BE49-F238E27FC236}">
                <a16:creationId xmlns:a16="http://schemas.microsoft.com/office/drawing/2014/main" id="{C7F76224-ABAC-48A6-B565-F2A1FE9433E3}"/>
              </a:ext>
            </a:extLst>
          </p:cNvPr>
          <p:cNvSpPr>
            <a:spLocks noChangeArrowheads="1"/>
          </p:cNvSpPr>
          <p:nvPr/>
        </p:nvSpPr>
        <p:spPr bwMode="auto">
          <a:xfrm>
            <a:off x="7312026" y="1350964"/>
            <a:ext cx="2517775"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rgbClr val="FF0000"/>
              </a:solidFill>
              <a:ea typeface="微软雅黑" panose="020B0503020204020204" pitchFamily="34" charset="-122"/>
              <a:cs typeface="Times New Roman" panose="02020603050405020304" pitchFamily="18" charset="0"/>
            </a:endParaRPr>
          </a:p>
        </p:txBody>
      </p:sp>
      <p:sp>
        <p:nvSpPr>
          <p:cNvPr id="75823" name="Rectangle 59">
            <a:extLst>
              <a:ext uri="{FF2B5EF4-FFF2-40B4-BE49-F238E27FC236}">
                <a16:creationId xmlns:a16="http://schemas.microsoft.com/office/drawing/2014/main" id="{566EC17F-A39B-48FA-A251-4754900E9B46}"/>
              </a:ext>
            </a:extLst>
          </p:cNvPr>
          <p:cNvSpPr>
            <a:spLocks noChangeArrowheads="1"/>
          </p:cNvSpPr>
          <p:nvPr/>
        </p:nvSpPr>
        <p:spPr bwMode="auto">
          <a:xfrm>
            <a:off x="4843463" y="1350964"/>
            <a:ext cx="24685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rgbClr val="FF0000"/>
              </a:solidFill>
              <a:ea typeface="微软雅黑" panose="020B0503020204020204" pitchFamily="34" charset="-122"/>
              <a:cs typeface="Times New Roman" panose="02020603050405020304" pitchFamily="18" charset="0"/>
            </a:endParaRPr>
          </a:p>
        </p:txBody>
      </p:sp>
      <p:sp>
        <p:nvSpPr>
          <p:cNvPr id="75824" name="Rectangle 60">
            <a:extLst>
              <a:ext uri="{FF2B5EF4-FFF2-40B4-BE49-F238E27FC236}">
                <a16:creationId xmlns:a16="http://schemas.microsoft.com/office/drawing/2014/main" id="{FDAEEDA4-948B-4A86-8C6C-430A376CA06B}"/>
              </a:ext>
            </a:extLst>
          </p:cNvPr>
          <p:cNvSpPr>
            <a:spLocks noChangeArrowheads="1"/>
          </p:cNvSpPr>
          <p:nvPr/>
        </p:nvSpPr>
        <p:spPr bwMode="auto">
          <a:xfrm>
            <a:off x="2362201" y="1341439"/>
            <a:ext cx="2557463"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rgbClr val="FF0000"/>
              </a:solidFill>
              <a:ea typeface="微软雅黑" panose="020B0503020204020204" pitchFamily="34" charset="-122"/>
              <a:cs typeface="Times New Roman" panose="02020603050405020304" pitchFamily="18" charset="0"/>
            </a:endParaRPr>
          </a:p>
        </p:txBody>
      </p:sp>
      <p:sp>
        <p:nvSpPr>
          <p:cNvPr id="75825" name="Line 61">
            <a:extLst>
              <a:ext uri="{FF2B5EF4-FFF2-40B4-BE49-F238E27FC236}">
                <a16:creationId xmlns:a16="http://schemas.microsoft.com/office/drawing/2014/main" id="{A425FC70-0AD7-4910-A865-53F6F71814DF}"/>
              </a:ext>
            </a:extLst>
          </p:cNvPr>
          <p:cNvSpPr>
            <a:spLocks noChangeShapeType="1"/>
          </p:cNvSpPr>
          <p:nvPr/>
        </p:nvSpPr>
        <p:spPr bwMode="auto">
          <a:xfrm>
            <a:off x="9829800" y="1350963"/>
            <a:ext cx="1588" cy="4933950"/>
          </a:xfrm>
          <a:prstGeom prst="line">
            <a:avLst/>
          </a:prstGeom>
          <a:noFill/>
          <a:ln w="9525" cap="sq">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75826" name="Group 62">
            <a:extLst>
              <a:ext uri="{FF2B5EF4-FFF2-40B4-BE49-F238E27FC236}">
                <a16:creationId xmlns:a16="http://schemas.microsoft.com/office/drawing/2014/main" id="{C5BF7279-E7F5-4F9A-9401-F218DCA91BB6}"/>
              </a:ext>
            </a:extLst>
          </p:cNvPr>
          <p:cNvGrpSpPr>
            <a:grpSpLocks/>
          </p:cNvGrpSpPr>
          <p:nvPr/>
        </p:nvGrpSpPr>
        <p:grpSpPr bwMode="auto">
          <a:xfrm>
            <a:off x="2286000" y="1341439"/>
            <a:ext cx="7543800" cy="4935537"/>
            <a:chOff x="480" y="1110"/>
            <a:chExt cx="4752" cy="3109"/>
          </a:xfrm>
        </p:grpSpPr>
        <p:sp>
          <p:nvSpPr>
            <p:cNvPr id="75828" name="Rectangle 63">
              <a:extLst>
                <a:ext uri="{FF2B5EF4-FFF2-40B4-BE49-F238E27FC236}">
                  <a16:creationId xmlns:a16="http://schemas.microsoft.com/office/drawing/2014/main" id="{27C01D98-4F29-43F7-AA26-599BB0FBB1E3}"/>
                </a:ext>
              </a:extLst>
            </p:cNvPr>
            <p:cNvSpPr>
              <a:spLocks noChangeArrowheads="1"/>
            </p:cNvSpPr>
            <p:nvPr/>
          </p:nvSpPr>
          <p:spPr bwMode="auto">
            <a:xfrm>
              <a:off x="1037" y="3774"/>
              <a:ext cx="7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ea typeface="微软雅黑" panose="020B0503020204020204" pitchFamily="34" charset="-122"/>
                  <a:cs typeface="Times New Roman" panose="02020603050405020304" pitchFamily="18" charset="0"/>
                </a:rPr>
                <a:t>用途　　</a:t>
              </a:r>
            </a:p>
          </p:txBody>
        </p:sp>
        <p:sp>
          <p:nvSpPr>
            <p:cNvPr id="75829" name="Rectangle 64">
              <a:extLst>
                <a:ext uri="{FF2B5EF4-FFF2-40B4-BE49-F238E27FC236}">
                  <a16:creationId xmlns:a16="http://schemas.microsoft.com/office/drawing/2014/main" id="{7F9504C7-45F2-42F1-806A-7C13E0C9D7FF}"/>
                </a:ext>
              </a:extLst>
            </p:cNvPr>
            <p:cNvSpPr>
              <a:spLocks noChangeArrowheads="1"/>
            </p:cNvSpPr>
            <p:nvPr/>
          </p:nvSpPr>
          <p:spPr bwMode="auto">
            <a:xfrm>
              <a:off x="872" y="3038"/>
              <a:ext cx="7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ea typeface="微软雅黑" panose="020B0503020204020204" pitchFamily="34" charset="-122"/>
                  <a:cs typeface="Times New Roman" panose="02020603050405020304" pitchFamily="18" charset="0"/>
                </a:rPr>
                <a:t>诱导方法</a:t>
              </a:r>
            </a:p>
          </p:txBody>
        </p:sp>
        <p:sp>
          <p:nvSpPr>
            <p:cNvPr id="75830" name="Rectangle 65">
              <a:extLst>
                <a:ext uri="{FF2B5EF4-FFF2-40B4-BE49-F238E27FC236}">
                  <a16:creationId xmlns:a16="http://schemas.microsoft.com/office/drawing/2014/main" id="{E6EBA682-D0EF-40D8-A4A3-5A7ACA8F6FBA}"/>
                </a:ext>
              </a:extLst>
            </p:cNvPr>
            <p:cNvSpPr>
              <a:spLocks noChangeArrowheads="1"/>
            </p:cNvSpPr>
            <p:nvPr/>
          </p:nvSpPr>
          <p:spPr bwMode="auto">
            <a:xfrm>
              <a:off x="984" y="2317"/>
              <a:ext cx="58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ea typeface="微软雅黑" panose="020B0503020204020204" pitchFamily="34" charset="-122"/>
                  <a:cs typeface="Times New Roman" panose="02020603050405020304" pitchFamily="18" charset="0"/>
                </a:rPr>
                <a:t>步骤　</a:t>
              </a:r>
            </a:p>
          </p:txBody>
        </p:sp>
        <p:sp>
          <p:nvSpPr>
            <p:cNvPr id="75831" name="Rectangle 66">
              <a:extLst>
                <a:ext uri="{FF2B5EF4-FFF2-40B4-BE49-F238E27FC236}">
                  <a16:creationId xmlns:a16="http://schemas.microsoft.com/office/drawing/2014/main" id="{EAA3EC92-3D7C-43C9-9D05-0717AA35673A}"/>
                </a:ext>
              </a:extLst>
            </p:cNvPr>
            <p:cNvSpPr>
              <a:spLocks noChangeArrowheads="1"/>
            </p:cNvSpPr>
            <p:nvPr/>
          </p:nvSpPr>
          <p:spPr bwMode="auto">
            <a:xfrm>
              <a:off x="749" y="1769"/>
              <a:ext cx="97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ea typeface="微软雅黑" panose="020B0503020204020204" pitchFamily="34" charset="-122"/>
                  <a:cs typeface="Times New Roman" panose="02020603050405020304" pitchFamily="18" charset="0"/>
                </a:rPr>
                <a:t>融合的原理</a:t>
              </a:r>
            </a:p>
          </p:txBody>
        </p:sp>
        <p:sp>
          <p:nvSpPr>
            <p:cNvPr id="75832" name="Rectangle 67">
              <a:extLst>
                <a:ext uri="{FF2B5EF4-FFF2-40B4-BE49-F238E27FC236}">
                  <a16:creationId xmlns:a16="http://schemas.microsoft.com/office/drawing/2014/main" id="{08B773DA-3FF4-4C56-AA25-2FF7F1AD79C1}"/>
                </a:ext>
              </a:extLst>
            </p:cNvPr>
            <p:cNvSpPr>
              <a:spLocks noChangeArrowheads="1"/>
            </p:cNvSpPr>
            <p:nvPr/>
          </p:nvSpPr>
          <p:spPr bwMode="auto">
            <a:xfrm>
              <a:off x="3724" y="1248"/>
              <a:ext cx="116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a:ea typeface="微软雅黑" panose="020B0503020204020204" pitchFamily="34" charset="-122"/>
                  <a:cs typeface="Times New Roman" panose="02020603050405020304" pitchFamily="18" charset="0"/>
                </a:rPr>
                <a:t>动物细胞融合</a:t>
              </a:r>
            </a:p>
          </p:txBody>
        </p:sp>
        <p:sp>
          <p:nvSpPr>
            <p:cNvPr id="75833" name="Rectangle 68">
              <a:extLst>
                <a:ext uri="{FF2B5EF4-FFF2-40B4-BE49-F238E27FC236}">
                  <a16:creationId xmlns:a16="http://schemas.microsoft.com/office/drawing/2014/main" id="{8FFFCB61-F30E-4BF7-9EA8-5E1B900849FE}"/>
                </a:ext>
              </a:extLst>
            </p:cNvPr>
            <p:cNvSpPr>
              <a:spLocks noChangeArrowheads="1"/>
            </p:cNvSpPr>
            <p:nvPr/>
          </p:nvSpPr>
          <p:spPr bwMode="auto">
            <a:xfrm>
              <a:off x="2169" y="1248"/>
              <a:ext cx="13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ea typeface="微软雅黑" panose="020B0503020204020204" pitchFamily="34" charset="-122"/>
                  <a:cs typeface="Times New Roman" panose="02020603050405020304" pitchFamily="18" charset="0"/>
                </a:rPr>
                <a:t>植物体细胞杂交</a:t>
              </a:r>
            </a:p>
          </p:txBody>
        </p:sp>
        <p:sp>
          <p:nvSpPr>
            <p:cNvPr id="75834" name="Rectangle 69">
              <a:extLst>
                <a:ext uri="{FF2B5EF4-FFF2-40B4-BE49-F238E27FC236}">
                  <a16:creationId xmlns:a16="http://schemas.microsoft.com/office/drawing/2014/main" id="{CE753A24-C118-4336-BE78-5796D59E03EE}"/>
                </a:ext>
              </a:extLst>
            </p:cNvPr>
            <p:cNvSpPr>
              <a:spLocks noChangeArrowheads="1"/>
            </p:cNvSpPr>
            <p:nvPr/>
          </p:nvSpPr>
          <p:spPr bwMode="auto">
            <a:xfrm>
              <a:off x="480" y="2150"/>
              <a:ext cx="1611"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sp>
          <p:nvSpPr>
            <p:cNvPr id="75835" name="Rectangle 70">
              <a:extLst>
                <a:ext uri="{FF2B5EF4-FFF2-40B4-BE49-F238E27FC236}">
                  <a16:creationId xmlns:a16="http://schemas.microsoft.com/office/drawing/2014/main" id="{4C57A340-1ACA-45EE-A143-C872EE993D27}"/>
                </a:ext>
              </a:extLst>
            </p:cNvPr>
            <p:cNvSpPr>
              <a:spLocks noChangeArrowheads="1"/>
            </p:cNvSpPr>
            <p:nvPr/>
          </p:nvSpPr>
          <p:spPr bwMode="auto">
            <a:xfrm>
              <a:off x="908" y="1248"/>
              <a:ext cx="7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sz="2400" b="1" dirty="0">
                  <a:ea typeface="微软雅黑" panose="020B0503020204020204" pitchFamily="34" charset="-122"/>
                  <a:cs typeface="Times New Roman" panose="02020603050405020304" pitchFamily="18" charset="0"/>
                </a:rPr>
                <a:t>比较项目</a:t>
              </a:r>
            </a:p>
          </p:txBody>
        </p:sp>
        <p:sp>
          <p:nvSpPr>
            <p:cNvPr id="75836" name="Line 71">
              <a:extLst>
                <a:ext uri="{FF2B5EF4-FFF2-40B4-BE49-F238E27FC236}">
                  <a16:creationId xmlns:a16="http://schemas.microsoft.com/office/drawing/2014/main" id="{A9AC095B-5601-4553-AA71-87046DC5644E}"/>
                </a:ext>
              </a:extLst>
            </p:cNvPr>
            <p:cNvSpPr>
              <a:spLocks noChangeShapeType="1"/>
            </p:cNvSpPr>
            <p:nvPr/>
          </p:nvSpPr>
          <p:spPr bwMode="auto">
            <a:xfrm>
              <a:off x="480" y="1588"/>
              <a:ext cx="4752" cy="1"/>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37" name="Line 72">
              <a:extLst>
                <a:ext uri="{FF2B5EF4-FFF2-40B4-BE49-F238E27FC236}">
                  <a16:creationId xmlns:a16="http://schemas.microsoft.com/office/drawing/2014/main" id="{35858CB0-1F4D-436D-A16B-7834D4694EBB}"/>
                </a:ext>
              </a:extLst>
            </p:cNvPr>
            <p:cNvSpPr>
              <a:spLocks noChangeShapeType="1"/>
            </p:cNvSpPr>
            <p:nvPr/>
          </p:nvSpPr>
          <p:spPr bwMode="auto">
            <a:xfrm>
              <a:off x="480" y="2144"/>
              <a:ext cx="4752" cy="1"/>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38" name="Line 73">
              <a:extLst>
                <a:ext uri="{FF2B5EF4-FFF2-40B4-BE49-F238E27FC236}">
                  <a16:creationId xmlns:a16="http://schemas.microsoft.com/office/drawing/2014/main" id="{8EF398AF-5B7E-479D-8F99-F9ACC71BEB11}"/>
                </a:ext>
              </a:extLst>
            </p:cNvPr>
            <p:cNvSpPr>
              <a:spLocks noChangeShapeType="1"/>
            </p:cNvSpPr>
            <p:nvPr/>
          </p:nvSpPr>
          <p:spPr bwMode="auto">
            <a:xfrm>
              <a:off x="480" y="3611"/>
              <a:ext cx="4752" cy="1"/>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39" name="Line 74">
              <a:extLst>
                <a:ext uri="{FF2B5EF4-FFF2-40B4-BE49-F238E27FC236}">
                  <a16:creationId xmlns:a16="http://schemas.microsoft.com/office/drawing/2014/main" id="{AA2DBC1F-AD2C-4C20-B5B4-B6AD1BA00BFB}"/>
                </a:ext>
              </a:extLst>
            </p:cNvPr>
            <p:cNvSpPr>
              <a:spLocks noChangeShapeType="1"/>
            </p:cNvSpPr>
            <p:nvPr/>
          </p:nvSpPr>
          <p:spPr bwMode="auto">
            <a:xfrm>
              <a:off x="2091" y="1110"/>
              <a:ext cx="1" cy="3108"/>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40" name="Line 75">
              <a:extLst>
                <a:ext uri="{FF2B5EF4-FFF2-40B4-BE49-F238E27FC236}">
                  <a16:creationId xmlns:a16="http://schemas.microsoft.com/office/drawing/2014/main" id="{93A94B22-676F-49F4-ABF8-EF1917665BCD}"/>
                </a:ext>
              </a:extLst>
            </p:cNvPr>
            <p:cNvSpPr>
              <a:spLocks noChangeShapeType="1"/>
            </p:cNvSpPr>
            <p:nvPr/>
          </p:nvSpPr>
          <p:spPr bwMode="auto">
            <a:xfrm>
              <a:off x="3646" y="1110"/>
              <a:ext cx="1" cy="3108"/>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41" name="Line 76">
              <a:extLst>
                <a:ext uri="{FF2B5EF4-FFF2-40B4-BE49-F238E27FC236}">
                  <a16:creationId xmlns:a16="http://schemas.microsoft.com/office/drawing/2014/main" id="{E29EA275-01C3-4C48-9F7B-2D4E63595270}"/>
                </a:ext>
              </a:extLst>
            </p:cNvPr>
            <p:cNvSpPr>
              <a:spLocks noChangeShapeType="1"/>
            </p:cNvSpPr>
            <p:nvPr/>
          </p:nvSpPr>
          <p:spPr bwMode="auto">
            <a:xfrm>
              <a:off x="480" y="1110"/>
              <a:ext cx="4752" cy="1"/>
            </a:xfrm>
            <a:prstGeom prst="line">
              <a:avLst/>
            </a:prstGeom>
            <a:ln>
              <a:solidFill>
                <a:schemeClr val="tx1"/>
              </a:solidFill>
              <a:headEnd/>
              <a:tailEn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42" name="Line 77">
              <a:extLst>
                <a:ext uri="{FF2B5EF4-FFF2-40B4-BE49-F238E27FC236}">
                  <a16:creationId xmlns:a16="http://schemas.microsoft.com/office/drawing/2014/main" id="{2D94D1CF-D147-476B-845E-A95B4705DFDC}"/>
                </a:ext>
              </a:extLst>
            </p:cNvPr>
            <p:cNvSpPr>
              <a:spLocks noChangeShapeType="1"/>
            </p:cNvSpPr>
            <p:nvPr/>
          </p:nvSpPr>
          <p:spPr bwMode="auto">
            <a:xfrm>
              <a:off x="480" y="1110"/>
              <a:ext cx="1" cy="3108"/>
            </a:xfrm>
            <a:prstGeom prst="line">
              <a:avLst/>
            </a:prstGeom>
            <a:noFill/>
            <a:ln w="9525" cap="sq">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843" name="Line 78">
              <a:extLst>
                <a:ext uri="{FF2B5EF4-FFF2-40B4-BE49-F238E27FC236}">
                  <a16:creationId xmlns:a16="http://schemas.microsoft.com/office/drawing/2014/main" id="{B43958A2-FA4F-4E1C-A30A-8A97E1485667}"/>
                </a:ext>
              </a:extLst>
            </p:cNvPr>
            <p:cNvSpPr>
              <a:spLocks noChangeShapeType="1"/>
            </p:cNvSpPr>
            <p:nvPr/>
          </p:nvSpPr>
          <p:spPr bwMode="auto">
            <a:xfrm>
              <a:off x="480" y="4218"/>
              <a:ext cx="4752" cy="1"/>
            </a:xfrm>
            <a:prstGeom prst="line">
              <a:avLst/>
            </a:prstGeom>
            <a:noFill/>
            <a:ln w="9525" cap="sq">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75827" name="Rectangle 79">
            <a:extLst>
              <a:ext uri="{FF2B5EF4-FFF2-40B4-BE49-F238E27FC236}">
                <a16:creationId xmlns:a16="http://schemas.microsoft.com/office/drawing/2014/main" id="{AA5C3B99-12FF-4BF6-927F-9C2291A372D1}"/>
              </a:ext>
            </a:extLst>
          </p:cNvPr>
          <p:cNvSpPr>
            <a:spLocks noChangeArrowheads="1"/>
          </p:cNvSpPr>
          <p:nvPr/>
        </p:nvSpPr>
        <p:spPr bwMode="auto">
          <a:xfrm>
            <a:off x="1225772" y="51596"/>
            <a:ext cx="6767513"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植物、动物细胞融合的比较</a:t>
            </a:r>
          </a:p>
        </p:txBody>
      </p:sp>
      <p:sp>
        <p:nvSpPr>
          <p:cNvPr id="2" name="灯片编号占位符 1">
            <a:extLst>
              <a:ext uri="{FF2B5EF4-FFF2-40B4-BE49-F238E27FC236}">
                <a16:creationId xmlns:a16="http://schemas.microsoft.com/office/drawing/2014/main" id="{F5022A5E-8B32-42AE-A506-D77052D9EE3E}"/>
              </a:ext>
            </a:extLst>
          </p:cNvPr>
          <p:cNvSpPr>
            <a:spLocks noGrp="1"/>
          </p:cNvSpPr>
          <p:nvPr>
            <p:ph type="sldNum" sz="quarter" idx="10"/>
          </p:nvPr>
        </p:nvSpPr>
        <p:spPr/>
        <p:txBody>
          <a:bodyPr/>
          <a:lstStyle/>
          <a:p>
            <a:pPr>
              <a:defRPr/>
            </a:pPr>
            <a:fld id="{CB104A84-5955-4F7E-89A5-E8CA42F49DD4}" type="slidenum">
              <a:rPr lang="en-US" altLang="zh-CN" smtClean="0"/>
              <a:pPr>
                <a:defRPr/>
              </a:pPr>
              <a:t>77</a:t>
            </a:fld>
            <a:endParaRPr lang="en-US" altLang="zh-CN"/>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Text Box 2">
            <a:extLst>
              <a:ext uri="{FF2B5EF4-FFF2-40B4-BE49-F238E27FC236}">
                <a16:creationId xmlns:a16="http://schemas.microsoft.com/office/drawing/2014/main" id="{DBCD43B8-7DDB-4BB8-A223-C634BF05474A}"/>
              </a:ext>
            </a:extLst>
          </p:cNvPr>
          <p:cNvSpPr txBox="1">
            <a:spLocks noChangeArrowheads="1"/>
          </p:cNvSpPr>
          <p:nvPr/>
        </p:nvSpPr>
        <p:spPr bwMode="auto">
          <a:xfrm>
            <a:off x="2826330" y="1092201"/>
            <a:ext cx="7086600" cy="1828800"/>
          </a:xfrm>
          <a:prstGeom prst="rect">
            <a:avLst/>
          </a:prstGeom>
          <a:noFill/>
          <a:ln w="9525" algn="ctr">
            <a:noFill/>
            <a:miter lim="800000"/>
            <a:headEnd/>
            <a:tailEnd/>
          </a:ln>
          <a:effectLst/>
        </p:spPr>
        <p:txBody>
          <a:bodyPr/>
          <a:lstStyle/>
          <a:p>
            <a:pPr marL="342900" indent="-342900">
              <a:lnSpc>
                <a:spcPct val="135000"/>
              </a:lnSpc>
              <a:spcBef>
                <a:spcPct val="20000"/>
              </a:spcBef>
              <a:buClr>
                <a:schemeClr val="tx2"/>
              </a:buClr>
              <a:defRPr/>
            </a:pP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抗体是由何种细胞产生的？</a:t>
            </a:r>
          </a:p>
          <a:p>
            <a:pPr marL="342900" indent="-342900">
              <a:lnSpc>
                <a:spcPct val="135000"/>
              </a:lnSpc>
              <a:spcBef>
                <a:spcPct val="20000"/>
              </a:spcBef>
              <a:buClr>
                <a:schemeClr val="tx2"/>
              </a:buClr>
              <a:defRPr/>
            </a:pP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抗体是如何产生的？</a:t>
            </a:r>
          </a:p>
        </p:txBody>
      </p:sp>
      <p:grpSp>
        <p:nvGrpSpPr>
          <p:cNvPr id="2" name="Group 3">
            <a:extLst>
              <a:ext uri="{FF2B5EF4-FFF2-40B4-BE49-F238E27FC236}">
                <a16:creationId xmlns:a16="http://schemas.microsoft.com/office/drawing/2014/main" id="{1F2AFEAF-32C0-4A57-9E0C-C1ACEC2FFEAF}"/>
              </a:ext>
            </a:extLst>
          </p:cNvPr>
          <p:cNvGrpSpPr>
            <a:grpSpLocks/>
          </p:cNvGrpSpPr>
          <p:nvPr/>
        </p:nvGrpSpPr>
        <p:grpSpPr bwMode="auto">
          <a:xfrm>
            <a:off x="800100" y="1016001"/>
            <a:ext cx="1447800" cy="1828800"/>
            <a:chOff x="144" y="768"/>
            <a:chExt cx="912" cy="1152"/>
          </a:xfrm>
        </p:grpSpPr>
        <p:sp>
          <p:nvSpPr>
            <p:cNvPr id="78856" name="AutoShape 4">
              <a:extLst>
                <a:ext uri="{FF2B5EF4-FFF2-40B4-BE49-F238E27FC236}">
                  <a16:creationId xmlns:a16="http://schemas.microsoft.com/office/drawing/2014/main" id="{7CDD855A-3F5E-41C7-8ED8-8F0672FAC788}"/>
                </a:ext>
              </a:extLst>
            </p:cNvPr>
            <p:cNvSpPr>
              <a:spLocks noChangeArrowheads="1"/>
            </p:cNvSpPr>
            <p:nvPr/>
          </p:nvSpPr>
          <p:spPr bwMode="auto">
            <a:xfrm>
              <a:off x="144" y="768"/>
              <a:ext cx="912" cy="1152"/>
            </a:xfrm>
            <a:prstGeom prst="cloudCallout">
              <a:avLst>
                <a:gd name="adj1" fmla="val 62171"/>
                <a:gd name="adj2" fmla="val 62412"/>
              </a:avLst>
            </a:prstGeom>
            <a:solidFill>
              <a:srgbClr val="FF9900"/>
            </a:solidFill>
            <a:ln w="9525">
              <a:solidFill>
                <a:schemeClr val="tx1"/>
              </a:solidFill>
              <a:round/>
              <a:headEnd/>
              <a:tailEnd/>
            </a:ln>
          </p:spPr>
          <p:txBody>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4000" b="1">
                <a:ea typeface="微软雅黑" panose="020B0503020204020204" pitchFamily="34" charset="-122"/>
                <a:cs typeface="Times New Roman" panose="02020603050405020304" pitchFamily="18" charset="0"/>
              </a:endParaRPr>
            </a:p>
          </p:txBody>
        </p:sp>
        <p:sp>
          <p:nvSpPr>
            <p:cNvPr id="78857" name="Text Box 5">
              <a:extLst>
                <a:ext uri="{FF2B5EF4-FFF2-40B4-BE49-F238E27FC236}">
                  <a16:creationId xmlns:a16="http://schemas.microsoft.com/office/drawing/2014/main" id="{7DB6318E-FF32-401A-B99D-A2847DADC0E8}"/>
                </a:ext>
              </a:extLst>
            </p:cNvPr>
            <p:cNvSpPr txBox="1">
              <a:spLocks noChangeArrowheads="1"/>
            </p:cNvSpPr>
            <p:nvPr/>
          </p:nvSpPr>
          <p:spPr bwMode="auto">
            <a:xfrm>
              <a:off x="288" y="816"/>
              <a:ext cx="669" cy="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9600" b="1" dirty="0">
                  <a:solidFill>
                    <a:srgbClr val="66FF33"/>
                  </a:solidFill>
                  <a:ea typeface="微软雅黑" panose="020B0503020204020204" pitchFamily="34" charset="-122"/>
                  <a:cs typeface="Times New Roman" panose="02020603050405020304" pitchFamily="18" charset="0"/>
                </a:rPr>
                <a:t>？</a:t>
              </a:r>
            </a:p>
          </p:txBody>
        </p:sp>
      </p:grpSp>
      <p:sp>
        <p:nvSpPr>
          <p:cNvPr id="78853" name="Text Box 7">
            <a:extLst>
              <a:ext uri="{FF2B5EF4-FFF2-40B4-BE49-F238E27FC236}">
                <a16:creationId xmlns:a16="http://schemas.microsoft.com/office/drawing/2014/main" id="{D7460C3B-8EFE-4DA2-969E-6DB09AB7DF87}"/>
              </a:ext>
            </a:extLst>
          </p:cNvPr>
          <p:cNvSpPr txBox="1">
            <a:spLocks noChangeArrowheads="1"/>
          </p:cNvSpPr>
          <p:nvPr/>
        </p:nvSpPr>
        <p:spPr bwMode="auto">
          <a:xfrm>
            <a:off x="1188030" y="9526"/>
            <a:ext cx="3276600"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defPPr>
              <a:defRPr lang="zh-CN"/>
            </a:defPPr>
            <a:lvl1pPr fontAlgn="base">
              <a:spcBef>
                <a:spcPct val="0"/>
              </a:spcBef>
              <a:spcAft>
                <a:spcPct val="0"/>
              </a:spcAft>
              <a:defRPr sz="4000" b="1">
                <a:latin typeface="微软雅黑" panose="020B0503020204020204" pitchFamily="34" charset="-122"/>
                <a:ea typeface="微软雅黑" panose="020B0503020204020204" pitchFamily="34" charset="-122"/>
                <a:cs typeface="+mj-cs"/>
              </a:defRPr>
            </a:lvl1pPr>
          </a:lstStyle>
          <a:p>
            <a:r>
              <a:rPr lang="zh-CN" altLang="en-US" dirty="0">
                <a:latin typeface="Times New Roman" panose="02020603050405020304" pitchFamily="18" charset="0"/>
                <a:cs typeface="Times New Roman" panose="02020603050405020304" pitchFamily="18" charset="0"/>
              </a:rPr>
              <a:t>单克隆抗体</a:t>
            </a:r>
          </a:p>
        </p:txBody>
      </p:sp>
      <p:pic>
        <p:nvPicPr>
          <p:cNvPr id="208905" name="Picture 9">
            <a:extLst>
              <a:ext uri="{FF2B5EF4-FFF2-40B4-BE49-F238E27FC236}">
                <a16:creationId xmlns:a16="http://schemas.microsoft.com/office/drawing/2014/main" id="{444DAE99-A256-4A99-938C-0A0AA12A78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633" y="3149601"/>
            <a:ext cx="9144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
            <a:extLst>
              <a:ext uri="{FF2B5EF4-FFF2-40B4-BE49-F238E27FC236}">
                <a16:creationId xmlns:a16="http://schemas.microsoft.com/office/drawing/2014/main" id="{6E0FEAE9-669B-4139-A8DE-D6FEC4E4ED15}"/>
              </a:ext>
            </a:extLst>
          </p:cNvPr>
          <p:cNvSpPr>
            <a:spLocks noGrp="1"/>
          </p:cNvSpPr>
          <p:nvPr>
            <p:ph type="sldNum" sz="quarter" idx="10"/>
          </p:nvPr>
        </p:nvSpPr>
        <p:spPr/>
        <p:txBody>
          <a:bodyPr/>
          <a:lstStyle/>
          <a:p>
            <a:pPr>
              <a:defRPr/>
            </a:pPr>
            <a:fld id="{580F1E90-8401-4A4E-BF83-A179F7DEF592}" type="slidenum">
              <a:rPr lang="zh-CN" altLang="en-US" smtClean="0"/>
              <a:pPr>
                <a:defRPr/>
              </a:pPr>
              <a:t>78</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par>
                          <p:cTn id="8" fill="hold" nodeType="with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08898"/>
                                        </p:tgtEl>
                                        <p:attrNameLst>
                                          <p:attrName>style.visibility</p:attrName>
                                        </p:attrNameLst>
                                      </p:cBhvr>
                                      <p:to>
                                        <p:strVal val="visible"/>
                                      </p:to>
                                    </p:set>
                                    <p:animEffect transition="in" filter="slide(fromBottom)">
                                      <p:cBhvr>
                                        <p:cTn id="11" dur="500"/>
                                        <p:tgtEl>
                                          <p:spTgt spid="20889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 presetClass="entr" presetSubtype="10" fill="hold" nodeType="clickEffect">
                                  <p:stCondLst>
                                    <p:cond delay="0"/>
                                  </p:stCondLst>
                                  <p:childTnLst>
                                    <p:set>
                                      <p:cBhvr>
                                        <p:cTn id="15" dur="1" fill="hold">
                                          <p:stCondLst>
                                            <p:cond delay="0"/>
                                          </p:stCondLst>
                                        </p:cTn>
                                        <p:tgtEl>
                                          <p:spTgt spid="208905"/>
                                        </p:tgtEl>
                                        <p:attrNameLst>
                                          <p:attrName>style.visibility</p:attrName>
                                        </p:attrNameLst>
                                      </p:cBhvr>
                                      <p:to>
                                        <p:strVal val="visible"/>
                                      </p:to>
                                    </p:set>
                                    <p:animEffect transition="in" filter="checkerboard(across)">
                                      <p:cBhvr>
                                        <p:cTn id="16" dur="500"/>
                                        <p:tgtEl>
                                          <p:spTgt spid="2089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4">
            <a:extLst>
              <a:ext uri="{FF2B5EF4-FFF2-40B4-BE49-F238E27FC236}">
                <a16:creationId xmlns:a16="http://schemas.microsoft.com/office/drawing/2014/main" id="{D9CCA32B-AAD6-4761-9D07-F12114B51B09}"/>
              </a:ext>
            </a:extLst>
          </p:cNvPr>
          <p:cNvSpPr>
            <a:spLocks noChangeArrowheads="1"/>
          </p:cNvSpPr>
          <p:nvPr/>
        </p:nvSpPr>
        <p:spPr bwMode="auto">
          <a:xfrm>
            <a:off x="963613" y="221933"/>
            <a:ext cx="4648200" cy="381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4000" b="1" dirty="0">
                <a:latin typeface="Times New Roman" panose="02020603050405020304" pitchFamily="18" charset="0"/>
                <a:ea typeface="微软雅黑" panose="020B0503020204020204" pitchFamily="34" charset="-122"/>
                <a:cs typeface="Times New Roman" panose="02020603050405020304" pitchFamily="18" charset="0"/>
              </a:rPr>
              <a:t>B淋巴细胞与抗体</a:t>
            </a:r>
          </a:p>
        </p:txBody>
      </p:sp>
      <p:sp>
        <p:nvSpPr>
          <p:cNvPr id="206853" name="Rectangle 5">
            <a:extLst>
              <a:ext uri="{FF2B5EF4-FFF2-40B4-BE49-F238E27FC236}">
                <a16:creationId xmlns:a16="http://schemas.microsoft.com/office/drawing/2014/main" id="{0307454A-15E6-4502-9217-1728CB51C0C2}"/>
              </a:ext>
            </a:extLst>
          </p:cNvPr>
          <p:cNvSpPr>
            <a:spLocks noChangeArrowheads="1"/>
          </p:cNvSpPr>
          <p:nvPr/>
        </p:nvSpPr>
        <p:spPr bwMode="auto">
          <a:xfrm>
            <a:off x="812538" y="1279027"/>
            <a:ext cx="10040992" cy="222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kumimoji="0" lang="zh-CN" altLang="en-US" sz="3200" b="1" dirty="0">
                <a:ea typeface="微软雅黑" panose="020B0503020204020204" pitchFamily="34" charset="-122"/>
                <a:cs typeface="Times New Roman" panose="02020603050405020304" pitchFamily="18" charset="0"/>
              </a:rPr>
              <a:t>　</a:t>
            </a:r>
            <a:r>
              <a:rPr kumimoji="0" lang="en-US" altLang="zh-CN" sz="3200" b="1" dirty="0">
                <a:ea typeface="微软雅黑" panose="020B0503020204020204" pitchFamily="34" charset="-122"/>
                <a:cs typeface="Times New Roman" panose="02020603050405020304" pitchFamily="18" charset="0"/>
              </a:rPr>
              <a:t>1. </a:t>
            </a:r>
            <a:r>
              <a:rPr kumimoji="0" lang="zh-CN" altLang="en-US" sz="3200" b="1" dirty="0">
                <a:ea typeface="微软雅黑" panose="020B0503020204020204" pitchFamily="34" charset="-122"/>
                <a:cs typeface="Times New Roman" panose="02020603050405020304" pitchFamily="18" charset="0"/>
              </a:rPr>
              <a:t>动物在免疫过程中产生的抗体种类可达百万种</a:t>
            </a:r>
          </a:p>
          <a:p>
            <a:pPr eaLnBrk="1" hangingPunct="1">
              <a:lnSpc>
                <a:spcPct val="150000"/>
              </a:lnSpc>
            </a:pPr>
            <a:r>
              <a:rPr kumimoji="0" lang="zh-CN" altLang="en-US" sz="3200" b="1" dirty="0">
                <a:ea typeface="微软雅黑" panose="020B0503020204020204" pitchFamily="34" charset="-122"/>
                <a:cs typeface="Times New Roman" panose="02020603050405020304" pitchFamily="18" charset="0"/>
              </a:rPr>
              <a:t>　</a:t>
            </a:r>
            <a:r>
              <a:rPr kumimoji="0" lang="en-US" altLang="zh-CN" sz="3200" b="1" dirty="0">
                <a:ea typeface="微软雅黑" panose="020B0503020204020204" pitchFamily="34" charset="-122"/>
                <a:cs typeface="Times New Roman" panose="02020603050405020304" pitchFamily="18" charset="0"/>
              </a:rPr>
              <a:t>2. </a:t>
            </a:r>
            <a:r>
              <a:rPr kumimoji="0" lang="zh-CN" altLang="en-US" sz="3200" b="1" dirty="0">
                <a:solidFill>
                  <a:srgbClr val="FF0000"/>
                </a:solidFill>
                <a:ea typeface="微软雅黑" panose="020B0503020204020204" pitchFamily="34" charset="-122"/>
                <a:cs typeface="Times New Roman" panose="02020603050405020304" pitchFamily="18" charset="0"/>
              </a:rPr>
              <a:t>每一个Ｂ淋巴细胞只分泌一种特异性抗体</a:t>
            </a:r>
            <a:r>
              <a:rPr kumimoji="0" lang="zh-CN" altLang="en-US" sz="3200" b="1" dirty="0">
                <a:ea typeface="微软雅黑" panose="020B0503020204020204" pitchFamily="34" charset="-122"/>
                <a:cs typeface="Times New Roman" panose="02020603050405020304" pitchFamily="18" charset="0"/>
              </a:rPr>
              <a:t>　</a:t>
            </a:r>
          </a:p>
          <a:p>
            <a:pPr eaLnBrk="1" hangingPunct="1">
              <a:lnSpc>
                <a:spcPct val="150000"/>
              </a:lnSpc>
            </a:pPr>
            <a:r>
              <a:rPr kumimoji="0" lang="zh-CN" altLang="en-US" sz="3200" b="1" dirty="0">
                <a:ea typeface="微软雅黑" panose="020B0503020204020204" pitchFamily="34" charset="-122"/>
                <a:cs typeface="Times New Roman" panose="02020603050405020304" pitchFamily="18" charset="0"/>
              </a:rPr>
              <a:t>　</a:t>
            </a:r>
            <a:r>
              <a:rPr kumimoji="0" lang="en-US" altLang="zh-CN" sz="3200" b="1" dirty="0">
                <a:ea typeface="微软雅黑" panose="020B0503020204020204" pitchFamily="34" charset="-122"/>
                <a:cs typeface="Times New Roman" panose="02020603050405020304" pitchFamily="18" charset="0"/>
              </a:rPr>
              <a:t>3. </a:t>
            </a:r>
            <a:r>
              <a:rPr kumimoji="0" lang="zh-CN" altLang="en-US" sz="3200" b="1" dirty="0">
                <a:ea typeface="微软雅黑" panose="020B0503020204020204" pitchFamily="34" charset="-122"/>
                <a:cs typeface="Times New Roman" panose="02020603050405020304" pitchFamily="18" charset="0"/>
              </a:rPr>
              <a:t>在体外，</a:t>
            </a:r>
            <a:r>
              <a:rPr kumimoji="0" lang="zh-CN" altLang="en-US" sz="3200" b="1" dirty="0">
                <a:solidFill>
                  <a:srgbClr val="FF0000"/>
                </a:solidFill>
                <a:ea typeface="微软雅黑" panose="020B0503020204020204" pitchFamily="34" charset="-122"/>
                <a:cs typeface="Times New Roman" panose="02020603050405020304" pitchFamily="18" charset="0"/>
              </a:rPr>
              <a:t>一个Ｂ淋巴细胞是不可能无限增殖的</a:t>
            </a:r>
            <a:r>
              <a:rPr kumimoji="0" lang="zh-CN" altLang="en-US" sz="3200" b="1" dirty="0">
                <a:ea typeface="微软雅黑" panose="020B0503020204020204" pitchFamily="34" charset="-122"/>
                <a:cs typeface="Times New Roman" panose="02020603050405020304" pitchFamily="18" charset="0"/>
              </a:rPr>
              <a:t>　</a:t>
            </a:r>
          </a:p>
        </p:txBody>
      </p:sp>
      <p:sp>
        <p:nvSpPr>
          <p:cNvPr id="206854" name="Text Box 6">
            <a:extLst>
              <a:ext uri="{FF2B5EF4-FFF2-40B4-BE49-F238E27FC236}">
                <a16:creationId xmlns:a16="http://schemas.microsoft.com/office/drawing/2014/main" id="{F3C1A947-AC32-4247-BD8B-A9D1839E1F77}"/>
              </a:ext>
            </a:extLst>
          </p:cNvPr>
          <p:cNvSpPr txBox="1">
            <a:spLocks noChangeArrowheads="1"/>
          </p:cNvSpPr>
          <p:nvPr/>
        </p:nvSpPr>
        <p:spPr bwMode="auto">
          <a:xfrm>
            <a:off x="1366867" y="3804281"/>
            <a:ext cx="9328337" cy="74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buSzPct val="100000"/>
              <a:buFont typeface="Wingdings" panose="05000000000000000000" pitchFamily="2" charset="2"/>
              <a:buChar char="Ø"/>
            </a:pPr>
            <a:r>
              <a:rPr kumimoji="0" lang="en-US" altLang="zh-CN" sz="3200" b="1" dirty="0">
                <a:ea typeface="微软雅黑" panose="020B0503020204020204" pitchFamily="34" charset="-122"/>
                <a:cs typeface="Times New Roman" panose="02020603050405020304" pitchFamily="18" charset="0"/>
              </a:rPr>
              <a:t>  </a:t>
            </a:r>
            <a:r>
              <a:rPr kumimoji="0" lang="zh-CN" altLang="zh-CN" sz="3200" b="1" dirty="0">
                <a:ea typeface="微软雅黑" panose="020B0503020204020204" pitchFamily="34" charset="-122"/>
                <a:cs typeface="Times New Roman" panose="02020603050405020304" pitchFamily="18" charset="0"/>
              </a:rPr>
              <a:t>传统的抗体的生产方法</a:t>
            </a:r>
            <a:r>
              <a:rPr kumimoji="0" lang="zh-CN" altLang="en-US" sz="3200" b="1" dirty="0">
                <a:ea typeface="微软雅黑" panose="020B0503020204020204" pitchFamily="34" charset="-122"/>
                <a:cs typeface="Times New Roman" panose="02020603050405020304" pitchFamily="18" charset="0"/>
              </a:rPr>
              <a:t>有</a:t>
            </a:r>
            <a:r>
              <a:rPr kumimoji="0" lang="zh-CN" altLang="zh-CN" sz="3200" b="1" dirty="0">
                <a:ea typeface="微软雅黑" panose="020B0503020204020204" pitchFamily="34" charset="-122"/>
                <a:cs typeface="Times New Roman" panose="02020603050405020304" pitchFamily="18" charset="0"/>
              </a:rPr>
              <a:t>缺陷</a:t>
            </a:r>
            <a:r>
              <a:rPr kumimoji="0" lang="zh-CN" altLang="en-US" sz="3200" b="1" dirty="0">
                <a:ea typeface="微软雅黑" panose="020B0503020204020204" pitchFamily="34" charset="-122"/>
                <a:cs typeface="Times New Roman" panose="02020603050405020304" pitchFamily="18" charset="0"/>
              </a:rPr>
              <a:t>：</a:t>
            </a:r>
            <a:endParaRPr kumimoji="0" lang="zh-CN" altLang="zh-CN" sz="3200" b="1" dirty="0">
              <a:ea typeface="微软雅黑" panose="020B0503020204020204" pitchFamily="34" charset="-122"/>
              <a:cs typeface="Times New Roman" panose="02020603050405020304" pitchFamily="18" charset="0"/>
            </a:endParaRPr>
          </a:p>
        </p:txBody>
      </p:sp>
      <p:sp>
        <p:nvSpPr>
          <p:cNvPr id="206855" name="Rectangle 7">
            <a:extLst>
              <a:ext uri="{FF2B5EF4-FFF2-40B4-BE49-F238E27FC236}">
                <a16:creationId xmlns:a16="http://schemas.microsoft.com/office/drawing/2014/main" id="{3673D065-D438-418B-A117-C44181614363}"/>
              </a:ext>
            </a:extLst>
          </p:cNvPr>
          <p:cNvSpPr>
            <a:spLocks noChangeArrowheads="1"/>
          </p:cNvSpPr>
          <p:nvPr/>
        </p:nvSpPr>
        <p:spPr bwMode="auto">
          <a:xfrm>
            <a:off x="2081944" y="4671957"/>
            <a:ext cx="6163625" cy="74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sz="3200" b="1" dirty="0">
                <a:solidFill>
                  <a:srgbClr val="C00000"/>
                </a:solidFill>
                <a:ea typeface="微软雅黑" panose="020B0503020204020204" pitchFamily="34" charset="-122"/>
                <a:cs typeface="Times New Roman" panose="02020603050405020304" pitchFamily="18" charset="0"/>
              </a:rPr>
              <a:t>产量低、纯度低；特异性差。</a:t>
            </a:r>
          </a:p>
        </p:txBody>
      </p:sp>
      <p:sp>
        <p:nvSpPr>
          <p:cNvPr id="2" name="灯片编号占位符 1">
            <a:extLst>
              <a:ext uri="{FF2B5EF4-FFF2-40B4-BE49-F238E27FC236}">
                <a16:creationId xmlns:a16="http://schemas.microsoft.com/office/drawing/2014/main" id="{A87BB61C-3072-4B80-A110-5ACC643C5278}"/>
              </a:ext>
            </a:extLst>
          </p:cNvPr>
          <p:cNvSpPr>
            <a:spLocks noGrp="1"/>
          </p:cNvSpPr>
          <p:nvPr>
            <p:ph type="sldNum" sz="quarter" idx="10"/>
          </p:nvPr>
        </p:nvSpPr>
        <p:spPr/>
        <p:txBody>
          <a:bodyPr/>
          <a:lstStyle/>
          <a:p>
            <a:pPr>
              <a:defRPr/>
            </a:pPr>
            <a:fld id="{580F1E90-8401-4A4E-BF83-A179F7DEF592}" type="slidenum">
              <a:rPr lang="zh-CN" altLang="en-US" smtClean="0"/>
              <a:pPr>
                <a:defRPr/>
              </a:pPr>
              <a:t>79</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6854"/>
                                        </p:tgtEl>
                                        <p:attrNameLst>
                                          <p:attrName>style.visibility</p:attrName>
                                        </p:attrNameLst>
                                      </p:cBhvr>
                                      <p:to>
                                        <p:strVal val="visible"/>
                                      </p:to>
                                    </p:set>
                                    <p:animEffect transition="in" filter="slide(fromBottom)">
                                      <p:cBhvr>
                                        <p:cTn id="7" dur="500"/>
                                        <p:tgtEl>
                                          <p:spTgt spid="2068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06855"/>
                                        </p:tgtEl>
                                        <p:attrNameLst>
                                          <p:attrName>style.visibility</p:attrName>
                                        </p:attrNameLst>
                                      </p:cBhvr>
                                      <p:to>
                                        <p:strVal val="visible"/>
                                      </p:to>
                                    </p:set>
                                    <p:anim calcmode="lin" valueType="num">
                                      <p:cBhvr additive="base">
                                        <p:cTn id="12" dur="500" fill="hold"/>
                                        <p:tgtEl>
                                          <p:spTgt spid="206855"/>
                                        </p:tgtEl>
                                        <p:attrNameLst>
                                          <p:attrName>ppt_x</p:attrName>
                                        </p:attrNameLst>
                                      </p:cBhvr>
                                      <p:tavLst>
                                        <p:tav tm="0">
                                          <p:val>
                                            <p:strVal val="0-#ppt_w/2"/>
                                          </p:val>
                                        </p:tav>
                                        <p:tav tm="100000">
                                          <p:val>
                                            <p:strVal val="#ppt_x"/>
                                          </p:val>
                                        </p:tav>
                                      </p:tavLst>
                                    </p:anim>
                                    <p:anim calcmode="lin" valueType="num">
                                      <p:cBhvr additive="base">
                                        <p:cTn id="13" dur="500" fill="hold"/>
                                        <p:tgtEl>
                                          <p:spTgt spid="20685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206853">
                                            <p:txEl>
                                              <p:pRg st="0" end="0"/>
                                            </p:txEl>
                                          </p:spTgt>
                                        </p:tgtEl>
                                        <p:attrNameLst>
                                          <p:attrName>style.visibility</p:attrName>
                                        </p:attrNameLst>
                                      </p:cBhvr>
                                      <p:to>
                                        <p:strVal val="visible"/>
                                      </p:to>
                                    </p:set>
                                    <p:animEffect transition="in" filter="slide(fromBottom)">
                                      <p:cBhvr>
                                        <p:cTn id="18" dur="500"/>
                                        <p:tgtEl>
                                          <p:spTgt spid="206853">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206853">
                                            <p:txEl>
                                              <p:pRg st="1" end="1"/>
                                            </p:txEl>
                                          </p:spTgt>
                                        </p:tgtEl>
                                        <p:attrNameLst>
                                          <p:attrName>style.visibility</p:attrName>
                                        </p:attrNameLst>
                                      </p:cBhvr>
                                      <p:to>
                                        <p:strVal val="visible"/>
                                      </p:to>
                                    </p:set>
                                    <p:animEffect transition="in" filter="blinds(horizontal)">
                                      <p:cBhvr>
                                        <p:cTn id="23" dur="500"/>
                                        <p:tgtEl>
                                          <p:spTgt spid="206853">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206853">
                                            <p:txEl>
                                              <p:pRg st="2" end="2"/>
                                            </p:txEl>
                                          </p:spTgt>
                                        </p:tgtEl>
                                        <p:attrNameLst>
                                          <p:attrName>style.visibility</p:attrName>
                                        </p:attrNameLst>
                                      </p:cBhvr>
                                      <p:to>
                                        <p:strVal val="visible"/>
                                      </p:to>
                                    </p:set>
                                    <p:animEffect transition="in" filter="blinds(horizontal)">
                                      <p:cBhvr>
                                        <p:cTn id="28" dur="500"/>
                                        <p:tgtEl>
                                          <p:spTgt spid="20685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3" grpId="0" build="allAtOnce" autoUpdateAnimBg="0"/>
      <p:bldP spid="206854" grpId="0" autoUpdateAnimBg="0"/>
      <p:bldP spid="20685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Text Box 3">
            <a:extLst>
              <a:ext uri="{FF2B5EF4-FFF2-40B4-BE49-F238E27FC236}">
                <a16:creationId xmlns:a16="http://schemas.microsoft.com/office/drawing/2014/main" id="{204ECCE5-A8EF-4C38-A41A-4A747C9CB1BC}"/>
              </a:ext>
            </a:extLst>
          </p:cNvPr>
          <p:cNvSpPr txBox="1">
            <a:spLocks noChangeArrowheads="1"/>
          </p:cNvSpPr>
          <p:nvPr/>
        </p:nvSpPr>
        <p:spPr bwMode="auto">
          <a:xfrm>
            <a:off x="1143961" y="1375957"/>
            <a:ext cx="9027854" cy="1077218"/>
          </a:xfrm>
          <a:prstGeom prst="rect">
            <a:avLst/>
          </a:prstGeom>
          <a:noFill/>
          <a:ln>
            <a:noFill/>
          </a:ln>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Arial" panose="020B0604020202020204" pitchFamily="34" charset="0"/>
              <a:buChar char="•"/>
            </a:pPr>
            <a:r>
              <a:rPr kumimoji="0" lang="zh-CN" altLang="en-US" sz="3200" b="1" dirty="0">
                <a:ea typeface="微软雅黑" panose="020B0503020204020204" pitchFamily="34" charset="-122"/>
                <a:cs typeface="Times New Roman" panose="02020603050405020304" pitchFamily="18" charset="0"/>
              </a:rPr>
              <a:t>为什么生物体的细胞在发育过程中，表现出不同的结构和功能，没有表现出全能性？</a:t>
            </a:r>
          </a:p>
        </p:txBody>
      </p:sp>
      <p:sp>
        <p:nvSpPr>
          <p:cNvPr id="135172" name="Rectangle 4">
            <a:extLst>
              <a:ext uri="{FF2B5EF4-FFF2-40B4-BE49-F238E27FC236}">
                <a16:creationId xmlns:a16="http://schemas.microsoft.com/office/drawing/2014/main" id="{0F6F42F7-7531-441A-90E5-BEDBF57D946E}"/>
              </a:ext>
            </a:extLst>
          </p:cNvPr>
          <p:cNvSpPr>
            <a:spLocks noChangeArrowheads="1"/>
          </p:cNvSpPr>
          <p:nvPr/>
        </p:nvSpPr>
        <p:spPr bwMode="auto">
          <a:xfrm>
            <a:off x="1740087" y="2849562"/>
            <a:ext cx="67505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kumimoji="0" lang="zh-CN" altLang="en-US" sz="3200" b="1" dirty="0">
                <a:solidFill>
                  <a:srgbClr val="C00000"/>
                </a:solidFill>
                <a:ea typeface="微软雅黑" panose="020B0503020204020204" pitchFamily="34" charset="-122"/>
                <a:cs typeface="Times New Roman" panose="02020603050405020304" pitchFamily="18" charset="0"/>
              </a:rPr>
              <a:t>基因在时间上和空间上的选择性表达</a:t>
            </a:r>
          </a:p>
        </p:txBody>
      </p:sp>
      <p:sp>
        <p:nvSpPr>
          <p:cNvPr id="135173" name="Text Box 5">
            <a:extLst>
              <a:ext uri="{FF2B5EF4-FFF2-40B4-BE49-F238E27FC236}">
                <a16:creationId xmlns:a16="http://schemas.microsoft.com/office/drawing/2014/main" id="{75E865C6-3B83-4649-AF13-E77109D89FA1}"/>
              </a:ext>
            </a:extLst>
          </p:cNvPr>
          <p:cNvSpPr txBox="1">
            <a:spLocks noChangeArrowheads="1"/>
          </p:cNvSpPr>
          <p:nvPr/>
        </p:nvSpPr>
        <p:spPr bwMode="auto">
          <a:xfrm>
            <a:off x="2038055" y="3824594"/>
            <a:ext cx="835342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3200" b="1" dirty="0">
                <a:solidFill>
                  <a:srgbClr val="FF0000"/>
                </a:solidFill>
                <a:ea typeface="微软雅黑" panose="020B0503020204020204" pitchFamily="34" charset="-122"/>
                <a:cs typeface="Times New Roman" panose="02020603050405020304" pitchFamily="18" charset="0"/>
              </a:rPr>
              <a:t>原因：</a:t>
            </a:r>
            <a:r>
              <a:rPr lang="zh-CN" altLang="en-US" sz="3200" b="1" dirty="0">
                <a:ea typeface="微软雅黑" panose="020B0503020204020204" pitchFamily="34" charset="-122"/>
                <a:cs typeface="Times New Roman" panose="02020603050405020304" pitchFamily="18" charset="0"/>
              </a:rPr>
              <a:t>受生物体所在环境的影响</a:t>
            </a:r>
            <a:endParaRPr lang="zh-CN" altLang="en-US" sz="3200" dirty="0">
              <a:ea typeface="微软雅黑" panose="020B0503020204020204" pitchFamily="34" charset="-122"/>
              <a:cs typeface="Times New Roman" panose="02020603050405020304" pitchFamily="18" charset="0"/>
            </a:endParaRPr>
          </a:p>
          <a:p>
            <a:pPr eaLnBrk="1" hangingPunct="1">
              <a:spcBef>
                <a:spcPct val="50000"/>
              </a:spcBef>
            </a:pPr>
            <a:r>
              <a:rPr lang="zh-CN" altLang="en-US" sz="3200" b="1" dirty="0">
                <a:solidFill>
                  <a:srgbClr val="FF0000"/>
                </a:solidFill>
                <a:ea typeface="微软雅黑" panose="020B0503020204020204" pitchFamily="34" charset="-122"/>
                <a:cs typeface="Times New Roman" panose="02020603050405020304" pitchFamily="18" charset="0"/>
              </a:rPr>
              <a:t>结果：</a:t>
            </a:r>
            <a:r>
              <a:rPr lang="zh-CN" altLang="en-US" sz="3200" b="1" dirty="0">
                <a:ea typeface="微软雅黑" panose="020B0503020204020204" pitchFamily="34" charset="-122"/>
                <a:cs typeface="Times New Roman" panose="02020603050405020304" pitchFamily="18" charset="0"/>
              </a:rPr>
              <a:t>分化成不同的组织、器官</a:t>
            </a:r>
          </a:p>
        </p:txBody>
      </p:sp>
      <p:sp>
        <p:nvSpPr>
          <p:cNvPr id="7" name="标题 1">
            <a:extLst>
              <a:ext uri="{FF2B5EF4-FFF2-40B4-BE49-F238E27FC236}">
                <a16:creationId xmlns:a16="http://schemas.microsoft.com/office/drawing/2014/main" id="{0D7352F0-C927-4AD4-93D6-246CFA9F4A27}"/>
              </a:ext>
            </a:extLst>
          </p:cNvPr>
          <p:cNvSpPr txBox="1">
            <a:spLocks/>
          </p:cNvSpPr>
          <p:nvPr/>
        </p:nvSpPr>
        <p:spPr>
          <a:xfrm>
            <a:off x="1247553" y="150184"/>
            <a:ext cx="9448800" cy="487363"/>
          </a:xfrm>
          <a:prstGeom prst="rect">
            <a:avLst/>
          </a:prstGeom>
        </p:spPr>
        <p:txBody>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r>
              <a:rPr lang="en-US" altLang="zh-CN">
                <a:cs typeface="Times New Roman" panose="02020603050405020304" pitchFamily="18" charset="0"/>
              </a:rPr>
              <a:t>1. </a:t>
            </a:r>
            <a:r>
              <a:rPr lang="zh-CN" altLang="en-US">
                <a:cs typeface="Times New Roman" panose="02020603050405020304" pitchFamily="18" charset="0"/>
              </a:rPr>
              <a:t>植物细胞的全能性</a:t>
            </a:r>
            <a:endParaRPr lang="zh-CN" altLang="en-US" dirty="0"/>
          </a:p>
        </p:txBody>
      </p:sp>
      <p:sp>
        <p:nvSpPr>
          <p:cNvPr id="2" name="灯片编号占位符 1">
            <a:extLst>
              <a:ext uri="{FF2B5EF4-FFF2-40B4-BE49-F238E27FC236}">
                <a16:creationId xmlns:a16="http://schemas.microsoft.com/office/drawing/2014/main" id="{CD58C2F2-A26E-4F45-BA3B-275662532E6A}"/>
              </a:ext>
            </a:extLst>
          </p:cNvPr>
          <p:cNvSpPr>
            <a:spLocks noGrp="1"/>
          </p:cNvSpPr>
          <p:nvPr>
            <p:ph type="sldNum" sz="quarter" idx="10"/>
          </p:nvPr>
        </p:nvSpPr>
        <p:spPr/>
        <p:txBody>
          <a:bodyPr/>
          <a:lstStyle/>
          <a:p>
            <a:pPr>
              <a:defRPr/>
            </a:pPr>
            <a:fld id="{580F1E90-8401-4A4E-BF83-A179F7DEF592}" type="slidenum">
              <a:rPr lang="zh-CN" altLang="en-US" smtClean="0"/>
              <a:pPr>
                <a:defRPr/>
              </a:pPr>
              <a:t>8</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51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5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2" grpId="0"/>
      <p:bldP spid="13517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ext Box 2">
            <a:extLst>
              <a:ext uri="{FF2B5EF4-FFF2-40B4-BE49-F238E27FC236}">
                <a16:creationId xmlns:a16="http://schemas.microsoft.com/office/drawing/2014/main" id="{4A138C5A-42E6-4A26-8917-167A1DD00C63}"/>
              </a:ext>
            </a:extLst>
          </p:cNvPr>
          <p:cNvSpPr txBox="1">
            <a:spLocks noChangeArrowheads="1"/>
          </p:cNvSpPr>
          <p:nvPr/>
        </p:nvSpPr>
        <p:spPr bwMode="auto">
          <a:xfrm>
            <a:off x="1629686" y="2252897"/>
            <a:ext cx="7467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3200" b="1" dirty="0">
                <a:solidFill>
                  <a:srgbClr val="C00000"/>
                </a:solidFill>
                <a:ea typeface="微软雅黑" panose="020B0503020204020204" pitchFamily="34" charset="-122"/>
                <a:cs typeface="Times New Roman" panose="02020603050405020304" pitchFamily="18" charset="0"/>
              </a:rPr>
              <a:t>一个</a:t>
            </a:r>
            <a:r>
              <a:rPr lang="en-US" altLang="zh-CN" sz="3200" b="1" dirty="0">
                <a:solidFill>
                  <a:srgbClr val="C00000"/>
                </a:solidFill>
                <a:ea typeface="微软雅黑" panose="020B0503020204020204" pitchFamily="34" charset="-122"/>
                <a:cs typeface="Times New Roman" panose="02020603050405020304" pitchFamily="18" charset="0"/>
              </a:rPr>
              <a:t>B</a:t>
            </a:r>
            <a:r>
              <a:rPr lang="zh-CN" altLang="en-US" sz="3200" b="1" dirty="0">
                <a:solidFill>
                  <a:srgbClr val="C00000"/>
                </a:solidFill>
                <a:ea typeface="微软雅黑" panose="020B0503020204020204" pitchFamily="34" charset="-122"/>
                <a:cs typeface="Times New Roman" panose="02020603050405020304" pitchFamily="18" charset="0"/>
              </a:rPr>
              <a:t>淋巴细胞只分泌一种特异性抗体</a:t>
            </a:r>
          </a:p>
        </p:txBody>
      </p:sp>
      <p:sp>
        <p:nvSpPr>
          <p:cNvPr id="210950" name="Text Box 6">
            <a:extLst>
              <a:ext uri="{FF2B5EF4-FFF2-40B4-BE49-F238E27FC236}">
                <a16:creationId xmlns:a16="http://schemas.microsoft.com/office/drawing/2014/main" id="{9B3E52F5-0392-4A5A-A04A-C37BF28E1AEB}"/>
              </a:ext>
            </a:extLst>
          </p:cNvPr>
          <p:cNvSpPr txBox="1">
            <a:spLocks noChangeArrowheads="1"/>
          </p:cNvSpPr>
          <p:nvPr/>
        </p:nvSpPr>
        <p:spPr bwMode="auto">
          <a:xfrm>
            <a:off x="5871486" y="4589122"/>
            <a:ext cx="19685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3200" b="1" dirty="0">
                <a:solidFill>
                  <a:schemeClr val="accent5">
                    <a:lumMod val="25000"/>
                  </a:schemeClr>
                </a:solidFill>
                <a:ea typeface="微软雅黑" panose="020B0503020204020204" pitchFamily="34" charset="-122"/>
                <a:cs typeface="Times New Roman" panose="02020603050405020304" pitchFamily="18" charset="0"/>
              </a:rPr>
              <a:t>杂种细胞</a:t>
            </a:r>
          </a:p>
        </p:txBody>
      </p:sp>
      <p:sp>
        <p:nvSpPr>
          <p:cNvPr id="210951" name="Line 7">
            <a:extLst>
              <a:ext uri="{FF2B5EF4-FFF2-40B4-BE49-F238E27FC236}">
                <a16:creationId xmlns:a16="http://schemas.microsoft.com/office/drawing/2014/main" id="{662C8BBB-3A79-4535-8CEA-7D6D38E9B0A3}"/>
              </a:ext>
            </a:extLst>
          </p:cNvPr>
          <p:cNvSpPr>
            <a:spLocks noChangeShapeType="1"/>
          </p:cNvSpPr>
          <p:nvPr/>
        </p:nvSpPr>
        <p:spPr bwMode="auto">
          <a:xfrm flipH="1">
            <a:off x="3169264" y="4914465"/>
            <a:ext cx="25920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0952" name="Rectangle 8">
            <a:extLst>
              <a:ext uri="{FF2B5EF4-FFF2-40B4-BE49-F238E27FC236}">
                <a16:creationId xmlns:a16="http://schemas.microsoft.com/office/drawing/2014/main" id="{62859640-F6DE-4AD0-988E-E04324ED0898}"/>
              </a:ext>
            </a:extLst>
          </p:cNvPr>
          <p:cNvSpPr>
            <a:spLocks noChangeArrowheads="1"/>
          </p:cNvSpPr>
          <p:nvPr/>
        </p:nvSpPr>
        <p:spPr bwMode="auto">
          <a:xfrm>
            <a:off x="3191786" y="4427197"/>
            <a:ext cx="2635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kumimoji="0" lang="zh-CN" altLang="en-US" sz="2400" b="1" dirty="0">
                <a:solidFill>
                  <a:srgbClr val="0070C0"/>
                </a:solidFill>
                <a:ea typeface="微软雅黑" panose="020B0503020204020204" pitchFamily="34" charset="-122"/>
                <a:cs typeface="Times New Roman" panose="02020603050405020304" pitchFamily="18" charset="0"/>
              </a:rPr>
              <a:t>动物细胞培养技术</a:t>
            </a:r>
          </a:p>
        </p:txBody>
      </p:sp>
      <p:sp>
        <p:nvSpPr>
          <p:cNvPr id="210953" name="Rectangle 9">
            <a:extLst>
              <a:ext uri="{FF2B5EF4-FFF2-40B4-BE49-F238E27FC236}">
                <a16:creationId xmlns:a16="http://schemas.microsoft.com/office/drawing/2014/main" id="{82AEDE5C-ED8D-4DED-961C-3F318D386229}"/>
              </a:ext>
            </a:extLst>
          </p:cNvPr>
          <p:cNvSpPr>
            <a:spLocks noChangeArrowheads="1"/>
          </p:cNvSpPr>
          <p:nvPr/>
        </p:nvSpPr>
        <p:spPr bwMode="auto">
          <a:xfrm>
            <a:off x="1181294" y="128587"/>
            <a:ext cx="3040063" cy="579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设计方案：</a:t>
            </a:r>
          </a:p>
        </p:txBody>
      </p:sp>
      <p:sp>
        <p:nvSpPr>
          <p:cNvPr id="210954" name="Rectangle 10">
            <a:extLst>
              <a:ext uri="{FF2B5EF4-FFF2-40B4-BE49-F238E27FC236}">
                <a16:creationId xmlns:a16="http://schemas.microsoft.com/office/drawing/2014/main" id="{301DB65C-C2E5-44E4-832A-6A91DF92BFCA}"/>
              </a:ext>
            </a:extLst>
          </p:cNvPr>
          <p:cNvSpPr>
            <a:spLocks noChangeArrowheads="1"/>
          </p:cNvSpPr>
          <p:nvPr/>
        </p:nvSpPr>
        <p:spPr bwMode="auto">
          <a:xfrm>
            <a:off x="7700033" y="4355733"/>
            <a:ext cx="2022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r>
              <a:rPr kumimoji="0" lang="zh-CN" altLang="en-US" sz="2400" b="1" dirty="0">
                <a:solidFill>
                  <a:srgbClr val="0070C0"/>
                </a:solidFill>
                <a:ea typeface="微软雅黑" panose="020B0503020204020204" pitchFamily="34" charset="-122"/>
                <a:cs typeface="Times New Roman" panose="02020603050405020304" pitchFamily="18" charset="0"/>
              </a:rPr>
              <a:t>动物细胞融合</a:t>
            </a:r>
          </a:p>
        </p:txBody>
      </p:sp>
      <p:sp>
        <p:nvSpPr>
          <p:cNvPr id="210958" name="Rectangle 14">
            <a:extLst>
              <a:ext uri="{FF2B5EF4-FFF2-40B4-BE49-F238E27FC236}">
                <a16:creationId xmlns:a16="http://schemas.microsoft.com/office/drawing/2014/main" id="{2EE058ED-A8E0-4B3B-91D0-552465C3E34F}"/>
              </a:ext>
            </a:extLst>
          </p:cNvPr>
          <p:cNvSpPr>
            <a:spLocks noChangeArrowheads="1"/>
          </p:cNvSpPr>
          <p:nvPr/>
        </p:nvSpPr>
        <p:spPr bwMode="auto">
          <a:xfrm>
            <a:off x="1362986" y="4344647"/>
            <a:ext cx="1676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r>
              <a:rPr kumimoji="0" lang="zh-CN" altLang="en-US" sz="3200" b="1" dirty="0">
                <a:solidFill>
                  <a:schemeClr val="accent5">
                    <a:lumMod val="25000"/>
                  </a:schemeClr>
                </a:solidFill>
                <a:ea typeface="微软雅黑" panose="020B0503020204020204" pitchFamily="34" charset="-122"/>
                <a:cs typeface="Times New Roman" panose="02020603050405020304" pitchFamily="18" charset="0"/>
              </a:rPr>
              <a:t>单克隆抗体</a:t>
            </a:r>
          </a:p>
        </p:txBody>
      </p:sp>
      <p:sp>
        <p:nvSpPr>
          <p:cNvPr id="210959" name="Text Box 15">
            <a:extLst>
              <a:ext uri="{FF2B5EF4-FFF2-40B4-BE49-F238E27FC236}">
                <a16:creationId xmlns:a16="http://schemas.microsoft.com/office/drawing/2014/main" id="{97E0373B-519F-4EC7-9A52-B88E533E38F9}"/>
              </a:ext>
            </a:extLst>
          </p:cNvPr>
          <p:cNvSpPr txBox="1">
            <a:spLocks noChangeArrowheads="1"/>
          </p:cNvSpPr>
          <p:nvPr/>
        </p:nvSpPr>
        <p:spPr bwMode="auto">
          <a:xfrm>
            <a:off x="4826442" y="5371184"/>
            <a:ext cx="3657600" cy="1076325"/>
          </a:xfrm>
          <a:prstGeom prst="rect">
            <a:avLst/>
          </a:prstGeom>
          <a:noFill/>
          <a:ln w="12700">
            <a:solidFill>
              <a:schemeClr val="accent6">
                <a:lumMod val="7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buFont typeface="Arial" panose="020B0604020202020204" pitchFamily="34" charset="0"/>
              <a:buChar char="•"/>
            </a:pPr>
            <a:r>
              <a:rPr lang="zh-CN" altLang="en-US" sz="3200" b="1" dirty="0">
                <a:solidFill>
                  <a:srgbClr val="FF0000"/>
                </a:solidFill>
                <a:ea typeface="微软雅黑" panose="020B0503020204020204" pitchFamily="34" charset="-122"/>
                <a:cs typeface="Times New Roman" panose="02020603050405020304" pitchFamily="18" charset="0"/>
              </a:rPr>
              <a:t>产生特异性抗体</a:t>
            </a:r>
            <a:endParaRPr lang="en-US" altLang="zh-CN" sz="3200" b="1" dirty="0">
              <a:solidFill>
                <a:srgbClr val="FF0000"/>
              </a:solidFill>
              <a:ea typeface="微软雅黑" panose="020B0503020204020204" pitchFamily="34" charset="-122"/>
              <a:cs typeface="Times New Roman" panose="02020603050405020304" pitchFamily="18" charset="0"/>
            </a:endParaRPr>
          </a:p>
          <a:p>
            <a:pPr marL="457200" indent="-457200" eaLnBrk="1" hangingPunct="1">
              <a:buFont typeface="Arial" panose="020B0604020202020204" pitchFamily="34" charset="0"/>
              <a:buChar char="•"/>
            </a:pPr>
            <a:r>
              <a:rPr lang="zh-CN" altLang="en-US" sz="3200" b="1" dirty="0">
                <a:solidFill>
                  <a:srgbClr val="FF0000"/>
                </a:solidFill>
                <a:ea typeface="微软雅黑" panose="020B0503020204020204" pitchFamily="34" charset="-122"/>
                <a:cs typeface="Times New Roman" panose="02020603050405020304" pitchFamily="18" charset="0"/>
              </a:rPr>
              <a:t>大量繁殖</a:t>
            </a:r>
          </a:p>
        </p:txBody>
      </p:sp>
      <p:sp>
        <p:nvSpPr>
          <p:cNvPr id="210960" name="Rectangle 16">
            <a:extLst>
              <a:ext uri="{FF2B5EF4-FFF2-40B4-BE49-F238E27FC236}">
                <a16:creationId xmlns:a16="http://schemas.microsoft.com/office/drawing/2014/main" id="{A9A41C0D-3C81-4089-8EAF-2ED72DB9AA77}"/>
              </a:ext>
            </a:extLst>
          </p:cNvPr>
          <p:cNvSpPr>
            <a:spLocks noChangeArrowheads="1"/>
          </p:cNvSpPr>
          <p:nvPr/>
        </p:nvSpPr>
        <p:spPr bwMode="auto">
          <a:xfrm>
            <a:off x="795130" y="1073150"/>
            <a:ext cx="10161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buFont typeface="Arial" panose="020B0604020202020204" pitchFamily="34" charset="0"/>
              <a:buChar char="•"/>
            </a:pPr>
            <a:r>
              <a:rPr kumimoji="0" lang="zh-CN" altLang="en-US" sz="3200" b="1" dirty="0">
                <a:ea typeface="微软雅黑" panose="020B0503020204020204" pitchFamily="34" charset="-122"/>
                <a:cs typeface="Times New Roman" panose="02020603050405020304" pitchFamily="18" charset="0"/>
              </a:rPr>
              <a:t>那么，如何</a:t>
            </a:r>
            <a:r>
              <a:rPr kumimoji="0" lang="zh-CN" altLang="en-US" sz="3200" b="1" dirty="0">
                <a:solidFill>
                  <a:srgbClr val="002060"/>
                </a:solidFill>
                <a:ea typeface="微软雅黑" panose="020B0503020204020204" pitchFamily="34" charset="-122"/>
                <a:cs typeface="Times New Roman" panose="02020603050405020304" pitchFamily="18" charset="0"/>
              </a:rPr>
              <a:t>大量获得化学性质单一、特异性强的抗体</a:t>
            </a:r>
            <a:r>
              <a:rPr kumimoji="0" lang="zh-CN" altLang="en-US" sz="3200" b="1" dirty="0">
                <a:ea typeface="微软雅黑" panose="020B0503020204020204" pitchFamily="34" charset="-122"/>
                <a:cs typeface="Times New Roman" panose="02020603050405020304" pitchFamily="18" charset="0"/>
              </a:rPr>
              <a:t>？　</a:t>
            </a:r>
          </a:p>
        </p:txBody>
      </p:sp>
      <p:grpSp>
        <p:nvGrpSpPr>
          <p:cNvPr id="9" name="组合 8">
            <a:extLst>
              <a:ext uri="{FF2B5EF4-FFF2-40B4-BE49-F238E27FC236}">
                <a16:creationId xmlns:a16="http://schemas.microsoft.com/office/drawing/2014/main" id="{D87AE4FC-F11E-47C6-B591-5275092B1EAF}"/>
              </a:ext>
            </a:extLst>
          </p:cNvPr>
          <p:cNvGrpSpPr/>
          <p:nvPr/>
        </p:nvGrpSpPr>
        <p:grpSpPr>
          <a:xfrm>
            <a:off x="7739271" y="2523785"/>
            <a:ext cx="1944000" cy="2352661"/>
            <a:chOff x="8128885" y="2293938"/>
            <a:chExt cx="1944000" cy="2352661"/>
          </a:xfrm>
        </p:grpSpPr>
        <p:sp>
          <p:nvSpPr>
            <p:cNvPr id="80911" name="AutoShape 4">
              <a:extLst>
                <a:ext uri="{FF2B5EF4-FFF2-40B4-BE49-F238E27FC236}">
                  <a16:creationId xmlns:a16="http://schemas.microsoft.com/office/drawing/2014/main" id="{4150EA3B-23F8-493F-8CA3-DD3D1C182AB2}"/>
                </a:ext>
              </a:extLst>
            </p:cNvPr>
            <p:cNvSpPr>
              <a:spLocks/>
            </p:cNvSpPr>
            <p:nvPr/>
          </p:nvSpPr>
          <p:spPr bwMode="auto">
            <a:xfrm>
              <a:off x="8965019" y="2293938"/>
              <a:ext cx="210814" cy="1008063"/>
            </a:xfrm>
            <a:prstGeom prst="rightBrace">
              <a:avLst>
                <a:gd name="adj1" fmla="val 66661"/>
                <a:gd name="adj2" fmla="val 52995"/>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ea typeface="微软雅黑" panose="020B0503020204020204" pitchFamily="34" charset="-122"/>
                <a:cs typeface="Times New Roman" panose="02020603050405020304" pitchFamily="18" charset="0"/>
              </a:endParaRPr>
            </a:p>
          </p:txBody>
        </p:sp>
        <p:cxnSp>
          <p:nvCxnSpPr>
            <p:cNvPr id="6" name="直接连接符 5">
              <a:extLst>
                <a:ext uri="{FF2B5EF4-FFF2-40B4-BE49-F238E27FC236}">
                  <a16:creationId xmlns:a16="http://schemas.microsoft.com/office/drawing/2014/main" id="{BC0031CD-BC50-4353-B06F-26E5D8A66068}"/>
                </a:ext>
              </a:extLst>
            </p:cNvPr>
            <p:cNvCxnSpPr/>
            <p:nvPr/>
          </p:nvCxnSpPr>
          <p:spPr>
            <a:xfrm>
              <a:off x="9303026" y="2797969"/>
              <a:ext cx="76332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直接连接符 7">
              <a:extLst>
                <a:ext uri="{FF2B5EF4-FFF2-40B4-BE49-F238E27FC236}">
                  <a16:creationId xmlns:a16="http://schemas.microsoft.com/office/drawing/2014/main" id="{65F7FAD4-249D-46DA-9D77-014355F569D3}"/>
                </a:ext>
              </a:extLst>
            </p:cNvPr>
            <p:cNvCxnSpPr/>
            <p:nvPr/>
          </p:nvCxnSpPr>
          <p:spPr>
            <a:xfrm>
              <a:off x="10058400" y="2782067"/>
              <a:ext cx="0" cy="1850231"/>
            </a:xfrm>
            <a:prstGeom prst="line">
              <a:avLst/>
            </a:prstGeom>
            <a:ln w="28575"/>
          </p:spPr>
          <p:style>
            <a:lnRef idx="1">
              <a:schemeClr val="dk1"/>
            </a:lnRef>
            <a:fillRef idx="0">
              <a:schemeClr val="dk1"/>
            </a:fillRef>
            <a:effectRef idx="0">
              <a:schemeClr val="dk1"/>
            </a:effectRef>
            <a:fontRef idx="minor">
              <a:schemeClr val="tx1"/>
            </a:fontRef>
          </p:style>
        </p:cxnSp>
        <p:sp>
          <p:nvSpPr>
            <p:cNvPr id="22" name="Line 7">
              <a:extLst>
                <a:ext uri="{FF2B5EF4-FFF2-40B4-BE49-F238E27FC236}">
                  <a16:creationId xmlns:a16="http://schemas.microsoft.com/office/drawing/2014/main" id="{92A6FE55-3F06-4974-B652-886D0D8E8AF4}"/>
                </a:ext>
              </a:extLst>
            </p:cNvPr>
            <p:cNvSpPr>
              <a:spLocks noChangeShapeType="1"/>
            </p:cNvSpPr>
            <p:nvPr/>
          </p:nvSpPr>
          <p:spPr bwMode="auto">
            <a:xfrm flipH="1">
              <a:off x="8128885" y="4646599"/>
              <a:ext cx="19440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4" name="AutoShape 12">
            <a:extLst>
              <a:ext uri="{FF2B5EF4-FFF2-40B4-BE49-F238E27FC236}">
                <a16:creationId xmlns:a16="http://schemas.microsoft.com/office/drawing/2014/main" id="{DBAD1163-C4F9-4C7E-866A-4E71964D95B6}"/>
              </a:ext>
            </a:extLst>
          </p:cNvPr>
          <p:cNvSpPr>
            <a:spLocks noChangeArrowheads="1"/>
          </p:cNvSpPr>
          <p:nvPr/>
        </p:nvSpPr>
        <p:spPr bwMode="auto">
          <a:xfrm>
            <a:off x="8911994" y="1728893"/>
            <a:ext cx="3097212" cy="865188"/>
          </a:xfrm>
          <a:prstGeom prst="wedgeRoundRectCallout">
            <a:avLst>
              <a:gd name="adj1" fmla="val -61268"/>
              <a:gd name="adj2" fmla="val 27890"/>
              <a:gd name="adj3" fmla="val 16667"/>
            </a:avLst>
          </a:prstGeom>
          <a:ln>
            <a:headEnd/>
            <a:tailEnd/>
          </a:ln>
        </p:spPr>
        <p:style>
          <a:lnRef idx="0">
            <a:schemeClr val="accent5"/>
          </a:lnRef>
          <a:fillRef idx="3">
            <a:schemeClr val="accent5"/>
          </a:fillRef>
          <a:effectRef idx="3">
            <a:schemeClr val="accent5"/>
          </a:effectRef>
          <a:fontRef idx="minor">
            <a:schemeClr val="lt1"/>
          </a:fontRef>
        </p:style>
        <p:txBody>
          <a:bodyPr/>
          <a:lstStyle/>
          <a:p>
            <a:pPr algn="ctr"/>
            <a:r>
              <a:rPr kumimoji="1" lang="zh-CN" altLang="en-US" sz="2400" b="1" dirty="0">
                <a:solidFill>
                  <a:schemeClr val="tx1"/>
                </a:solidFill>
                <a:latin typeface="黑体" panose="02010609060101010101" pitchFamily="49" charset="-122"/>
                <a:ea typeface="黑体" panose="02010609060101010101" pitchFamily="49" charset="-122"/>
              </a:rPr>
              <a:t>其寿命仅有几天，无法长期体外培养</a:t>
            </a:r>
          </a:p>
        </p:txBody>
      </p:sp>
      <p:sp>
        <p:nvSpPr>
          <p:cNvPr id="25" name="Text Box 2">
            <a:extLst>
              <a:ext uri="{FF2B5EF4-FFF2-40B4-BE49-F238E27FC236}">
                <a16:creationId xmlns:a16="http://schemas.microsoft.com/office/drawing/2014/main" id="{253396A1-B981-43F5-89A3-C4294AB8BF57}"/>
              </a:ext>
            </a:extLst>
          </p:cNvPr>
          <p:cNvSpPr txBox="1">
            <a:spLocks noChangeArrowheads="1"/>
          </p:cNvSpPr>
          <p:nvPr/>
        </p:nvSpPr>
        <p:spPr bwMode="auto">
          <a:xfrm>
            <a:off x="6327866" y="3124886"/>
            <a:ext cx="302423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3200" b="1" dirty="0">
                <a:solidFill>
                  <a:srgbClr val="C00000"/>
                </a:solidFill>
                <a:ea typeface="微软雅黑" panose="020B0503020204020204" pitchFamily="34" charset="-122"/>
                <a:cs typeface="Times New Roman" panose="02020603050405020304" pitchFamily="18" charset="0"/>
              </a:rPr>
              <a:t>骨髓瘤细胞</a:t>
            </a:r>
          </a:p>
        </p:txBody>
      </p:sp>
      <p:sp>
        <p:nvSpPr>
          <p:cNvPr id="26" name="AutoShape 17">
            <a:extLst>
              <a:ext uri="{FF2B5EF4-FFF2-40B4-BE49-F238E27FC236}">
                <a16:creationId xmlns:a16="http://schemas.microsoft.com/office/drawing/2014/main" id="{236605A4-6DEA-4B07-B455-0B28DC673DBD}"/>
              </a:ext>
            </a:extLst>
          </p:cNvPr>
          <p:cNvSpPr>
            <a:spLocks noChangeArrowheads="1"/>
          </p:cNvSpPr>
          <p:nvPr/>
        </p:nvSpPr>
        <p:spPr bwMode="auto">
          <a:xfrm>
            <a:off x="3926329" y="3417894"/>
            <a:ext cx="1800225" cy="576262"/>
          </a:xfrm>
          <a:prstGeom prst="wedgeRoundRectCallout">
            <a:avLst>
              <a:gd name="adj1" fmla="val 83218"/>
              <a:gd name="adj2" fmla="val -24786"/>
              <a:gd name="adj3" fmla="val 16667"/>
            </a:avLst>
          </a:prstGeom>
          <a:ln>
            <a:headEnd/>
            <a:tailEnd/>
          </a:ln>
        </p:spPr>
        <p:style>
          <a:lnRef idx="0">
            <a:schemeClr val="accent5"/>
          </a:lnRef>
          <a:fillRef idx="3">
            <a:schemeClr val="accent5"/>
          </a:fillRef>
          <a:effectRef idx="3">
            <a:schemeClr val="accent5"/>
          </a:effectRef>
          <a:fontRef idx="minor">
            <a:schemeClr val="lt1"/>
          </a:fontRef>
        </p:style>
        <p:txBody>
          <a:bodyPr/>
          <a:lstStyle/>
          <a:p>
            <a:pPr algn="ctr"/>
            <a:r>
              <a:rPr kumimoji="1" lang="zh-CN" altLang="en-US" sz="2400" b="1" dirty="0">
                <a:solidFill>
                  <a:schemeClr val="tx1"/>
                </a:solidFill>
                <a:latin typeface="黑体" panose="02010609060101010101" pitchFamily="49" charset="-122"/>
                <a:ea typeface="黑体" panose="02010609060101010101" pitchFamily="49" charset="-122"/>
              </a:rPr>
              <a:t>无限增殖</a:t>
            </a:r>
          </a:p>
        </p:txBody>
      </p:sp>
      <p:sp>
        <p:nvSpPr>
          <p:cNvPr id="2" name="灯片编号占位符 1">
            <a:extLst>
              <a:ext uri="{FF2B5EF4-FFF2-40B4-BE49-F238E27FC236}">
                <a16:creationId xmlns:a16="http://schemas.microsoft.com/office/drawing/2014/main" id="{E928B42B-4747-487B-8E16-385100ACDCCC}"/>
              </a:ext>
            </a:extLst>
          </p:cNvPr>
          <p:cNvSpPr>
            <a:spLocks noGrp="1"/>
          </p:cNvSpPr>
          <p:nvPr>
            <p:ph type="sldNum" sz="quarter" idx="10"/>
          </p:nvPr>
        </p:nvSpPr>
        <p:spPr/>
        <p:txBody>
          <a:bodyPr/>
          <a:lstStyle/>
          <a:p>
            <a:pPr>
              <a:defRPr/>
            </a:pPr>
            <a:fld id="{580F1E90-8401-4A4E-BF83-A179F7DEF592}" type="slidenum">
              <a:rPr lang="zh-CN" altLang="en-US" smtClean="0"/>
              <a:pPr>
                <a:defRPr/>
              </a:pPr>
              <a:t>80</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09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21095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10950"/>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21095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1" nodeType="clickEffect">
                                  <p:stCondLst>
                                    <p:cond delay="0"/>
                                  </p:stCondLst>
                                  <p:childTnLst>
                                    <p:set>
                                      <p:cBhvr>
                                        <p:cTn id="36" dur="1" fill="hold">
                                          <p:stCondLst>
                                            <p:cond delay="0"/>
                                          </p:stCondLst>
                                        </p:cTn>
                                        <p:tgtEl>
                                          <p:spTgt spid="210951"/>
                                        </p:tgtEl>
                                        <p:attrNameLst>
                                          <p:attrName>style.visibility</p:attrName>
                                        </p:attrNameLst>
                                      </p:cBhvr>
                                      <p:to>
                                        <p:strVal val="visible"/>
                                      </p:to>
                                    </p:set>
                                    <p:animEffect transition="in" filter="wipe(right)">
                                      <p:cBhvr>
                                        <p:cTn id="37" dur="500"/>
                                        <p:tgtEl>
                                          <p:spTgt spid="210951"/>
                                        </p:tgtEl>
                                      </p:cBhvr>
                                    </p:animEffect>
                                  </p:childTnLst>
                                </p:cTn>
                              </p:par>
                              <p:par>
                                <p:cTn id="38" presetID="22" presetClass="entr" presetSubtype="2" fill="hold" grpId="1" nodeType="withEffect">
                                  <p:stCondLst>
                                    <p:cond delay="0"/>
                                  </p:stCondLst>
                                  <p:childTnLst>
                                    <p:set>
                                      <p:cBhvr>
                                        <p:cTn id="39" dur="1" fill="hold">
                                          <p:stCondLst>
                                            <p:cond delay="0"/>
                                          </p:stCondLst>
                                        </p:cTn>
                                        <p:tgtEl>
                                          <p:spTgt spid="210952"/>
                                        </p:tgtEl>
                                        <p:attrNameLst>
                                          <p:attrName>style.visibility</p:attrName>
                                        </p:attrNameLst>
                                      </p:cBhvr>
                                      <p:to>
                                        <p:strVal val="visible"/>
                                      </p:to>
                                    </p:set>
                                    <p:animEffect transition="in" filter="wipe(right)">
                                      <p:cBhvr>
                                        <p:cTn id="40" dur="500"/>
                                        <p:tgtEl>
                                          <p:spTgt spid="210952"/>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09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6" grpId="0"/>
      <p:bldP spid="210950" grpId="0"/>
      <p:bldP spid="210951" grpId="1" animBg="1"/>
      <p:bldP spid="210952" grpId="1"/>
      <p:bldP spid="210954" grpId="0"/>
      <p:bldP spid="210958" grpId="0"/>
      <p:bldP spid="210959" grpId="0" animBg="1"/>
      <p:bldP spid="24" grpId="0" animBg="1"/>
      <p:bldP spid="25" grpId="0"/>
      <p:bldP spid="2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A41AF8FB-19B3-4D70-98C3-2A6A238959D4}"/>
              </a:ext>
            </a:extLst>
          </p:cNvPr>
          <p:cNvSpPr>
            <a:spLocks noChangeArrowheads="1"/>
          </p:cNvSpPr>
          <p:nvPr/>
        </p:nvSpPr>
        <p:spPr bwMode="auto">
          <a:xfrm>
            <a:off x="1303338" y="234952"/>
            <a:ext cx="541020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zh-CN" sz="4000" b="1" dirty="0">
                <a:latin typeface="Times New Roman" panose="02020603050405020304" pitchFamily="18" charset="0"/>
                <a:ea typeface="微软雅黑" panose="020B0503020204020204" pitchFamily="34" charset="-122"/>
                <a:cs typeface="Times New Roman" panose="02020603050405020304" pitchFamily="18" charset="0"/>
              </a:rPr>
              <a:t>单克隆抗体</a:t>
            </a:r>
          </a:p>
        </p:txBody>
      </p:sp>
      <p:sp>
        <p:nvSpPr>
          <p:cNvPr id="209923" name="Rectangle 3">
            <a:extLst>
              <a:ext uri="{FF2B5EF4-FFF2-40B4-BE49-F238E27FC236}">
                <a16:creationId xmlns:a16="http://schemas.microsoft.com/office/drawing/2014/main" id="{BF9E5ADB-E074-4A77-9477-8CA79EA73388}"/>
              </a:ext>
            </a:extLst>
          </p:cNvPr>
          <p:cNvSpPr>
            <a:spLocks noChangeArrowheads="1"/>
          </p:cNvSpPr>
          <p:nvPr/>
        </p:nvSpPr>
        <p:spPr bwMode="auto">
          <a:xfrm>
            <a:off x="1793282" y="1870194"/>
            <a:ext cx="9473716"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Aft>
                <a:spcPct val="45000"/>
              </a:spcAft>
            </a:pPr>
            <a:r>
              <a:rPr kumimoji="0" lang="en-US" altLang="zh-CN" sz="2800" b="1" dirty="0">
                <a:ea typeface="微软雅黑" panose="020B0503020204020204" pitchFamily="34" charset="-122"/>
                <a:cs typeface="Times New Roman" panose="02020603050405020304" pitchFamily="18" charset="0"/>
              </a:rPr>
              <a:t>    </a:t>
            </a:r>
            <a:r>
              <a:rPr kumimoji="0" lang="zh-CN" altLang="zh-CN" sz="2800" b="1" dirty="0">
                <a:ea typeface="微软雅黑" panose="020B0503020204020204" pitchFamily="34" charset="-122"/>
                <a:cs typeface="Times New Roman" panose="02020603050405020304" pitchFamily="18" charset="0"/>
              </a:rPr>
              <a:t>由单个B淋巴细胞经过</a:t>
            </a:r>
            <a:r>
              <a:rPr kumimoji="0" lang="zh-CN" altLang="zh-CN" sz="2800" b="1" dirty="0">
                <a:solidFill>
                  <a:srgbClr val="FF0000"/>
                </a:solidFill>
                <a:ea typeface="微软雅黑" panose="020B0503020204020204" pitchFamily="34" charset="-122"/>
                <a:cs typeface="Times New Roman" panose="02020603050405020304" pitchFamily="18" charset="0"/>
              </a:rPr>
              <a:t>无性繁殖</a:t>
            </a:r>
            <a:r>
              <a:rPr kumimoji="0" lang="zh-CN" altLang="zh-CN" sz="2800" b="1" dirty="0">
                <a:ea typeface="微软雅黑" panose="020B0503020204020204" pitchFamily="34" charset="-122"/>
                <a:cs typeface="Times New Roman" panose="02020603050405020304" pitchFamily="18" charset="0"/>
              </a:rPr>
              <a:t>（克隆），形成基因型相同的细胞群，</a:t>
            </a:r>
            <a:r>
              <a:rPr kumimoji="0" lang="zh-CN" altLang="en-US" sz="2800" b="1" dirty="0">
                <a:ea typeface="微软雅黑" panose="020B0503020204020204" pitchFamily="34" charset="-122"/>
                <a:cs typeface="Times New Roman" panose="02020603050405020304" pitchFamily="18" charset="0"/>
              </a:rPr>
              <a:t>这一细胞群所产生的</a:t>
            </a:r>
            <a:r>
              <a:rPr kumimoji="0" lang="zh-CN" altLang="en-US" sz="2800" b="1" dirty="0">
                <a:solidFill>
                  <a:srgbClr val="FF0000"/>
                </a:solidFill>
                <a:ea typeface="微软雅黑" panose="020B0503020204020204" pitchFamily="34" charset="-122"/>
                <a:cs typeface="Times New Roman" panose="02020603050405020304" pitchFamily="18" charset="0"/>
              </a:rPr>
              <a:t>化学性质单一、特异性强的抗体</a:t>
            </a:r>
            <a:r>
              <a:rPr kumimoji="0" lang="zh-CN" altLang="en-US" sz="2800" b="1" dirty="0">
                <a:ea typeface="微软雅黑" panose="020B0503020204020204" pitchFamily="34" charset="-122"/>
                <a:cs typeface="Times New Roman" panose="02020603050405020304" pitchFamily="18" charset="0"/>
              </a:rPr>
              <a:t>称为单克隆抗体。</a:t>
            </a:r>
            <a:r>
              <a:rPr kumimoji="0" lang="zh-CN" altLang="zh-CN" sz="2800" b="1" dirty="0">
                <a:ea typeface="微软雅黑" panose="020B0503020204020204" pitchFamily="34" charset="-122"/>
                <a:cs typeface="Times New Roman" panose="02020603050405020304" pitchFamily="18" charset="0"/>
              </a:rPr>
              <a:t>   </a:t>
            </a:r>
          </a:p>
        </p:txBody>
      </p:sp>
      <p:sp>
        <p:nvSpPr>
          <p:cNvPr id="209925" name="Text Box 5">
            <a:extLst>
              <a:ext uri="{FF2B5EF4-FFF2-40B4-BE49-F238E27FC236}">
                <a16:creationId xmlns:a16="http://schemas.microsoft.com/office/drawing/2014/main" id="{6C056B78-FB16-481B-BDBE-46E8C6049D5F}"/>
              </a:ext>
            </a:extLst>
          </p:cNvPr>
          <p:cNvSpPr txBox="1">
            <a:spLocks noChangeArrowheads="1"/>
          </p:cNvSpPr>
          <p:nvPr/>
        </p:nvSpPr>
        <p:spPr bwMode="auto">
          <a:xfrm>
            <a:off x="2279650" y="5064361"/>
            <a:ext cx="76327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sz="3200" b="1" dirty="0">
                <a:solidFill>
                  <a:srgbClr val="FF0000"/>
                </a:solidFill>
                <a:ea typeface="微软雅黑" panose="020B0503020204020204" pitchFamily="34" charset="-122"/>
                <a:cs typeface="Times New Roman" panose="02020603050405020304" pitchFamily="18" charset="0"/>
              </a:rPr>
              <a:t>特异性强，灵敏度高，产量高</a:t>
            </a:r>
            <a:endParaRPr kumimoji="0" lang="zh-CN" altLang="en-US" sz="3200" b="1" dirty="0">
              <a:solidFill>
                <a:srgbClr val="0000FF"/>
              </a:solidFill>
              <a:ea typeface="微软雅黑" panose="020B0503020204020204" pitchFamily="34" charset="-122"/>
              <a:cs typeface="Times New Roman" panose="02020603050405020304" pitchFamily="18" charset="0"/>
            </a:endParaRPr>
          </a:p>
        </p:txBody>
      </p:sp>
      <p:sp>
        <p:nvSpPr>
          <p:cNvPr id="209926" name="Text Box 6">
            <a:extLst>
              <a:ext uri="{FF2B5EF4-FFF2-40B4-BE49-F238E27FC236}">
                <a16:creationId xmlns:a16="http://schemas.microsoft.com/office/drawing/2014/main" id="{6F00DEAA-CFEB-486A-8247-1844FEFCEAD1}"/>
              </a:ext>
            </a:extLst>
          </p:cNvPr>
          <p:cNvSpPr txBox="1">
            <a:spLocks noChangeArrowheads="1"/>
          </p:cNvSpPr>
          <p:nvPr/>
        </p:nvSpPr>
        <p:spPr bwMode="auto">
          <a:xfrm>
            <a:off x="1538895" y="4100631"/>
            <a:ext cx="1905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kumimoji="0" lang="zh-CN" altLang="en-US" sz="3200" b="1" dirty="0">
                <a:ea typeface="微软雅黑" panose="020B0503020204020204" pitchFamily="34" charset="-122"/>
                <a:cs typeface="Times New Roman" panose="02020603050405020304" pitchFamily="18" charset="0"/>
              </a:rPr>
              <a:t>特点：</a:t>
            </a:r>
          </a:p>
        </p:txBody>
      </p:sp>
      <p:sp>
        <p:nvSpPr>
          <p:cNvPr id="209927" name="Text Box 7">
            <a:extLst>
              <a:ext uri="{FF2B5EF4-FFF2-40B4-BE49-F238E27FC236}">
                <a16:creationId xmlns:a16="http://schemas.microsoft.com/office/drawing/2014/main" id="{8C6D8D4B-0F84-40F4-8424-105B66A493F1}"/>
              </a:ext>
            </a:extLst>
          </p:cNvPr>
          <p:cNvSpPr txBox="1">
            <a:spLocks noChangeArrowheads="1"/>
          </p:cNvSpPr>
          <p:nvPr/>
        </p:nvSpPr>
        <p:spPr bwMode="auto">
          <a:xfrm>
            <a:off x="1538895" y="1265240"/>
            <a:ext cx="1905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kumimoji="0" lang="zh-CN" altLang="en-US" sz="3200" b="1" dirty="0">
                <a:ea typeface="微软雅黑" panose="020B0503020204020204" pitchFamily="34" charset="-122"/>
                <a:cs typeface="Times New Roman" panose="02020603050405020304" pitchFamily="18" charset="0"/>
              </a:rPr>
              <a:t>概念：</a:t>
            </a:r>
          </a:p>
        </p:txBody>
      </p:sp>
      <p:sp>
        <p:nvSpPr>
          <p:cNvPr id="2" name="灯片编号占位符 1">
            <a:extLst>
              <a:ext uri="{FF2B5EF4-FFF2-40B4-BE49-F238E27FC236}">
                <a16:creationId xmlns:a16="http://schemas.microsoft.com/office/drawing/2014/main" id="{9C2D8B79-CAB7-4404-AB7A-588EB9DD9894}"/>
              </a:ext>
            </a:extLst>
          </p:cNvPr>
          <p:cNvSpPr>
            <a:spLocks noGrp="1"/>
          </p:cNvSpPr>
          <p:nvPr>
            <p:ph type="sldNum" sz="quarter" idx="10"/>
          </p:nvPr>
        </p:nvSpPr>
        <p:spPr/>
        <p:txBody>
          <a:bodyPr/>
          <a:lstStyle/>
          <a:p>
            <a:pPr>
              <a:defRPr/>
            </a:pPr>
            <a:fld id="{580F1E90-8401-4A4E-BF83-A179F7DEF592}" type="slidenum">
              <a:rPr lang="zh-CN" altLang="en-US" smtClean="0"/>
              <a:pPr>
                <a:defRPr/>
              </a:pPr>
              <a:t>81</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9927"/>
                                        </p:tgtEl>
                                        <p:attrNameLst>
                                          <p:attrName>style.visibility</p:attrName>
                                        </p:attrNameLst>
                                      </p:cBhvr>
                                      <p:to>
                                        <p:strVal val="visible"/>
                                      </p:to>
                                    </p:set>
                                    <p:anim calcmode="lin" valueType="num">
                                      <p:cBhvr additive="base">
                                        <p:cTn id="7" dur="500" fill="hold"/>
                                        <p:tgtEl>
                                          <p:spTgt spid="209927"/>
                                        </p:tgtEl>
                                        <p:attrNameLst>
                                          <p:attrName>ppt_x</p:attrName>
                                        </p:attrNameLst>
                                      </p:cBhvr>
                                      <p:tavLst>
                                        <p:tav tm="0">
                                          <p:val>
                                            <p:strVal val="0-#ppt_w/2"/>
                                          </p:val>
                                        </p:tav>
                                        <p:tav tm="100000">
                                          <p:val>
                                            <p:strVal val="#ppt_x"/>
                                          </p:val>
                                        </p:tav>
                                      </p:tavLst>
                                    </p:anim>
                                    <p:anim calcmode="lin" valueType="num">
                                      <p:cBhvr additive="base">
                                        <p:cTn id="8" dur="500" fill="hold"/>
                                        <p:tgtEl>
                                          <p:spTgt spid="20992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209923">
                                            <p:txEl>
                                              <p:pRg st="0" end="0"/>
                                            </p:txEl>
                                          </p:spTgt>
                                        </p:tgtEl>
                                        <p:attrNameLst>
                                          <p:attrName>style.visibility</p:attrName>
                                        </p:attrNameLst>
                                      </p:cBhvr>
                                      <p:to>
                                        <p:strVal val="visible"/>
                                      </p:to>
                                    </p:set>
                                    <p:animEffect transition="in" filter="fade">
                                      <p:cBhvr>
                                        <p:cTn id="13" dur="1000"/>
                                        <p:tgtEl>
                                          <p:spTgt spid="209923">
                                            <p:txEl>
                                              <p:pRg st="0" end="0"/>
                                            </p:txEl>
                                          </p:spTgt>
                                        </p:tgtEl>
                                      </p:cBhvr>
                                    </p:animEffect>
                                    <p:anim calcmode="lin" valueType="num">
                                      <p:cBhvr>
                                        <p:cTn id="14" dur="1000" fill="hold"/>
                                        <p:tgtEl>
                                          <p:spTgt spid="209923">
                                            <p:txEl>
                                              <p:pRg st="0" end="0"/>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209923">
                                            <p:txEl>
                                              <p:pRg st="0" end="0"/>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896"/>
                                          </p:stCondLst>
                                        </p:cTn>
                                        <p:tgtEl>
                                          <p:spTgt spid="20992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09926"/>
                                        </p:tgtEl>
                                        <p:attrNameLst>
                                          <p:attrName>style.visibility</p:attrName>
                                        </p:attrNameLst>
                                      </p:cBhvr>
                                      <p:to>
                                        <p:strVal val="visible"/>
                                      </p:to>
                                    </p:set>
                                    <p:anim calcmode="lin" valueType="num">
                                      <p:cBhvr additive="base">
                                        <p:cTn id="21" dur="500" fill="hold"/>
                                        <p:tgtEl>
                                          <p:spTgt spid="209926"/>
                                        </p:tgtEl>
                                        <p:attrNameLst>
                                          <p:attrName>ppt_x</p:attrName>
                                        </p:attrNameLst>
                                      </p:cBhvr>
                                      <p:tavLst>
                                        <p:tav tm="0">
                                          <p:val>
                                            <p:strVal val="0-#ppt_w/2"/>
                                          </p:val>
                                        </p:tav>
                                        <p:tav tm="100000">
                                          <p:val>
                                            <p:strVal val="#ppt_x"/>
                                          </p:val>
                                        </p:tav>
                                      </p:tavLst>
                                    </p:anim>
                                    <p:anim calcmode="lin" valueType="num">
                                      <p:cBhvr additive="base">
                                        <p:cTn id="22" dur="500" fill="hold"/>
                                        <p:tgtEl>
                                          <p:spTgt spid="209926"/>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0"/>
                                          </p:stCondLst>
                                        </p:cTn>
                                        <p:tgtEl>
                                          <p:spTgt spid="2099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build="p" autoUpdateAnimBg="0"/>
      <p:bldP spid="209925" grpId="0" autoUpdateAnimBg="0"/>
      <p:bldP spid="209926" grpId="0" autoUpdateAnimBg="0"/>
      <p:bldP spid="209927" grpId="0"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E8C608-C36D-4911-8FAF-050DDA35007D}"/>
              </a:ext>
            </a:extLst>
          </p:cNvPr>
          <p:cNvSpPr>
            <a:spLocks noGrp="1"/>
          </p:cNvSpPr>
          <p:nvPr>
            <p:ph type="title"/>
          </p:nvPr>
        </p:nvSpPr>
        <p:spPr>
          <a:xfrm>
            <a:off x="1158240" y="182647"/>
            <a:ext cx="9448800" cy="487363"/>
          </a:xfrm>
        </p:spPr>
        <p:txBody>
          <a:bodyPr/>
          <a:lstStyle/>
          <a:p>
            <a:r>
              <a:rPr lang="en-US" altLang="zh-CN" dirty="0"/>
              <a:t>1984</a:t>
            </a:r>
            <a:r>
              <a:rPr lang="zh-CN" altLang="en-US" dirty="0"/>
              <a:t>年诺贝尔生理学或医学奖</a:t>
            </a:r>
          </a:p>
        </p:txBody>
      </p:sp>
      <p:pic>
        <p:nvPicPr>
          <p:cNvPr id="4" name="图片 3">
            <a:extLst>
              <a:ext uri="{FF2B5EF4-FFF2-40B4-BE49-F238E27FC236}">
                <a16:creationId xmlns:a16="http://schemas.microsoft.com/office/drawing/2014/main" id="{9C806038-9208-4A83-82CA-FB8DE10C00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521" y="3286137"/>
            <a:ext cx="1692000" cy="2392911"/>
          </a:xfrm>
          <a:prstGeom prst="rect">
            <a:avLst/>
          </a:prstGeom>
        </p:spPr>
      </p:pic>
      <p:pic>
        <p:nvPicPr>
          <p:cNvPr id="6" name="图片 5">
            <a:extLst>
              <a:ext uri="{FF2B5EF4-FFF2-40B4-BE49-F238E27FC236}">
                <a16:creationId xmlns:a16="http://schemas.microsoft.com/office/drawing/2014/main" id="{06F11C90-F8C4-44C8-BC7A-A76AC574E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0000" y="3286137"/>
            <a:ext cx="1692000" cy="2392911"/>
          </a:xfrm>
          <a:prstGeom prst="rect">
            <a:avLst/>
          </a:prstGeom>
        </p:spPr>
      </p:pic>
      <p:pic>
        <p:nvPicPr>
          <p:cNvPr id="8" name="图片 7">
            <a:extLst>
              <a:ext uri="{FF2B5EF4-FFF2-40B4-BE49-F238E27FC236}">
                <a16:creationId xmlns:a16="http://schemas.microsoft.com/office/drawing/2014/main" id="{60F47043-D330-4CA3-84E4-E3057FB8F7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3170" y="3310201"/>
            <a:ext cx="1692000" cy="2368847"/>
          </a:xfrm>
          <a:prstGeom prst="rect">
            <a:avLst/>
          </a:prstGeom>
        </p:spPr>
      </p:pic>
      <p:pic>
        <p:nvPicPr>
          <p:cNvPr id="9" name="图片 8">
            <a:extLst>
              <a:ext uri="{FF2B5EF4-FFF2-40B4-BE49-F238E27FC236}">
                <a16:creationId xmlns:a16="http://schemas.microsoft.com/office/drawing/2014/main" id="{AB82B74D-A76E-4168-BEE8-8E6E91BC2A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6442" y="1128980"/>
            <a:ext cx="1347746" cy="1347746"/>
          </a:xfrm>
          <a:prstGeom prst="rect">
            <a:avLst/>
          </a:prstGeom>
        </p:spPr>
      </p:pic>
      <p:sp>
        <p:nvSpPr>
          <p:cNvPr id="10" name="矩形 9">
            <a:extLst>
              <a:ext uri="{FF2B5EF4-FFF2-40B4-BE49-F238E27FC236}">
                <a16:creationId xmlns:a16="http://schemas.microsoft.com/office/drawing/2014/main" id="{3CA2105D-DC8A-47F5-812A-F5B3F8FC09FA}"/>
              </a:ext>
            </a:extLst>
          </p:cNvPr>
          <p:cNvSpPr/>
          <p:nvPr/>
        </p:nvSpPr>
        <p:spPr>
          <a:xfrm>
            <a:off x="2590521" y="5679048"/>
            <a:ext cx="1710725" cy="646331"/>
          </a:xfrm>
          <a:prstGeom prst="rect">
            <a:avLst/>
          </a:prstGeom>
        </p:spPr>
        <p:txBody>
          <a:bodyPr wrap="none">
            <a:spAutoFit/>
          </a:bodyPr>
          <a:lstStyle/>
          <a:p>
            <a:r>
              <a:rPr lang="en-US" altLang="zh-CN" b="1" dirty="0">
                <a:solidFill>
                  <a:srgbClr val="000000"/>
                </a:solidFill>
                <a:latin typeface="Times New Roman" panose="02020603050405020304" pitchFamily="18" charset="0"/>
                <a:cs typeface="Times New Roman" panose="02020603050405020304" pitchFamily="18" charset="0"/>
              </a:rPr>
              <a:t>Niels </a:t>
            </a:r>
            <a:r>
              <a:rPr lang="en-US" altLang="zh-CN" b="1" dirty="0" err="1">
                <a:solidFill>
                  <a:srgbClr val="000000"/>
                </a:solidFill>
                <a:latin typeface="Times New Roman" panose="02020603050405020304" pitchFamily="18" charset="0"/>
                <a:cs typeface="Times New Roman" panose="02020603050405020304" pitchFamily="18" charset="0"/>
              </a:rPr>
              <a:t>Kaj</a:t>
            </a:r>
            <a:r>
              <a:rPr lang="en-US" altLang="zh-CN" b="1" dirty="0">
                <a:solidFill>
                  <a:srgbClr val="000000"/>
                </a:solidFill>
                <a:latin typeface="Times New Roman" panose="02020603050405020304" pitchFamily="18" charset="0"/>
                <a:cs typeface="Times New Roman" panose="02020603050405020304" pitchFamily="18" charset="0"/>
              </a:rPr>
              <a:t> Jerne</a:t>
            </a:r>
          </a:p>
          <a:p>
            <a:r>
              <a:rPr lang="zh-CN" altLang="en-US" b="1" dirty="0">
                <a:solidFill>
                  <a:srgbClr val="000000"/>
                </a:solidFill>
                <a:latin typeface="Times New Roman" panose="02020603050405020304" pitchFamily="18" charset="0"/>
                <a:cs typeface="Times New Roman" panose="02020603050405020304" pitchFamily="18" charset="0"/>
              </a:rPr>
              <a:t>（</a:t>
            </a:r>
            <a:r>
              <a:rPr lang="en-US" altLang="zh-CN" b="1" dirty="0">
                <a:solidFill>
                  <a:srgbClr val="000000"/>
                </a:solidFill>
                <a:latin typeface="Times New Roman" panose="02020603050405020304" pitchFamily="18" charset="0"/>
                <a:cs typeface="Times New Roman" panose="02020603050405020304" pitchFamily="18" charset="0"/>
              </a:rPr>
              <a:t>1911-1994</a:t>
            </a:r>
            <a:r>
              <a:rPr lang="zh-CN" altLang="en-US" b="1" dirty="0">
                <a:solidFill>
                  <a:srgbClr val="000000"/>
                </a:solidFill>
                <a:latin typeface="Times New Roman" panose="02020603050405020304" pitchFamily="18" charset="0"/>
                <a:cs typeface="Times New Roman" panose="02020603050405020304" pitchFamily="18" charset="0"/>
              </a:rPr>
              <a:t>）</a:t>
            </a:r>
            <a:endParaRPr lang="zh-CN" altLang="en-US" b="1" dirty="0">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63DFE15B-7C2E-4362-BA26-770810BBFAEE}"/>
              </a:ext>
            </a:extLst>
          </p:cNvPr>
          <p:cNvSpPr/>
          <p:nvPr/>
        </p:nvSpPr>
        <p:spPr>
          <a:xfrm>
            <a:off x="7846962" y="5679048"/>
            <a:ext cx="1648208" cy="646331"/>
          </a:xfrm>
          <a:prstGeom prst="rect">
            <a:avLst/>
          </a:prstGeom>
        </p:spPr>
        <p:txBody>
          <a:bodyPr wrap="none">
            <a:spAutoFit/>
          </a:bodyPr>
          <a:lstStyle/>
          <a:p>
            <a:r>
              <a:rPr lang="en-US" altLang="zh-CN" b="1" dirty="0">
                <a:solidFill>
                  <a:srgbClr val="000000"/>
                </a:solidFill>
                <a:latin typeface="Times New Roman" panose="02020603050405020304" pitchFamily="18" charset="0"/>
                <a:cs typeface="Times New Roman" panose="02020603050405020304" pitchFamily="18" charset="0"/>
              </a:rPr>
              <a:t>Georg Kohler</a:t>
            </a:r>
          </a:p>
          <a:p>
            <a:r>
              <a:rPr lang="zh-CN" altLang="en-US" b="1" dirty="0">
                <a:solidFill>
                  <a:srgbClr val="000000"/>
                </a:solidFill>
                <a:latin typeface="Times New Roman" panose="02020603050405020304" pitchFamily="18" charset="0"/>
                <a:cs typeface="Times New Roman" panose="02020603050405020304" pitchFamily="18" charset="0"/>
              </a:rPr>
              <a:t>（</a:t>
            </a:r>
            <a:r>
              <a:rPr lang="en-US" altLang="zh-CN" b="1" dirty="0">
                <a:solidFill>
                  <a:srgbClr val="000000"/>
                </a:solidFill>
                <a:latin typeface="Times New Roman" panose="02020603050405020304" pitchFamily="18" charset="0"/>
                <a:cs typeface="Times New Roman" panose="02020603050405020304" pitchFamily="18" charset="0"/>
              </a:rPr>
              <a:t>1946-1995</a:t>
            </a:r>
            <a:r>
              <a:rPr lang="zh-CN" altLang="en-US" b="1" dirty="0">
                <a:solidFill>
                  <a:srgbClr val="000000"/>
                </a:solidFill>
                <a:latin typeface="Times New Roman" panose="02020603050405020304" pitchFamily="18" charset="0"/>
                <a:cs typeface="Times New Roman" panose="02020603050405020304" pitchFamily="18" charset="0"/>
              </a:rPr>
              <a:t>）</a:t>
            </a:r>
          </a:p>
        </p:txBody>
      </p:sp>
      <p:sp>
        <p:nvSpPr>
          <p:cNvPr id="12" name="矩形 11">
            <a:extLst>
              <a:ext uri="{FF2B5EF4-FFF2-40B4-BE49-F238E27FC236}">
                <a16:creationId xmlns:a16="http://schemas.microsoft.com/office/drawing/2014/main" id="{7079EC01-17EE-4C69-8D8F-6EAC22FF8C6F}"/>
              </a:ext>
            </a:extLst>
          </p:cNvPr>
          <p:cNvSpPr/>
          <p:nvPr/>
        </p:nvSpPr>
        <p:spPr>
          <a:xfrm>
            <a:off x="5250000" y="5679048"/>
            <a:ext cx="1648208" cy="646331"/>
          </a:xfrm>
          <a:prstGeom prst="rect">
            <a:avLst/>
          </a:prstGeom>
        </p:spPr>
        <p:txBody>
          <a:bodyPr wrap="none">
            <a:spAutoFit/>
          </a:bodyPr>
          <a:lstStyle/>
          <a:p>
            <a:r>
              <a:rPr lang="en-US" altLang="zh-CN" b="1" dirty="0">
                <a:solidFill>
                  <a:srgbClr val="000000"/>
                </a:solidFill>
                <a:latin typeface="Times New Roman" panose="02020603050405020304" pitchFamily="18" charset="0"/>
                <a:cs typeface="Times New Roman" panose="02020603050405020304" pitchFamily="18" charset="0"/>
              </a:rPr>
              <a:t>César Milstein</a:t>
            </a:r>
          </a:p>
          <a:p>
            <a:r>
              <a:rPr lang="zh-CN" altLang="en-US" b="1" dirty="0">
                <a:solidFill>
                  <a:srgbClr val="000000"/>
                </a:solidFill>
                <a:latin typeface="Times New Roman" panose="02020603050405020304" pitchFamily="18" charset="0"/>
                <a:cs typeface="Times New Roman" panose="02020603050405020304" pitchFamily="18" charset="0"/>
              </a:rPr>
              <a:t>（</a:t>
            </a:r>
            <a:r>
              <a:rPr lang="en-US" altLang="zh-CN" b="1" dirty="0">
                <a:solidFill>
                  <a:srgbClr val="000000"/>
                </a:solidFill>
                <a:latin typeface="Times New Roman" panose="02020603050405020304" pitchFamily="18" charset="0"/>
                <a:cs typeface="Times New Roman" panose="02020603050405020304" pitchFamily="18" charset="0"/>
              </a:rPr>
              <a:t>1927-2002</a:t>
            </a:r>
            <a:r>
              <a:rPr lang="zh-CN" altLang="en-US" b="1" dirty="0">
                <a:solidFill>
                  <a:srgbClr val="000000"/>
                </a:solidFill>
                <a:latin typeface="Times New Roman" panose="02020603050405020304" pitchFamily="18" charset="0"/>
                <a:cs typeface="Times New Roman" panose="02020603050405020304" pitchFamily="18" charset="0"/>
              </a:rPr>
              <a:t>）</a:t>
            </a:r>
          </a:p>
        </p:txBody>
      </p:sp>
      <p:sp>
        <p:nvSpPr>
          <p:cNvPr id="13" name="矩形 12">
            <a:extLst>
              <a:ext uri="{FF2B5EF4-FFF2-40B4-BE49-F238E27FC236}">
                <a16:creationId xmlns:a16="http://schemas.microsoft.com/office/drawing/2014/main" id="{DDF14149-1471-4D07-A7F7-939809863849}"/>
              </a:ext>
            </a:extLst>
          </p:cNvPr>
          <p:cNvSpPr/>
          <p:nvPr/>
        </p:nvSpPr>
        <p:spPr>
          <a:xfrm>
            <a:off x="3119892" y="1072660"/>
            <a:ext cx="7487148" cy="1938992"/>
          </a:xfrm>
          <a:prstGeom prst="rect">
            <a:avLst/>
          </a:prstGeom>
        </p:spPr>
        <p:txBody>
          <a:bodyPr wrap="square">
            <a:spAutoFit/>
          </a:bodyPr>
          <a:lstStyle/>
          <a:p>
            <a:pPr algn="ctr" fontAlgn="base"/>
            <a:r>
              <a:rPr lang="en-US" altLang="zh-CN" sz="2000" b="1" dirty="0">
                <a:solidFill>
                  <a:srgbClr val="2E2A25"/>
                </a:solidFill>
                <a:latin typeface="+mn-ea"/>
                <a:cs typeface="Times New Roman" panose="02020603050405020304" pitchFamily="18" charset="0"/>
              </a:rPr>
              <a:t>The Nobel Prize in Physiology or Medicine 1984</a:t>
            </a:r>
          </a:p>
          <a:p>
            <a:pPr fontAlgn="base"/>
            <a:br>
              <a:rPr lang="en-US" altLang="zh-CN" sz="2000" b="1" dirty="0">
                <a:latin typeface="+mn-ea"/>
                <a:cs typeface="Times New Roman" panose="02020603050405020304" pitchFamily="18" charset="0"/>
              </a:rPr>
            </a:br>
            <a:r>
              <a:rPr lang="en-US" altLang="zh-CN" sz="2000" b="1" dirty="0">
                <a:solidFill>
                  <a:srgbClr val="2E2A25"/>
                </a:solidFill>
                <a:latin typeface="+mn-ea"/>
                <a:cs typeface="Times New Roman" panose="02020603050405020304" pitchFamily="18" charset="0"/>
              </a:rPr>
              <a:t>Prize motivation: "for theories concerning the specificity in development and control of the immune system and the discovery of the principle for production of monoclonal antibodies"</a:t>
            </a:r>
            <a:endParaRPr lang="en-US" altLang="zh-CN" sz="2000" b="1" i="0" dirty="0">
              <a:solidFill>
                <a:srgbClr val="2E2A25"/>
              </a:solidFill>
              <a:effectLst/>
              <a:latin typeface="+mn-ea"/>
              <a:cs typeface="Times New Roman" panose="02020603050405020304" pitchFamily="18" charset="0"/>
            </a:endParaRPr>
          </a:p>
        </p:txBody>
      </p:sp>
      <p:sp>
        <p:nvSpPr>
          <p:cNvPr id="3" name="灯片编号占位符 2">
            <a:extLst>
              <a:ext uri="{FF2B5EF4-FFF2-40B4-BE49-F238E27FC236}">
                <a16:creationId xmlns:a16="http://schemas.microsoft.com/office/drawing/2014/main" id="{F336095D-40C0-49D2-B337-71A109C9C0FD}"/>
              </a:ext>
            </a:extLst>
          </p:cNvPr>
          <p:cNvSpPr>
            <a:spLocks noGrp="1"/>
          </p:cNvSpPr>
          <p:nvPr>
            <p:ph type="sldNum" sz="quarter" idx="10"/>
          </p:nvPr>
        </p:nvSpPr>
        <p:spPr/>
        <p:txBody>
          <a:bodyPr/>
          <a:lstStyle/>
          <a:p>
            <a:pPr>
              <a:defRPr/>
            </a:pPr>
            <a:fld id="{7AE64243-DDB2-45F0-AE7E-3121FB12EF5C}" type="slidenum">
              <a:rPr lang="en-US" altLang="zh-CN" smtClean="0"/>
              <a:pPr>
                <a:defRPr/>
              </a:pPr>
              <a:t>82</a:t>
            </a:fld>
            <a:endParaRPr lang="en-US" altLang="zh-CN"/>
          </a:p>
        </p:txBody>
      </p:sp>
    </p:spTree>
    <p:extLst>
      <p:ext uri="{BB962C8B-B14F-4D97-AF65-F5344CB8AC3E}">
        <p14:creationId xmlns:p14="http://schemas.microsoft.com/office/powerpoint/2010/main" val="6668958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40FE343-D5B7-4EEE-A602-E75988C95A34}"/>
              </a:ext>
            </a:extLst>
          </p:cNvPr>
          <p:cNvPicPr>
            <a:picLocks noChangeAspect="1"/>
          </p:cNvPicPr>
          <p:nvPr/>
        </p:nvPicPr>
        <p:blipFill rotWithShape="1">
          <a:blip r:embed="rId2">
            <a:extLst>
              <a:ext uri="{28A0092B-C50C-407E-A947-70E740481C1C}">
                <a14:useLocalDpi xmlns:a14="http://schemas.microsoft.com/office/drawing/2010/main" val="0"/>
              </a:ext>
            </a:extLst>
          </a:blip>
          <a:srcRect l="1338" t="1566" r="1452" b="12887"/>
          <a:stretch/>
        </p:blipFill>
        <p:spPr>
          <a:xfrm>
            <a:off x="1092982" y="912412"/>
            <a:ext cx="10006036" cy="5647414"/>
          </a:xfrm>
          <a:prstGeom prst="rect">
            <a:avLst/>
          </a:prstGeom>
        </p:spPr>
      </p:pic>
      <p:sp>
        <p:nvSpPr>
          <p:cNvPr id="50" name="Text Box 17">
            <a:extLst>
              <a:ext uri="{FF2B5EF4-FFF2-40B4-BE49-F238E27FC236}">
                <a16:creationId xmlns:a16="http://schemas.microsoft.com/office/drawing/2014/main" id="{739A6C5E-0D89-44DE-8D7F-ACA716E9F310}"/>
              </a:ext>
            </a:extLst>
          </p:cNvPr>
          <p:cNvSpPr txBox="1">
            <a:spLocks noChangeArrowheads="1"/>
          </p:cNvSpPr>
          <p:nvPr/>
        </p:nvSpPr>
        <p:spPr bwMode="auto">
          <a:xfrm>
            <a:off x="3368646" y="214685"/>
            <a:ext cx="5079198" cy="584775"/>
          </a:xfrm>
          <a:prstGeom prst="rect">
            <a:avLst/>
          </a:prstGeom>
          <a:noFill/>
          <a:ln>
            <a:no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spcBef>
                <a:spcPct val="50000"/>
              </a:spcBef>
              <a:defRPr/>
            </a:pPr>
            <a:r>
              <a:rPr lang="zh-CN" altLang="en-US" sz="3200" b="1" dirty="0">
                <a:latin typeface="微软雅黑" panose="020B0503020204020204" pitchFamily="34" charset="-122"/>
                <a:ea typeface="微软雅黑" panose="020B0503020204020204" pitchFamily="34" charset="-122"/>
              </a:rPr>
              <a:t>单克隆抗体制备过程</a:t>
            </a:r>
          </a:p>
        </p:txBody>
      </p:sp>
      <p:sp>
        <p:nvSpPr>
          <p:cNvPr id="2" name="灯片编号占位符 1">
            <a:extLst>
              <a:ext uri="{FF2B5EF4-FFF2-40B4-BE49-F238E27FC236}">
                <a16:creationId xmlns:a16="http://schemas.microsoft.com/office/drawing/2014/main" id="{2761EA4F-F60F-4120-87A9-FD86D354F1C4}"/>
              </a:ext>
            </a:extLst>
          </p:cNvPr>
          <p:cNvSpPr>
            <a:spLocks noGrp="1"/>
          </p:cNvSpPr>
          <p:nvPr>
            <p:ph type="sldNum" sz="quarter" idx="10"/>
          </p:nvPr>
        </p:nvSpPr>
        <p:spPr/>
        <p:txBody>
          <a:bodyPr/>
          <a:lstStyle/>
          <a:p>
            <a:pPr>
              <a:defRPr/>
            </a:pPr>
            <a:fld id="{580F1E90-8401-4A4E-BF83-A179F7DEF592}" type="slidenum">
              <a:rPr lang="zh-CN" altLang="en-US" smtClean="0"/>
              <a:pPr>
                <a:defRPr/>
              </a:pPr>
              <a:t>83</a:t>
            </a:fld>
            <a:endParaRPr lang="zh-CN" altLang="en-US"/>
          </a:p>
        </p:txBody>
      </p:sp>
    </p:spTree>
    <p:extLst>
      <p:ext uri="{BB962C8B-B14F-4D97-AF65-F5344CB8AC3E}">
        <p14:creationId xmlns:p14="http://schemas.microsoft.com/office/powerpoint/2010/main" val="580227082"/>
      </p:ext>
    </p:extLst>
  </p:cSld>
  <p:clrMapOvr>
    <a:masterClrMapping/>
  </p:clrMapOvr>
  <p:transition spd="med">
    <p:split/>
  </p:transition>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 name="Text Box 17">
            <a:extLst>
              <a:ext uri="{FF2B5EF4-FFF2-40B4-BE49-F238E27FC236}">
                <a16:creationId xmlns:a16="http://schemas.microsoft.com/office/drawing/2014/main" id="{6B34A986-CCCC-466A-914B-181411E60774}"/>
              </a:ext>
            </a:extLst>
          </p:cNvPr>
          <p:cNvSpPr txBox="1">
            <a:spLocks noChangeArrowheads="1"/>
          </p:cNvSpPr>
          <p:nvPr/>
        </p:nvSpPr>
        <p:spPr bwMode="auto">
          <a:xfrm>
            <a:off x="3368646" y="214685"/>
            <a:ext cx="5079198" cy="584775"/>
          </a:xfrm>
          <a:prstGeom prst="rect">
            <a:avLst/>
          </a:prstGeom>
          <a:noFill/>
          <a:ln>
            <a:no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spcBef>
                <a:spcPct val="50000"/>
              </a:spcBef>
              <a:defRPr/>
            </a:pPr>
            <a:r>
              <a:rPr lang="zh-CN" altLang="en-US" sz="3200" b="1" dirty="0">
                <a:latin typeface="微软雅黑" panose="020B0503020204020204" pitchFamily="34" charset="-122"/>
                <a:ea typeface="微软雅黑" panose="020B0503020204020204" pitchFamily="34" charset="-122"/>
              </a:rPr>
              <a:t>单克隆抗体制备过程</a:t>
            </a:r>
          </a:p>
        </p:txBody>
      </p:sp>
      <p:grpSp>
        <p:nvGrpSpPr>
          <p:cNvPr id="33" name="Group 41">
            <a:extLst>
              <a:ext uri="{FF2B5EF4-FFF2-40B4-BE49-F238E27FC236}">
                <a16:creationId xmlns:a16="http://schemas.microsoft.com/office/drawing/2014/main" id="{3C48F9CF-FA15-49DD-8267-51E24539068E}"/>
              </a:ext>
            </a:extLst>
          </p:cNvPr>
          <p:cNvGrpSpPr>
            <a:grpSpLocks/>
          </p:cNvGrpSpPr>
          <p:nvPr/>
        </p:nvGrpSpPr>
        <p:grpSpPr bwMode="auto">
          <a:xfrm>
            <a:off x="4890218" y="799460"/>
            <a:ext cx="2233613" cy="1296988"/>
            <a:chOff x="1927" y="-63"/>
            <a:chExt cx="1225" cy="726"/>
          </a:xfrm>
        </p:grpSpPr>
        <p:graphicFrame>
          <p:nvGraphicFramePr>
            <p:cNvPr id="34" name="Object 9">
              <a:extLst>
                <a:ext uri="{FF2B5EF4-FFF2-40B4-BE49-F238E27FC236}">
                  <a16:creationId xmlns:a16="http://schemas.microsoft.com/office/drawing/2014/main" id="{1C5E36BB-FD25-4AB9-A0FA-4CA5C21C0B85}"/>
                </a:ext>
              </a:extLst>
            </p:cNvPr>
            <p:cNvGraphicFramePr>
              <a:graphicFrameLocks noChangeAspect="1"/>
            </p:cNvGraphicFramePr>
            <p:nvPr/>
          </p:nvGraphicFramePr>
          <p:xfrm>
            <a:off x="1927" y="255"/>
            <a:ext cx="1225" cy="408"/>
          </p:xfrm>
          <a:graphic>
            <a:graphicData uri="http://schemas.openxmlformats.org/presentationml/2006/ole">
              <mc:AlternateContent xmlns:mc="http://schemas.openxmlformats.org/markup-compatibility/2006">
                <mc:Choice xmlns:v="urn:schemas-microsoft-com:vml" Requires="v">
                  <p:oleObj name="位图图像" r:id="rId2" imgW="9752381" imgH="7314286" progId="Paint.Picture">
                    <p:embed/>
                  </p:oleObj>
                </mc:Choice>
                <mc:Fallback>
                  <p:oleObj name="位图图像" r:id="rId2" imgW="9752381" imgH="7314286" progId="Paint.Picture">
                    <p:embed/>
                    <p:pic>
                      <p:nvPicPr>
                        <p:cNvPr id="51209" name="Object 9">
                          <a:extLst>
                            <a:ext uri="{FF2B5EF4-FFF2-40B4-BE49-F238E27FC236}">
                              <a16:creationId xmlns:a16="http://schemas.microsoft.com/office/drawing/2014/main" id="{C97F5957-4898-4C6C-942C-033F438C1944}"/>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53072" t="68997" r="20900" b="19443"/>
                        <a:stretch>
                          <a:fillRect/>
                        </a:stretch>
                      </p:blipFill>
                      <p:spPr bwMode="auto">
                        <a:xfrm>
                          <a:off x="1927" y="255"/>
                          <a:ext cx="1225" cy="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 name="Object 40">
              <a:extLst>
                <a:ext uri="{FF2B5EF4-FFF2-40B4-BE49-F238E27FC236}">
                  <a16:creationId xmlns:a16="http://schemas.microsoft.com/office/drawing/2014/main" id="{BD77DBBC-9080-4505-9B20-ACC1EADA3825}"/>
                </a:ext>
              </a:extLst>
            </p:cNvPr>
            <p:cNvGraphicFramePr>
              <a:graphicFrameLocks noChangeAspect="1"/>
            </p:cNvGraphicFramePr>
            <p:nvPr/>
          </p:nvGraphicFramePr>
          <p:xfrm>
            <a:off x="1927" y="-63"/>
            <a:ext cx="1225" cy="391"/>
          </p:xfrm>
          <a:graphic>
            <a:graphicData uri="http://schemas.openxmlformats.org/presentationml/2006/ole">
              <mc:AlternateContent xmlns:mc="http://schemas.openxmlformats.org/markup-compatibility/2006">
                <mc:Choice xmlns:v="urn:schemas-microsoft-com:vml" Requires="v">
                  <p:oleObj name="位图图像" r:id="rId4" imgW="9752381" imgH="7314286" progId="Paint.Picture">
                    <p:embed/>
                  </p:oleObj>
                </mc:Choice>
                <mc:Fallback>
                  <p:oleObj name="位图图像" r:id="rId4" imgW="9752381" imgH="7314286" progId="Paint.Picture">
                    <p:embed/>
                    <p:pic>
                      <p:nvPicPr>
                        <p:cNvPr id="51240" name="Object 40">
                          <a:extLst>
                            <a:ext uri="{FF2B5EF4-FFF2-40B4-BE49-F238E27FC236}">
                              <a16:creationId xmlns:a16="http://schemas.microsoft.com/office/drawing/2014/main" id="{6900D3B6-D470-4D53-B484-297751898B35}"/>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53072" t="68997" r="20900" b="19925"/>
                        <a:stretch>
                          <a:fillRect/>
                        </a:stretch>
                      </p:blipFill>
                      <p:spPr bwMode="auto">
                        <a:xfrm>
                          <a:off x="1927" y="-63"/>
                          <a:ext cx="1225" cy="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36" name="Object 6">
            <a:extLst>
              <a:ext uri="{FF2B5EF4-FFF2-40B4-BE49-F238E27FC236}">
                <a16:creationId xmlns:a16="http://schemas.microsoft.com/office/drawing/2014/main" id="{42638826-3358-41F0-830C-2A978FC886D0}"/>
              </a:ext>
            </a:extLst>
          </p:cNvPr>
          <p:cNvGraphicFramePr>
            <a:graphicFrameLocks noChangeAspect="1"/>
          </p:cNvGraphicFramePr>
          <p:nvPr>
            <p:extLst>
              <p:ext uri="{D42A27DB-BD31-4B8C-83A1-F6EECF244321}">
                <p14:modId xmlns:p14="http://schemas.microsoft.com/office/powerpoint/2010/main" val="1646551272"/>
              </p:ext>
            </p:extLst>
          </p:nvPr>
        </p:nvGraphicFramePr>
        <p:xfrm>
          <a:off x="2701056" y="2961635"/>
          <a:ext cx="1922462" cy="1116013"/>
        </p:xfrm>
        <a:graphic>
          <a:graphicData uri="http://schemas.openxmlformats.org/presentationml/2006/ole">
            <mc:AlternateContent xmlns:mc="http://schemas.openxmlformats.org/markup-compatibility/2006">
              <mc:Choice xmlns:v="urn:schemas-microsoft-com:vml" Requires="v">
                <p:oleObj name="位图图像" r:id="rId5" imgW="9752381" imgH="7314286" progId="Paint.Picture">
                  <p:embed/>
                </p:oleObj>
              </mc:Choice>
              <mc:Fallback>
                <p:oleObj name="位图图像" r:id="rId5" imgW="9752381" imgH="7314286" progId="Paint.Picture">
                  <p:embed/>
                  <p:pic>
                    <p:nvPicPr>
                      <p:cNvPr id="51206" name="Object 6">
                        <a:extLst>
                          <a:ext uri="{FF2B5EF4-FFF2-40B4-BE49-F238E27FC236}">
                            <a16:creationId xmlns:a16="http://schemas.microsoft.com/office/drawing/2014/main" id="{84B7AF94-F7DE-4999-BFC0-0553906555E4}"/>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2806" t="10483" r="77240" b="74060"/>
                      <a:stretch>
                        <a:fillRect/>
                      </a:stretch>
                    </p:blipFill>
                    <p:spPr bwMode="auto">
                      <a:xfrm>
                        <a:off x="2701056" y="2961635"/>
                        <a:ext cx="1922462"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 name="Text Box 7">
            <a:extLst>
              <a:ext uri="{FF2B5EF4-FFF2-40B4-BE49-F238E27FC236}">
                <a16:creationId xmlns:a16="http://schemas.microsoft.com/office/drawing/2014/main" id="{827C85C9-CDB4-4316-BFE9-5A68F6B18E53}"/>
              </a:ext>
            </a:extLst>
          </p:cNvPr>
          <p:cNvSpPr txBox="1">
            <a:spLocks noChangeArrowheads="1"/>
          </p:cNvSpPr>
          <p:nvPr/>
        </p:nvSpPr>
        <p:spPr bwMode="auto">
          <a:xfrm>
            <a:off x="2197818" y="4185598"/>
            <a:ext cx="287972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zh-CN" altLang="en-US" sz="2800" b="1" dirty="0">
                <a:latin typeface="黑体" panose="02010609060101010101" pitchFamily="49" charset="-122"/>
                <a:ea typeface="黑体" panose="02010609060101010101" pitchFamily="49" charset="-122"/>
              </a:rPr>
              <a:t>注射到小鼠体内</a:t>
            </a:r>
          </a:p>
        </p:txBody>
      </p:sp>
      <p:sp>
        <p:nvSpPr>
          <p:cNvPr id="38" name="Text Box 8">
            <a:extLst>
              <a:ext uri="{FF2B5EF4-FFF2-40B4-BE49-F238E27FC236}">
                <a16:creationId xmlns:a16="http://schemas.microsoft.com/office/drawing/2014/main" id="{1F87E2BF-76E8-45A5-BCE5-6430EBF409E4}"/>
              </a:ext>
            </a:extLst>
          </p:cNvPr>
          <p:cNvSpPr txBox="1">
            <a:spLocks noChangeArrowheads="1"/>
          </p:cNvSpPr>
          <p:nvPr/>
        </p:nvSpPr>
        <p:spPr bwMode="auto">
          <a:xfrm>
            <a:off x="7238131" y="4185598"/>
            <a:ext cx="194310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zh-CN" altLang="en-US" sz="2800" b="1">
                <a:latin typeface="黑体" panose="02010609060101010101" pitchFamily="49" charset="-122"/>
                <a:ea typeface="黑体" panose="02010609060101010101" pitchFamily="49" charset="-122"/>
              </a:rPr>
              <a:t>体外培养</a:t>
            </a:r>
          </a:p>
        </p:txBody>
      </p:sp>
      <p:grpSp>
        <p:nvGrpSpPr>
          <p:cNvPr id="39" name="Group 33">
            <a:extLst>
              <a:ext uri="{FF2B5EF4-FFF2-40B4-BE49-F238E27FC236}">
                <a16:creationId xmlns:a16="http://schemas.microsoft.com/office/drawing/2014/main" id="{B311F5FF-D1BE-43B7-9A50-A8C8707BE28A}"/>
              </a:ext>
            </a:extLst>
          </p:cNvPr>
          <p:cNvGrpSpPr>
            <a:grpSpLocks/>
          </p:cNvGrpSpPr>
          <p:nvPr/>
        </p:nvGrpSpPr>
        <p:grpSpPr bwMode="auto">
          <a:xfrm>
            <a:off x="7381006" y="3034660"/>
            <a:ext cx="1800225" cy="936625"/>
            <a:chOff x="3470" y="2659"/>
            <a:chExt cx="1134" cy="590"/>
          </a:xfrm>
        </p:grpSpPr>
        <p:graphicFrame>
          <p:nvGraphicFramePr>
            <p:cNvPr id="40" name="Object 30">
              <a:extLst>
                <a:ext uri="{FF2B5EF4-FFF2-40B4-BE49-F238E27FC236}">
                  <a16:creationId xmlns:a16="http://schemas.microsoft.com/office/drawing/2014/main" id="{9EBE27C6-62C6-4026-8A94-007D9A8EDB03}"/>
                </a:ext>
              </a:extLst>
            </p:cNvPr>
            <p:cNvGraphicFramePr>
              <a:graphicFrameLocks noChangeAspect="1"/>
            </p:cNvGraphicFramePr>
            <p:nvPr/>
          </p:nvGraphicFramePr>
          <p:xfrm>
            <a:off x="3535" y="2976"/>
            <a:ext cx="182" cy="182"/>
          </p:xfrm>
          <a:graphic>
            <a:graphicData uri="http://schemas.openxmlformats.org/presentationml/2006/ole">
              <mc:AlternateContent xmlns:mc="http://schemas.openxmlformats.org/markup-compatibility/2006">
                <mc:Choice xmlns:v="urn:schemas-microsoft-com:vml" Requires="v">
                  <p:oleObj name="位图图像" r:id="rId6" imgW="9752381" imgH="7314286" progId="Paint.Picture">
                    <p:embed/>
                  </p:oleObj>
                </mc:Choice>
                <mc:Fallback>
                  <p:oleObj name="位图图像" r:id="rId6" imgW="9752381" imgH="7314286" progId="Paint.Picture">
                    <p:embed/>
                    <p:pic>
                      <p:nvPicPr>
                        <p:cNvPr id="51230" name="Object 30">
                          <a:extLst>
                            <a:ext uri="{FF2B5EF4-FFF2-40B4-BE49-F238E27FC236}">
                              <a16:creationId xmlns:a16="http://schemas.microsoft.com/office/drawing/2014/main" id="{B7977307-D84B-4F8B-BC00-260CF0BAF573}"/>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3535" y="2976"/>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 name="Object 31">
              <a:extLst>
                <a:ext uri="{FF2B5EF4-FFF2-40B4-BE49-F238E27FC236}">
                  <a16:creationId xmlns:a16="http://schemas.microsoft.com/office/drawing/2014/main" id="{BD0454E3-70A7-4972-80F0-B69ED7381F9D}"/>
                </a:ext>
              </a:extLst>
            </p:cNvPr>
            <p:cNvGraphicFramePr>
              <a:graphicFrameLocks noChangeAspect="1"/>
            </p:cNvGraphicFramePr>
            <p:nvPr/>
          </p:nvGraphicFramePr>
          <p:xfrm>
            <a:off x="4352" y="2976"/>
            <a:ext cx="182" cy="182"/>
          </p:xfrm>
          <a:graphic>
            <a:graphicData uri="http://schemas.openxmlformats.org/presentationml/2006/ole">
              <mc:AlternateContent xmlns:mc="http://schemas.openxmlformats.org/markup-compatibility/2006">
                <mc:Choice xmlns:v="urn:schemas-microsoft-com:vml" Requires="v">
                  <p:oleObj name="位图图像" r:id="rId7" imgW="9752381" imgH="7314286" progId="Paint.Picture">
                    <p:embed/>
                  </p:oleObj>
                </mc:Choice>
                <mc:Fallback>
                  <p:oleObj name="位图图像" r:id="rId7" imgW="9752381" imgH="7314286" progId="Paint.Picture">
                    <p:embed/>
                    <p:pic>
                      <p:nvPicPr>
                        <p:cNvPr id="51231" name="Object 31">
                          <a:extLst>
                            <a:ext uri="{FF2B5EF4-FFF2-40B4-BE49-F238E27FC236}">
                              <a16:creationId xmlns:a16="http://schemas.microsoft.com/office/drawing/2014/main" id="{50F2173F-BA90-4322-BF8E-52F977740B0D}"/>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4352" y="2976"/>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 name="Object 32">
              <a:extLst>
                <a:ext uri="{FF2B5EF4-FFF2-40B4-BE49-F238E27FC236}">
                  <a16:creationId xmlns:a16="http://schemas.microsoft.com/office/drawing/2014/main" id="{78ABD7DC-768E-4372-9562-EDD80BCE2DD1}"/>
                </a:ext>
              </a:extLst>
            </p:cNvPr>
            <p:cNvGraphicFramePr>
              <a:graphicFrameLocks noChangeAspect="1"/>
            </p:cNvGraphicFramePr>
            <p:nvPr/>
          </p:nvGraphicFramePr>
          <p:xfrm>
            <a:off x="4216" y="2931"/>
            <a:ext cx="182" cy="182"/>
          </p:xfrm>
          <a:graphic>
            <a:graphicData uri="http://schemas.openxmlformats.org/presentationml/2006/ole">
              <mc:AlternateContent xmlns:mc="http://schemas.openxmlformats.org/markup-compatibility/2006">
                <mc:Choice xmlns:v="urn:schemas-microsoft-com:vml" Requires="v">
                  <p:oleObj name="位图图像" r:id="rId8" imgW="9752381" imgH="7314286" progId="Paint.Picture">
                    <p:embed/>
                  </p:oleObj>
                </mc:Choice>
                <mc:Fallback>
                  <p:oleObj name="位图图像" r:id="rId8" imgW="9752381" imgH="7314286" progId="Paint.Picture">
                    <p:embed/>
                    <p:pic>
                      <p:nvPicPr>
                        <p:cNvPr id="51232" name="Object 32">
                          <a:extLst>
                            <a:ext uri="{FF2B5EF4-FFF2-40B4-BE49-F238E27FC236}">
                              <a16:creationId xmlns:a16="http://schemas.microsoft.com/office/drawing/2014/main" id="{104356C9-0440-47DB-99C0-7C4CD2EB6F1C}"/>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4216" y="2931"/>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3" name="Object 26">
              <a:extLst>
                <a:ext uri="{FF2B5EF4-FFF2-40B4-BE49-F238E27FC236}">
                  <a16:creationId xmlns:a16="http://schemas.microsoft.com/office/drawing/2014/main" id="{DE9E350D-C3FB-46F5-BB6E-91B121CFE4C0}"/>
                </a:ext>
              </a:extLst>
            </p:cNvPr>
            <p:cNvGraphicFramePr>
              <a:graphicFrameLocks noChangeAspect="1"/>
            </p:cNvGraphicFramePr>
            <p:nvPr/>
          </p:nvGraphicFramePr>
          <p:xfrm>
            <a:off x="3853" y="2931"/>
            <a:ext cx="182" cy="182"/>
          </p:xfrm>
          <a:graphic>
            <a:graphicData uri="http://schemas.openxmlformats.org/presentationml/2006/ole">
              <mc:AlternateContent xmlns:mc="http://schemas.openxmlformats.org/markup-compatibility/2006">
                <mc:Choice xmlns:v="urn:schemas-microsoft-com:vml" Requires="v">
                  <p:oleObj name="位图图像" r:id="rId9" imgW="9752381" imgH="7314286" progId="Paint.Picture">
                    <p:embed/>
                  </p:oleObj>
                </mc:Choice>
                <mc:Fallback>
                  <p:oleObj name="位图图像" r:id="rId9" imgW="9752381" imgH="7314286" progId="Paint.Picture">
                    <p:embed/>
                    <p:pic>
                      <p:nvPicPr>
                        <p:cNvPr id="51226" name="Object 26">
                          <a:extLst>
                            <a:ext uri="{FF2B5EF4-FFF2-40B4-BE49-F238E27FC236}">
                              <a16:creationId xmlns:a16="http://schemas.microsoft.com/office/drawing/2014/main" id="{EFB5AFB5-A3B9-4A01-A344-0E11881E3CCC}"/>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3853" y="2931"/>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 name="Object 13">
              <a:extLst>
                <a:ext uri="{FF2B5EF4-FFF2-40B4-BE49-F238E27FC236}">
                  <a16:creationId xmlns:a16="http://schemas.microsoft.com/office/drawing/2014/main" id="{4CA7C03D-CBFD-4D86-B4F1-BFA75FD6E9A2}"/>
                </a:ext>
              </a:extLst>
            </p:cNvPr>
            <p:cNvGraphicFramePr>
              <a:graphicFrameLocks noChangeAspect="1"/>
            </p:cNvGraphicFramePr>
            <p:nvPr/>
          </p:nvGraphicFramePr>
          <p:xfrm>
            <a:off x="3848" y="3058"/>
            <a:ext cx="182" cy="182"/>
          </p:xfrm>
          <a:graphic>
            <a:graphicData uri="http://schemas.openxmlformats.org/presentationml/2006/ole">
              <mc:AlternateContent xmlns:mc="http://schemas.openxmlformats.org/markup-compatibility/2006">
                <mc:Choice xmlns:v="urn:schemas-microsoft-com:vml" Requires="v">
                  <p:oleObj name="位图图像" r:id="rId10" imgW="9752381" imgH="7314286" progId="Paint.Picture">
                    <p:embed/>
                  </p:oleObj>
                </mc:Choice>
                <mc:Fallback>
                  <p:oleObj name="位图图像" r:id="rId10" imgW="9752381" imgH="7314286" progId="Paint.Picture">
                    <p:embed/>
                    <p:pic>
                      <p:nvPicPr>
                        <p:cNvPr id="51213" name="Object 13">
                          <a:extLst>
                            <a:ext uri="{FF2B5EF4-FFF2-40B4-BE49-F238E27FC236}">
                              <a16:creationId xmlns:a16="http://schemas.microsoft.com/office/drawing/2014/main" id="{9070B859-3F29-433A-9A05-9FE34661EDF4}"/>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3848" y="3058"/>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 name="Object 14">
              <a:extLst>
                <a:ext uri="{FF2B5EF4-FFF2-40B4-BE49-F238E27FC236}">
                  <a16:creationId xmlns:a16="http://schemas.microsoft.com/office/drawing/2014/main" id="{82E61694-8FFF-4A52-B0DF-2BAF321B3C43}"/>
                </a:ext>
              </a:extLst>
            </p:cNvPr>
            <p:cNvGraphicFramePr>
              <a:graphicFrameLocks noChangeAspect="1"/>
            </p:cNvGraphicFramePr>
            <p:nvPr/>
          </p:nvGraphicFramePr>
          <p:xfrm>
            <a:off x="4034" y="2886"/>
            <a:ext cx="182" cy="182"/>
          </p:xfrm>
          <a:graphic>
            <a:graphicData uri="http://schemas.openxmlformats.org/presentationml/2006/ole">
              <mc:AlternateContent xmlns:mc="http://schemas.openxmlformats.org/markup-compatibility/2006">
                <mc:Choice xmlns:v="urn:schemas-microsoft-com:vml" Requires="v">
                  <p:oleObj name="位图图像" r:id="rId11" imgW="9752381" imgH="7314286" progId="Paint.Picture">
                    <p:embed/>
                  </p:oleObj>
                </mc:Choice>
                <mc:Fallback>
                  <p:oleObj name="位图图像" r:id="rId11" imgW="9752381" imgH="7314286" progId="Paint.Picture">
                    <p:embed/>
                    <p:pic>
                      <p:nvPicPr>
                        <p:cNvPr id="51214" name="Object 14">
                          <a:extLst>
                            <a:ext uri="{FF2B5EF4-FFF2-40B4-BE49-F238E27FC236}">
                              <a16:creationId xmlns:a16="http://schemas.microsoft.com/office/drawing/2014/main" id="{91008307-5451-4F54-8350-722B768BD844}"/>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4034" y="2886"/>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6" name="Object 15">
              <a:extLst>
                <a:ext uri="{FF2B5EF4-FFF2-40B4-BE49-F238E27FC236}">
                  <a16:creationId xmlns:a16="http://schemas.microsoft.com/office/drawing/2014/main" id="{5F69F438-4A9F-43B1-8C8B-B62FE1033CEB}"/>
                </a:ext>
              </a:extLst>
            </p:cNvPr>
            <p:cNvGraphicFramePr>
              <a:graphicFrameLocks noChangeAspect="1"/>
            </p:cNvGraphicFramePr>
            <p:nvPr/>
          </p:nvGraphicFramePr>
          <p:xfrm>
            <a:off x="3853" y="2886"/>
            <a:ext cx="182" cy="182"/>
          </p:xfrm>
          <a:graphic>
            <a:graphicData uri="http://schemas.openxmlformats.org/presentationml/2006/ole">
              <mc:AlternateContent xmlns:mc="http://schemas.openxmlformats.org/markup-compatibility/2006">
                <mc:Choice xmlns:v="urn:schemas-microsoft-com:vml" Requires="v">
                  <p:oleObj name="位图图像" r:id="rId12" imgW="9752381" imgH="7314286" progId="Paint.Picture">
                    <p:embed/>
                  </p:oleObj>
                </mc:Choice>
                <mc:Fallback>
                  <p:oleObj name="位图图像" r:id="rId12" imgW="9752381" imgH="7314286" progId="Paint.Picture">
                    <p:embed/>
                    <p:pic>
                      <p:nvPicPr>
                        <p:cNvPr id="51215" name="Object 15">
                          <a:extLst>
                            <a:ext uri="{FF2B5EF4-FFF2-40B4-BE49-F238E27FC236}">
                              <a16:creationId xmlns:a16="http://schemas.microsoft.com/office/drawing/2014/main" id="{58CBFBBC-8475-43CC-9796-6DB8B7189187}"/>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3853" y="2886"/>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7" name="Object 16">
              <a:extLst>
                <a:ext uri="{FF2B5EF4-FFF2-40B4-BE49-F238E27FC236}">
                  <a16:creationId xmlns:a16="http://schemas.microsoft.com/office/drawing/2014/main" id="{6EB3C8F2-50E2-49EE-AA0B-A2FA02F96443}"/>
                </a:ext>
              </a:extLst>
            </p:cNvPr>
            <p:cNvGraphicFramePr>
              <a:graphicFrameLocks noChangeAspect="1"/>
            </p:cNvGraphicFramePr>
            <p:nvPr/>
          </p:nvGraphicFramePr>
          <p:xfrm>
            <a:off x="3712" y="3058"/>
            <a:ext cx="182" cy="182"/>
          </p:xfrm>
          <a:graphic>
            <a:graphicData uri="http://schemas.openxmlformats.org/presentationml/2006/ole">
              <mc:AlternateContent xmlns:mc="http://schemas.openxmlformats.org/markup-compatibility/2006">
                <mc:Choice xmlns:v="urn:schemas-microsoft-com:vml" Requires="v">
                  <p:oleObj name="位图图像" r:id="rId13" imgW="9752381" imgH="7314286" progId="Paint.Picture">
                    <p:embed/>
                  </p:oleObj>
                </mc:Choice>
                <mc:Fallback>
                  <p:oleObj name="位图图像" r:id="rId13" imgW="9752381" imgH="7314286" progId="Paint.Picture">
                    <p:embed/>
                    <p:pic>
                      <p:nvPicPr>
                        <p:cNvPr id="51216" name="Object 16">
                          <a:extLst>
                            <a:ext uri="{FF2B5EF4-FFF2-40B4-BE49-F238E27FC236}">
                              <a16:creationId xmlns:a16="http://schemas.microsoft.com/office/drawing/2014/main" id="{05A71BDF-C68D-4F9E-AA50-6189C50B82F0}"/>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3712" y="3058"/>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8" name="Object 17">
              <a:extLst>
                <a:ext uri="{FF2B5EF4-FFF2-40B4-BE49-F238E27FC236}">
                  <a16:creationId xmlns:a16="http://schemas.microsoft.com/office/drawing/2014/main" id="{00DFBF83-2ADF-4704-89A2-E24C7D58E311}"/>
                </a:ext>
              </a:extLst>
            </p:cNvPr>
            <p:cNvGraphicFramePr>
              <a:graphicFrameLocks noChangeAspect="1"/>
            </p:cNvGraphicFramePr>
            <p:nvPr/>
          </p:nvGraphicFramePr>
          <p:xfrm>
            <a:off x="3671" y="2931"/>
            <a:ext cx="182" cy="182"/>
          </p:xfrm>
          <a:graphic>
            <a:graphicData uri="http://schemas.openxmlformats.org/presentationml/2006/ole">
              <mc:AlternateContent xmlns:mc="http://schemas.openxmlformats.org/markup-compatibility/2006">
                <mc:Choice xmlns:v="urn:schemas-microsoft-com:vml" Requires="v">
                  <p:oleObj name="位图图像" r:id="rId14" imgW="9752381" imgH="7314286" progId="Paint.Picture">
                    <p:embed/>
                  </p:oleObj>
                </mc:Choice>
                <mc:Fallback>
                  <p:oleObj name="位图图像" r:id="rId14" imgW="9752381" imgH="7314286" progId="Paint.Picture">
                    <p:embed/>
                    <p:pic>
                      <p:nvPicPr>
                        <p:cNvPr id="51217" name="Object 17">
                          <a:extLst>
                            <a:ext uri="{FF2B5EF4-FFF2-40B4-BE49-F238E27FC236}">
                              <a16:creationId xmlns:a16="http://schemas.microsoft.com/office/drawing/2014/main" id="{4F4DF914-E94A-4F01-96D7-D0A384E13E4E}"/>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3671" y="2931"/>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9" name="Object 19">
              <a:extLst>
                <a:ext uri="{FF2B5EF4-FFF2-40B4-BE49-F238E27FC236}">
                  <a16:creationId xmlns:a16="http://schemas.microsoft.com/office/drawing/2014/main" id="{5766DADF-BB10-4A63-91F9-7F7B4E9B1082}"/>
                </a:ext>
              </a:extLst>
            </p:cNvPr>
            <p:cNvGraphicFramePr>
              <a:graphicFrameLocks noChangeAspect="1"/>
            </p:cNvGraphicFramePr>
            <p:nvPr/>
          </p:nvGraphicFramePr>
          <p:xfrm>
            <a:off x="4014" y="3067"/>
            <a:ext cx="182" cy="182"/>
          </p:xfrm>
          <a:graphic>
            <a:graphicData uri="http://schemas.openxmlformats.org/presentationml/2006/ole">
              <mc:AlternateContent xmlns:mc="http://schemas.openxmlformats.org/markup-compatibility/2006">
                <mc:Choice xmlns:v="urn:schemas-microsoft-com:vml" Requires="v">
                  <p:oleObj name="位图图像" r:id="rId15" imgW="9752381" imgH="7314286" progId="Paint.Picture">
                    <p:embed/>
                  </p:oleObj>
                </mc:Choice>
                <mc:Fallback>
                  <p:oleObj name="位图图像" r:id="rId15" imgW="9752381" imgH="7314286" progId="Paint.Picture">
                    <p:embed/>
                    <p:pic>
                      <p:nvPicPr>
                        <p:cNvPr id="51219" name="Object 19">
                          <a:extLst>
                            <a:ext uri="{FF2B5EF4-FFF2-40B4-BE49-F238E27FC236}">
                              <a16:creationId xmlns:a16="http://schemas.microsoft.com/office/drawing/2014/main" id="{BEC87F64-0635-4370-AE6F-F86B543051A2}"/>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4014" y="3067"/>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0" name="Object 20">
              <a:extLst>
                <a:ext uri="{FF2B5EF4-FFF2-40B4-BE49-F238E27FC236}">
                  <a16:creationId xmlns:a16="http://schemas.microsoft.com/office/drawing/2014/main" id="{431E9236-655C-447C-88DD-6C9881CC3287}"/>
                </a:ext>
              </a:extLst>
            </p:cNvPr>
            <p:cNvGraphicFramePr>
              <a:graphicFrameLocks noChangeAspect="1"/>
            </p:cNvGraphicFramePr>
            <p:nvPr/>
          </p:nvGraphicFramePr>
          <p:xfrm>
            <a:off x="4195" y="3067"/>
            <a:ext cx="182" cy="182"/>
          </p:xfrm>
          <a:graphic>
            <a:graphicData uri="http://schemas.openxmlformats.org/presentationml/2006/ole">
              <mc:AlternateContent xmlns:mc="http://schemas.openxmlformats.org/markup-compatibility/2006">
                <mc:Choice xmlns:v="urn:schemas-microsoft-com:vml" Requires="v">
                  <p:oleObj name="位图图像" r:id="rId16" imgW="9752381" imgH="7314286" progId="Paint.Picture">
                    <p:embed/>
                  </p:oleObj>
                </mc:Choice>
                <mc:Fallback>
                  <p:oleObj name="位图图像" r:id="rId16" imgW="9752381" imgH="7314286" progId="Paint.Picture">
                    <p:embed/>
                    <p:pic>
                      <p:nvPicPr>
                        <p:cNvPr id="51220" name="Object 20">
                          <a:extLst>
                            <a:ext uri="{FF2B5EF4-FFF2-40B4-BE49-F238E27FC236}">
                              <a16:creationId xmlns:a16="http://schemas.microsoft.com/office/drawing/2014/main" id="{C032B877-4808-41CD-9DC8-E9B0CDDEB25B}"/>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86812" t="71066" r="6453" b="19952"/>
                        <a:stretch>
                          <a:fillRect/>
                        </a:stretch>
                      </p:blipFill>
                      <p:spPr bwMode="auto">
                        <a:xfrm>
                          <a:off x="4195" y="3067"/>
                          <a:ext cx="182" cy="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 name="Oval 22">
              <a:extLst>
                <a:ext uri="{FF2B5EF4-FFF2-40B4-BE49-F238E27FC236}">
                  <a16:creationId xmlns:a16="http://schemas.microsoft.com/office/drawing/2014/main" id="{AFDFB9FB-BACA-4050-8FB0-D5559BA38023}"/>
                </a:ext>
              </a:extLst>
            </p:cNvPr>
            <p:cNvSpPr>
              <a:spLocks noChangeArrowheads="1"/>
            </p:cNvSpPr>
            <p:nvPr/>
          </p:nvSpPr>
          <p:spPr bwMode="auto">
            <a:xfrm>
              <a:off x="3470" y="2886"/>
              <a:ext cx="1134" cy="363"/>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2" name="Line 23">
              <a:extLst>
                <a:ext uri="{FF2B5EF4-FFF2-40B4-BE49-F238E27FC236}">
                  <a16:creationId xmlns:a16="http://schemas.microsoft.com/office/drawing/2014/main" id="{21C1FFE3-3F3A-4049-BCD8-7745D0F46C2D}"/>
                </a:ext>
              </a:extLst>
            </p:cNvPr>
            <p:cNvSpPr>
              <a:spLocks noChangeShapeType="1"/>
            </p:cNvSpPr>
            <p:nvPr/>
          </p:nvSpPr>
          <p:spPr bwMode="auto">
            <a:xfrm flipV="1">
              <a:off x="3470" y="2840"/>
              <a:ext cx="0" cy="22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3" name="Line 24">
              <a:extLst>
                <a:ext uri="{FF2B5EF4-FFF2-40B4-BE49-F238E27FC236}">
                  <a16:creationId xmlns:a16="http://schemas.microsoft.com/office/drawing/2014/main" id="{8C2644FF-E017-4CD7-94BB-46EF5533272A}"/>
                </a:ext>
              </a:extLst>
            </p:cNvPr>
            <p:cNvSpPr>
              <a:spLocks noChangeShapeType="1"/>
            </p:cNvSpPr>
            <p:nvPr/>
          </p:nvSpPr>
          <p:spPr bwMode="auto">
            <a:xfrm flipV="1">
              <a:off x="4604" y="2840"/>
              <a:ext cx="0" cy="22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4" name="Oval 25">
              <a:extLst>
                <a:ext uri="{FF2B5EF4-FFF2-40B4-BE49-F238E27FC236}">
                  <a16:creationId xmlns:a16="http://schemas.microsoft.com/office/drawing/2014/main" id="{54B6BC64-F31D-4B84-AFED-2D047B9A939F}"/>
                </a:ext>
              </a:extLst>
            </p:cNvPr>
            <p:cNvSpPr>
              <a:spLocks noChangeArrowheads="1"/>
            </p:cNvSpPr>
            <p:nvPr/>
          </p:nvSpPr>
          <p:spPr bwMode="auto">
            <a:xfrm>
              <a:off x="3470" y="2659"/>
              <a:ext cx="1134" cy="363"/>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5" name="Oval 27">
              <a:extLst>
                <a:ext uri="{FF2B5EF4-FFF2-40B4-BE49-F238E27FC236}">
                  <a16:creationId xmlns:a16="http://schemas.microsoft.com/office/drawing/2014/main" id="{6097E689-565A-44A2-B1F0-4C027636C65A}"/>
                </a:ext>
              </a:extLst>
            </p:cNvPr>
            <p:cNvSpPr>
              <a:spLocks noChangeArrowheads="1"/>
            </p:cNvSpPr>
            <p:nvPr/>
          </p:nvSpPr>
          <p:spPr bwMode="auto">
            <a:xfrm>
              <a:off x="3470" y="2659"/>
              <a:ext cx="1134" cy="363"/>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aphicFrame>
        <p:nvGraphicFramePr>
          <p:cNvPr id="56" name="Object 35">
            <a:extLst>
              <a:ext uri="{FF2B5EF4-FFF2-40B4-BE49-F238E27FC236}">
                <a16:creationId xmlns:a16="http://schemas.microsoft.com/office/drawing/2014/main" id="{3F42C2A1-B955-456D-B57B-0AA698DF4AC6}"/>
              </a:ext>
            </a:extLst>
          </p:cNvPr>
          <p:cNvGraphicFramePr>
            <a:graphicFrameLocks noChangeAspect="1"/>
          </p:cNvGraphicFramePr>
          <p:nvPr>
            <p:extLst>
              <p:ext uri="{D42A27DB-BD31-4B8C-83A1-F6EECF244321}">
                <p14:modId xmlns:p14="http://schemas.microsoft.com/office/powerpoint/2010/main" val="3508900355"/>
              </p:ext>
            </p:extLst>
          </p:nvPr>
        </p:nvGraphicFramePr>
        <p:xfrm>
          <a:off x="4788618" y="5698485"/>
          <a:ext cx="2592388" cy="358775"/>
        </p:xfrm>
        <a:graphic>
          <a:graphicData uri="http://schemas.openxmlformats.org/presentationml/2006/ole">
            <mc:AlternateContent xmlns:mc="http://schemas.openxmlformats.org/markup-compatibility/2006">
              <mc:Choice xmlns:v="urn:schemas-microsoft-com:vml" Requires="v">
                <p:oleObj name="位图图像" r:id="rId17" imgW="9752381" imgH="7314286" progId="Paint.Picture">
                  <p:embed/>
                </p:oleObj>
              </mc:Choice>
              <mc:Fallback>
                <p:oleObj name="位图图像" r:id="rId17" imgW="9752381" imgH="7314286" progId="Paint.Picture">
                  <p:embed/>
                  <p:pic>
                    <p:nvPicPr>
                      <p:cNvPr id="51235" name="Object 35">
                        <a:extLst>
                          <a:ext uri="{FF2B5EF4-FFF2-40B4-BE49-F238E27FC236}">
                            <a16:creationId xmlns:a16="http://schemas.microsoft.com/office/drawing/2014/main" id="{DE1328B7-7FB2-476C-AA85-DFEC56815626}"/>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l="53072" t="79652" r="20012" b="15381"/>
                      <a:stretch>
                        <a:fillRect/>
                      </a:stretch>
                    </p:blipFill>
                    <p:spPr bwMode="auto">
                      <a:xfrm>
                        <a:off x="4788618" y="5698485"/>
                        <a:ext cx="2592388"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 name="Line 36">
            <a:extLst>
              <a:ext uri="{FF2B5EF4-FFF2-40B4-BE49-F238E27FC236}">
                <a16:creationId xmlns:a16="http://schemas.microsoft.com/office/drawing/2014/main" id="{C350C641-878A-4399-86ED-C7DD3786547F}"/>
              </a:ext>
            </a:extLst>
          </p:cNvPr>
          <p:cNvSpPr>
            <a:spLocks noChangeShapeType="1"/>
          </p:cNvSpPr>
          <p:nvPr/>
        </p:nvSpPr>
        <p:spPr bwMode="auto">
          <a:xfrm flipH="1">
            <a:off x="3925018" y="2026598"/>
            <a:ext cx="2016125" cy="863600"/>
          </a:xfrm>
          <a:prstGeom prst="line">
            <a:avLst/>
          </a:prstGeom>
          <a:noFill/>
          <a:ln w="444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8" name="Line 37">
            <a:extLst>
              <a:ext uri="{FF2B5EF4-FFF2-40B4-BE49-F238E27FC236}">
                <a16:creationId xmlns:a16="http://schemas.microsoft.com/office/drawing/2014/main" id="{BDBF7884-4A59-4BC9-92F0-6A46CA69A77B}"/>
              </a:ext>
            </a:extLst>
          </p:cNvPr>
          <p:cNvSpPr>
            <a:spLocks noChangeShapeType="1"/>
          </p:cNvSpPr>
          <p:nvPr/>
        </p:nvSpPr>
        <p:spPr bwMode="auto">
          <a:xfrm>
            <a:off x="6157043" y="2026598"/>
            <a:ext cx="2016125" cy="863600"/>
          </a:xfrm>
          <a:prstGeom prst="line">
            <a:avLst/>
          </a:prstGeom>
          <a:noFill/>
          <a:ln w="444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59" name="Group 45">
            <a:extLst>
              <a:ext uri="{FF2B5EF4-FFF2-40B4-BE49-F238E27FC236}">
                <a16:creationId xmlns:a16="http://schemas.microsoft.com/office/drawing/2014/main" id="{4C08470E-2751-4431-901D-BBB4E931396C}"/>
              </a:ext>
            </a:extLst>
          </p:cNvPr>
          <p:cNvGrpSpPr>
            <a:grpSpLocks/>
          </p:cNvGrpSpPr>
          <p:nvPr/>
        </p:nvGrpSpPr>
        <p:grpSpPr bwMode="auto">
          <a:xfrm>
            <a:off x="3925018" y="4761860"/>
            <a:ext cx="4248150" cy="863600"/>
            <a:chOff x="1636" y="2478"/>
            <a:chExt cx="2676" cy="544"/>
          </a:xfrm>
        </p:grpSpPr>
        <p:sp>
          <p:nvSpPr>
            <p:cNvPr id="60" name="Line 38">
              <a:extLst>
                <a:ext uri="{FF2B5EF4-FFF2-40B4-BE49-F238E27FC236}">
                  <a16:creationId xmlns:a16="http://schemas.microsoft.com/office/drawing/2014/main" id="{EFCD9B8E-D150-443A-B337-CFAB20D8EC1C}"/>
                </a:ext>
              </a:extLst>
            </p:cNvPr>
            <p:cNvSpPr>
              <a:spLocks noChangeShapeType="1"/>
            </p:cNvSpPr>
            <p:nvPr/>
          </p:nvSpPr>
          <p:spPr bwMode="auto">
            <a:xfrm>
              <a:off x="1636" y="2478"/>
              <a:ext cx="1270" cy="544"/>
            </a:xfrm>
            <a:prstGeom prst="line">
              <a:avLst/>
            </a:prstGeom>
            <a:noFill/>
            <a:ln w="444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 name="Line 39">
              <a:extLst>
                <a:ext uri="{FF2B5EF4-FFF2-40B4-BE49-F238E27FC236}">
                  <a16:creationId xmlns:a16="http://schemas.microsoft.com/office/drawing/2014/main" id="{9DE26F73-BAB9-483A-9F23-BEE257EFD36F}"/>
                </a:ext>
              </a:extLst>
            </p:cNvPr>
            <p:cNvSpPr>
              <a:spLocks noChangeShapeType="1"/>
            </p:cNvSpPr>
            <p:nvPr/>
          </p:nvSpPr>
          <p:spPr bwMode="auto">
            <a:xfrm flipH="1">
              <a:off x="3042" y="2478"/>
              <a:ext cx="1270" cy="544"/>
            </a:xfrm>
            <a:prstGeom prst="line">
              <a:avLst/>
            </a:prstGeom>
            <a:noFill/>
            <a:ln w="4445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62" name="Rectangle 43">
            <a:extLst>
              <a:ext uri="{FF2B5EF4-FFF2-40B4-BE49-F238E27FC236}">
                <a16:creationId xmlns:a16="http://schemas.microsoft.com/office/drawing/2014/main" id="{CBE813CD-4474-4F48-A465-125CE45AB17A}"/>
              </a:ext>
            </a:extLst>
          </p:cNvPr>
          <p:cNvSpPr>
            <a:spLocks noChangeArrowheads="1"/>
          </p:cNvSpPr>
          <p:nvPr/>
        </p:nvSpPr>
        <p:spPr bwMode="auto">
          <a:xfrm>
            <a:off x="5036268" y="6057260"/>
            <a:ext cx="2159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b="1">
                <a:ea typeface="黑体" panose="02010609060101010101" pitchFamily="49" charset="-122"/>
              </a:rPr>
              <a:t>单克隆抗体</a:t>
            </a:r>
          </a:p>
        </p:txBody>
      </p:sp>
      <p:sp>
        <p:nvSpPr>
          <p:cNvPr id="2" name="灯片编号占位符 1">
            <a:extLst>
              <a:ext uri="{FF2B5EF4-FFF2-40B4-BE49-F238E27FC236}">
                <a16:creationId xmlns:a16="http://schemas.microsoft.com/office/drawing/2014/main" id="{F208F89D-D248-4C5E-AFF6-4064CE203755}"/>
              </a:ext>
            </a:extLst>
          </p:cNvPr>
          <p:cNvSpPr>
            <a:spLocks noGrp="1"/>
          </p:cNvSpPr>
          <p:nvPr>
            <p:ph type="sldNum" sz="quarter" idx="10"/>
          </p:nvPr>
        </p:nvSpPr>
        <p:spPr/>
        <p:txBody>
          <a:bodyPr/>
          <a:lstStyle/>
          <a:p>
            <a:pPr>
              <a:defRPr/>
            </a:pPr>
            <a:fld id="{580F1E90-8401-4A4E-BF83-A179F7DEF592}" type="slidenum">
              <a:rPr lang="zh-CN" altLang="en-US" smtClean="0"/>
              <a:pPr>
                <a:defRPr/>
              </a:pPr>
              <a:t>84</a:t>
            </a:fld>
            <a:endParaRPr lang="zh-CN" altLang="en-US"/>
          </a:p>
        </p:txBody>
      </p:sp>
    </p:spTree>
    <p:extLst>
      <p:ext uri="{BB962C8B-B14F-4D97-AF65-F5344CB8AC3E}">
        <p14:creationId xmlns:p14="http://schemas.microsoft.com/office/powerpoint/2010/main" val="17347969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Text Box 6">
            <a:extLst>
              <a:ext uri="{FF2B5EF4-FFF2-40B4-BE49-F238E27FC236}">
                <a16:creationId xmlns:a16="http://schemas.microsoft.com/office/drawing/2014/main" id="{7C9CBA0A-1DEC-46C2-BDE5-4B15D4A986A8}"/>
              </a:ext>
            </a:extLst>
          </p:cNvPr>
          <p:cNvSpPr txBox="1">
            <a:spLocks noChangeArrowheads="1"/>
          </p:cNvSpPr>
          <p:nvPr/>
        </p:nvSpPr>
        <p:spPr bwMode="auto">
          <a:xfrm>
            <a:off x="963791" y="1128354"/>
            <a:ext cx="1905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Ø"/>
            </a:pPr>
            <a:r>
              <a:rPr kumimoji="0" lang="zh-CN" altLang="en-US" sz="3200" b="1" dirty="0">
                <a:ea typeface="微软雅黑" panose="020B0503020204020204" pitchFamily="34" charset="-122"/>
                <a:cs typeface="Times New Roman" panose="02020603050405020304" pitchFamily="18" charset="0"/>
              </a:rPr>
              <a:t>应用：</a:t>
            </a:r>
          </a:p>
        </p:txBody>
      </p:sp>
      <p:sp>
        <p:nvSpPr>
          <p:cNvPr id="11" name="Rectangle 2">
            <a:extLst>
              <a:ext uri="{FF2B5EF4-FFF2-40B4-BE49-F238E27FC236}">
                <a16:creationId xmlns:a16="http://schemas.microsoft.com/office/drawing/2014/main" id="{08A61A00-99C8-4C95-9B86-1E4A54F74956}"/>
              </a:ext>
            </a:extLst>
          </p:cNvPr>
          <p:cNvSpPr>
            <a:spLocks noChangeArrowheads="1"/>
          </p:cNvSpPr>
          <p:nvPr/>
        </p:nvSpPr>
        <p:spPr bwMode="auto">
          <a:xfrm>
            <a:off x="1303338" y="234952"/>
            <a:ext cx="541020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zh-CN" sz="4000" b="1" dirty="0">
                <a:latin typeface="Times New Roman" panose="02020603050405020304" pitchFamily="18" charset="0"/>
                <a:ea typeface="微软雅黑" panose="020B0503020204020204" pitchFamily="34" charset="-122"/>
                <a:cs typeface="Times New Roman" panose="02020603050405020304" pitchFamily="18" charset="0"/>
              </a:rPr>
              <a:t>单克隆抗体</a:t>
            </a:r>
          </a:p>
        </p:txBody>
      </p:sp>
      <p:sp>
        <p:nvSpPr>
          <p:cNvPr id="2" name="矩形 1">
            <a:extLst>
              <a:ext uri="{FF2B5EF4-FFF2-40B4-BE49-F238E27FC236}">
                <a16:creationId xmlns:a16="http://schemas.microsoft.com/office/drawing/2014/main" id="{B09941A9-D1B1-4DF7-87DA-87FB6B7D3D58}"/>
              </a:ext>
            </a:extLst>
          </p:cNvPr>
          <p:cNvSpPr/>
          <p:nvPr/>
        </p:nvSpPr>
        <p:spPr>
          <a:xfrm>
            <a:off x="1489545" y="1783718"/>
            <a:ext cx="8743784" cy="4332533"/>
          </a:xfrm>
          <a:prstGeom prst="rect">
            <a:avLst/>
          </a:prstGeom>
        </p:spPr>
        <p:txBody>
          <a:bodyPr wrap="square">
            <a:spAutoFit/>
          </a:bodyPr>
          <a:lstStyle/>
          <a:p>
            <a:pPr>
              <a:lnSpc>
                <a:spcPct val="120000"/>
              </a:lnSpc>
            </a:pP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．医学诊断试剂</a:t>
            </a:r>
          </a:p>
          <a:p>
            <a:pPr lvl="1">
              <a:lnSpc>
                <a:spcPct val="120000"/>
              </a:lnSpc>
            </a:pP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应用单克隆抗体制作的商品化试剂盒广泛应用于：</a:t>
            </a:r>
          </a:p>
          <a:p>
            <a:pPr marL="914400" lvl="1" indent="-457200">
              <a:lnSpc>
                <a:spcPct val="120000"/>
              </a:lnSpc>
              <a:buFont typeface="Arial" panose="020B0604020202020204" pitchFamily="34" charset="0"/>
              <a:buChar cha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病原微生物抗原、抗体的检测；</a:t>
            </a:r>
          </a:p>
          <a:p>
            <a:pPr marL="914400" lvl="1" indent="-457200">
              <a:lnSpc>
                <a:spcPct val="120000"/>
              </a:lnSpc>
              <a:buFont typeface="Arial" panose="020B0604020202020204" pitchFamily="34" charset="0"/>
              <a:buChar cha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肿瘤抗原的检测；</a:t>
            </a:r>
          </a:p>
          <a:p>
            <a:pPr marL="914400" lvl="1" indent="-457200">
              <a:lnSpc>
                <a:spcPct val="120000"/>
              </a:lnSpc>
              <a:buFont typeface="Arial" panose="020B0604020202020204" pitchFamily="34" charset="0"/>
              <a:buChar cha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免疫细胞及其亚群的的检测；</a:t>
            </a:r>
          </a:p>
          <a:p>
            <a:pPr marL="914400" lvl="1" indent="-457200">
              <a:lnSpc>
                <a:spcPct val="120000"/>
              </a:lnSpc>
              <a:buFont typeface="Arial" panose="020B0604020202020204" pitchFamily="34" charset="0"/>
              <a:buChar cha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激素测定；</a:t>
            </a:r>
          </a:p>
          <a:p>
            <a:pPr marL="914400" lvl="1" indent="-457200">
              <a:lnSpc>
                <a:spcPct val="120000"/>
              </a:lnSpc>
              <a:buFont typeface="Arial" panose="020B0604020202020204" pitchFamily="34" charset="0"/>
              <a:buChar cha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细胞因子的测定。</a:t>
            </a:r>
          </a:p>
          <a:p>
            <a:pPr>
              <a:lnSpc>
                <a:spcPct val="120000"/>
              </a:lnSpc>
            </a:pP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．蛋白质的提纯：</a:t>
            </a: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亲和层析中重要的配体</a:t>
            </a:r>
            <a:endPar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pPr>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．肿瘤的靶向治疗和放射免疫显像技术</a:t>
            </a:r>
            <a:endParaRPr lang="zh-CN" altLang="en-US" sz="2800" b="1" i="0" dirty="0">
              <a:solidFill>
                <a:srgbClr val="002060"/>
              </a:solidFill>
              <a:effectLst/>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4" name="图片 3">
            <a:extLst>
              <a:ext uri="{FF2B5EF4-FFF2-40B4-BE49-F238E27FC236}">
                <a16:creationId xmlns:a16="http://schemas.microsoft.com/office/drawing/2014/main" id="{5E008F70-A2BA-4741-8C1D-4DFA494E20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7594"/>
          <a:stretch/>
        </p:blipFill>
        <p:spPr>
          <a:xfrm>
            <a:off x="10233329" y="2484474"/>
            <a:ext cx="1772540" cy="1575543"/>
          </a:xfrm>
          <a:prstGeom prst="rect">
            <a:avLst/>
          </a:prstGeom>
        </p:spPr>
      </p:pic>
      <p:pic>
        <p:nvPicPr>
          <p:cNvPr id="6" name="图片 5">
            <a:extLst>
              <a:ext uri="{FF2B5EF4-FFF2-40B4-BE49-F238E27FC236}">
                <a16:creationId xmlns:a16="http://schemas.microsoft.com/office/drawing/2014/main" id="{49621899-244C-4882-AAFA-C9A135BBA10E}"/>
              </a:ext>
            </a:extLst>
          </p:cNvPr>
          <p:cNvPicPr>
            <a:picLocks noChangeAspect="1"/>
          </p:cNvPicPr>
          <p:nvPr/>
        </p:nvPicPr>
        <p:blipFill rotWithShape="1">
          <a:blip r:embed="rId3">
            <a:extLst>
              <a:ext uri="{28A0092B-C50C-407E-A947-70E740481C1C}">
                <a14:useLocalDpi xmlns:a14="http://schemas.microsoft.com/office/drawing/2010/main" val="0"/>
              </a:ext>
            </a:extLst>
          </a:blip>
          <a:srcRect r="50682"/>
          <a:stretch/>
        </p:blipFill>
        <p:spPr>
          <a:xfrm>
            <a:off x="9399486" y="4150580"/>
            <a:ext cx="2415642" cy="1875108"/>
          </a:xfrm>
          <a:prstGeom prst="rect">
            <a:avLst/>
          </a:prstGeom>
        </p:spPr>
      </p:pic>
      <p:sp>
        <p:nvSpPr>
          <p:cNvPr id="3" name="灯片编号占位符 2">
            <a:extLst>
              <a:ext uri="{FF2B5EF4-FFF2-40B4-BE49-F238E27FC236}">
                <a16:creationId xmlns:a16="http://schemas.microsoft.com/office/drawing/2014/main" id="{947C30A4-0B0B-4642-AC58-727D515944C8}"/>
              </a:ext>
            </a:extLst>
          </p:cNvPr>
          <p:cNvSpPr>
            <a:spLocks noGrp="1"/>
          </p:cNvSpPr>
          <p:nvPr>
            <p:ph type="sldNum" sz="quarter" idx="10"/>
          </p:nvPr>
        </p:nvSpPr>
        <p:spPr/>
        <p:txBody>
          <a:bodyPr/>
          <a:lstStyle/>
          <a:p>
            <a:pPr>
              <a:defRPr/>
            </a:pPr>
            <a:fld id="{580F1E90-8401-4A4E-BF83-A179F7DEF592}" type="slidenum">
              <a:rPr lang="zh-CN" altLang="en-US" smtClean="0"/>
              <a:pPr>
                <a:defRPr/>
              </a:pPr>
              <a:t>85</a:t>
            </a:fld>
            <a:endParaRPr lang="zh-CN" alt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4019" name="Text Box 3">
            <a:extLst>
              <a:ext uri="{FF2B5EF4-FFF2-40B4-BE49-F238E27FC236}">
                <a16:creationId xmlns:a16="http://schemas.microsoft.com/office/drawing/2014/main" id="{DAD16CA8-6DB0-4C04-A8C9-22F4BEBCE112}"/>
              </a:ext>
            </a:extLst>
          </p:cNvPr>
          <p:cNvSpPr txBox="1">
            <a:spLocks noChangeArrowheads="1"/>
          </p:cNvSpPr>
          <p:nvPr/>
        </p:nvSpPr>
        <p:spPr bwMode="auto">
          <a:xfrm>
            <a:off x="1424940" y="1652533"/>
            <a:ext cx="2667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3200" b="1" dirty="0">
                <a:latin typeface="微软雅黑" panose="020B0503020204020204" pitchFamily="34" charset="-122"/>
                <a:ea typeface="微软雅黑" panose="020B0503020204020204" pitchFamily="34" charset="-122"/>
              </a:rPr>
              <a:t>两个过程</a:t>
            </a:r>
          </a:p>
        </p:txBody>
      </p:sp>
      <p:sp>
        <p:nvSpPr>
          <p:cNvPr id="214020" name="AutoShape 4">
            <a:extLst>
              <a:ext uri="{FF2B5EF4-FFF2-40B4-BE49-F238E27FC236}">
                <a16:creationId xmlns:a16="http://schemas.microsoft.com/office/drawing/2014/main" id="{692A40F6-8B9B-4C55-8AC0-874A441189DC}"/>
              </a:ext>
            </a:extLst>
          </p:cNvPr>
          <p:cNvSpPr>
            <a:spLocks/>
          </p:cNvSpPr>
          <p:nvPr/>
        </p:nvSpPr>
        <p:spPr bwMode="auto">
          <a:xfrm>
            <a:off x="3480021" y="1473212"/>
            <a:ext cx="231913" cy="899107"/>
          </a:xfrm>
          <a:prstGeom prst="leftBrace">
            <a:avLst>
              <a:gd name="adj1" fmla="val 41667"/>
              <a:gd name="adj2" fmla="val 5000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3200" b="1">
              <a:latin typeface="微软雅黑" panose="020B0503020204020204" pitchFamily="34" charset="-122"/>
              <a:ea typeface="微软雅黑" panose="020B0503020204020204" pitchFamily="34" charset="-122"/>
            </a:endParaRPr>
          </a:p>
        </p:txBody>
      </p:sp>
      <p:sp>
        <p:nvSpPr>
          <p:cNvPr id="214021" name="Text Box 5">
            <a:extLst>
              <a:ext uri="{FF2B5EF4-FFF2-40B4-BE49-F238E27FC236}">
                <a16:creationId xmlns:a16="http://schemas.microsoft.com/office/drawing/2014/main" id="{1DE3D1D3-0E3E-4C24-A348-A57043D66D69}"/>
              </a:ext>
            </a:extLst>
          </p:cNvPr>
          <p:cNvSpPr txBox="1">
            <a:spLocks noChangeArrowheads="1"/>
          </p:cNvSpPr>
          <p:nvPr/>
        </p:nvSpPr>
        <p:spPr bwMode="auto">
          <a:xfrm>
            <a:off x="3768918" y="1303759"/>
            <a:ext cx="3581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dirty="0">
                <a:latin typeface="微软雅黑" panose="020B0503020204020204" pitchFamily="34" charset="-122"/>
                <a:ea typeface="微软雅黑" panose="020B0503020204020204" pitchFamily="34" charset="-122"/>
              </a:rPr>
              <a:t>动物细胞培养过程</a:t>
            </a:r>
          </a:p>
        </p:txBody>
      </p:sp>
      <p:sp>
        <p:nvSpPr>
          <p:cNvPr id="214022" name="Text Box 6">
            <a:extLst>
              <a:ext uri="{FF2B5EF4-FFF2-40B4-BE49-F238E27FC236}">
                <a16:creationId xmlns:a16="http://schemas.microsoft.com/office/drawing/2014/main" id="{E0F61F1B-EBEB-4926-89A7-7F3008DC10C9}"/>
              </a:ext>
            </a:extLst>
          </p:cNvPr>
          <p:cNvSpPr txBox="1">
            <a:spLocks noChangeArrowheads="1"/>
          </p:cNvSpPr>
          <p:nvPr/>
        </p:nvSpPr>
        <p:spPr bwMode="auto">
          <a:xfrm>
            <a:off x="3729162" y="2003067"/>
            <a:ext cx="426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800" b="1" dirty="0">
                <a:latin typeface="微软雅黑" panose="020B0503020204020204" pitchFamily="34" charset="-122"/>
                <a:ea typeface="微软雅黑" panose="020B0503020204020204" pitchFamily="34" charset="-122"/>
              </a:rPr>
              <a:t>单克隆抗体制备过程</a:t>
            </a:r>
          </a:p>
        </p:txBody>
      </p:sp>
      <p:sp>
        <p:nvSpPr>
          <p:cNvPr id="214023" name="Text Box 7">
            <a:extLst>
              <a:ext uri="{FF2B5EF4-FFF2-40B4-BE49-F238E27FC236}">
                <a16:creationId xmlns:a16="http://schemas.microsoft.com/office/drawing/2014/main" id="{8A48753A-36C9-4843-ABF6-FB1B7DDF0C92}"/>
              </a:ext>
            </a:extLst>
          </p:cNvPr>
          <p:cNvSpPr txBox="1">
            <a:spLocks noChangeArrowheads="1"/>
          </p:cNvSpPr>
          <p:nvPr/>
        </p:nvSpPr>
        <p:spPr bwMode="auto">
          <a:xfrm>
            <a:off x="1423283" y="3984266"/>
            <a:ext cx="2057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3200" b="1" dirty="0">
                <a:latin typeface="微软雅黑" panose="020B0503020204020204" pitchFamily="34" charset="-122"/>
                <a:ea typeface="微软雅黑" panose="020B0503020204020204" pitchFamily="34" charset="-122"/>
              </a:rPr>
              <a:t>三个“一”</a:t>
            </a:r>
          </a:p>
        </p:txBody>
      </p:sp>
      <p:sp>
        <p:nvSpPr>
          <p:cNvPr id="214024" name="AutoShape 8">
            <a:extLst>
              <a:ext uri="{FF2B5EF4-FFF2-40B4-BE49-F238E27FC236}">
                <a16:creationId xmlns:a16="http://schemas.microsoft.com/office/drawing/2014/main" id="{C7D1CEF3-DCE6-4E25-B3C0-207BDF48F1BF}"/>
              </a:ext>
            </a:extLst>
          </p:cNvPr>
          <p:cNvSpPr>
            <a:spLocks/>
          </p:cNvSpPr>
          <p:nvPr/>
        </p:nvSpPr>
        <p:spPr bwMode="auto">
          <a:xfrm>
            <a:off x="3576761" y="3418308"/>
            <a:ext cx="192157" cy="1590280"/>
          </a:xfrm>
          <a:prstGeom prst="leftBrace">
            <a:avLst>
              <a:gd name="adj1" fmla="val 86072"/>
              <a:gd name="adj2" fmla="val 5000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800">
              <a:latin typeface="微软雅黑" panose="020B0503020204020204" pitchFamily="34" charset="-122"/>
              <a:ea typeface="微软雅黑" panose="020B0503020204020204" pitchFamily="34" charset="-122"/>
            </a:endParaRPr>
          </a:p>
        </p:txBody>
      </p:sp>
      <p:sp>
        <p:nvSpPr>
          <p:cNvPr id="214025" name="Text Box 9">
            <a:extLst>
              <a:ext uri="{FF2B5EF4-FFF2-40B4-BE49-F238E27FC236}">
                <a16:creationId xmlns:a16="http://schemas.microsoft.com/office/drawing/2014/main" id="{F7E58C0D-E86C-474E-B4D2-095BAFC3D47F}"/>
              </a:ext>
            </a:extLst>
          </p:cNvPr>
          <p:cNvSpPr txBox="1">
            <a:spLocks noChangeArrowheads="1"/>
          </p:cNvSpPr>
          <p:nvPr/>
        </p:nvSpPr>
        <p:spPr bwMode="auto">
          <a:xfrm>
            <a:off x="3881562" y="3304654"/>
            <a:ext cx="7495429" cy="37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60000"/>
              </a:lnSpc>
              <a:spcBef>
                <a:spcPct val="50000"/>
              </a:spcBef>
            </a:pPr>
            <a:r>
              <a:rPr lang="zh-CN" altLang="en-US" sz="2800" b="1" dirty="0">
                <a:latin typeface="微软雅黑" panose="020B0503020204020204" pitchFamily="34" charset="-122"/>
                <a:ea typeface="微软雅黑" panose="020B0503020204020204" pitchFamily="34" charset="-122"/>
              </a:rPr>
              <a:t>一个诱导细胞融合的新方法</a:t>
            </a:r>
            <a:r>
              <a:rPr lang="en-US" altLang="zh-CN" sz="2800" b="1" dirty="0">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灭活病毒</a:t>
            </a:r>
          </a:p>
        </p:txBody>
      </p:sp>
      <p:sp>
        <p:nvSpPr>
          <p:cNvPr id="214026" name="Text Box 10">
            <a:extLst>
              <a:ext uri="{FF2B5EF4-FFF2-40B4-BE49-F238E27FC236}">
                <a16:creationId xmlns:a16="http://schemas.microsoft.com/office/drawing/2014/main" id="{D4D039DF-D967-4A78-8AF3-80CC0B7E61C7}"/>
              </a:ext>
            </a:extLst>
          </p:cNvPr>
          <p:cNvSpPr txBox="1">
            <a:spLocks noChangeArrowheads="1"/>
          </p:cNvSpPr>
          <p:nvPr/>
        </p:nvSpPr>
        <p:spPr bwMode="auto">
          <a:xfrm>
            <a:off x="3881562" y="4060467"/>
            <a:ext cx="5334000" cy="43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80000"/>
              </a:lnSpc>
              <a:spcBef>
                <a:spcPct val="50000"/>
              </a:spcBef>
            </a:pPr>
            <a:r>
              <a:rPr lang="zh-CN" altLang="en-US" sz="2800" b="1" dirty="0">
                <a:latin typeface="微软雅黑" panose="020B0503020204020204" pitchFamily="34" charset="-122"/>
                <a:ea typeface="微软雅黑" panose="020B0503020204020204" pitchFamily="34" charset="-122"/>
              </a:rPr>
              <a:t>一个新细胞</a:t>
            </a:r>
            <a:r>
              <a:rPr lang="en-US" altLang="zh-CN" sz="2800" b="1" dirty="0">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杂交瘤细胞</a:t>
            </a:r>
          </a:p>
        </p:txBody>
      </p:sp>
      <p:sp>
        <p:nvSpPr>
          <p:cNvPr id="214027" name="Text Box 11">
            <a:extLst>
              <a:ext uri="{FF2B5EF4-FFF2-40B4-BE49-F238E27FC236}">
                <a16:creationId xmlns:a16="http://schemas.microsoft.com/office/drawing/2014/main" id="{ACE83C81-A77D-4E27-AA9F-EE6CCF15737A}"/>
              </a:ext>
            </a:extLst>
          </p:cNvPr>
          <p:cNvSpPr txBox="1">
            <a:spLocks noChangeArrowheads="1"/>
          </p:cNvSpPr>
          <p:nvPr/>
        </p:nvSpPr>
        <p:spPr bwMode="auto">
          <a:xfrm>
            <a:off x="3881562" y="4768523"/>
            <a:ext cx="7646214"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90000"/>
              </a:lnSpc>
              <a:spcBef>
                <a:spcPct val="50000"/>
              </a:spcBef>
            </a:pPr>
            <a:r>
              <a:rPr lang="zh-CN" altLang="en-US" sz="2800" b="1" dirty="0">
                <a:latin typeface="微软雅黑" panose="020B0503020204020204" pitchFamily="34" charset="-122"/>
                <a:ea typeface="微软雅黑" panose="020B0503020204020204" pitchFamily="34" charset="-122"/>
              </a:rPr>
              <a:t>一个优势</a:t>
            </a:r>
            <a:r>
              <a:rPr lang="en-US" altLang="zh-CN" sz="2800" b="1" dirty="0">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单克隆抗体特异性强、灵敏度高</a:t>
            </a:r>
          </a:p>
        </p:txBody>
      </p:sp>
      <p:sp>
        <p:nvSpPr>
          <p:cNvPr id="2" name="灯片编号占位符 1">
            <a:extLst>
              <a:ext uri="{FF2B5EF4-FFF2-40B4-BE49-F238E27FC236}">
                <a16:creationId xmlns:a16="http://schemas.microsoft.com/office/drawing/2014/main" id="{738508A2-FA22-484E-99E5-9AC1F40C9D9D}"/>
              </a:ext>
            </a:extLst>
          </p:cNvPr>
          <p:cNvSpPr>
            <a:spLocks noGrp="1"/>
          </p:cNvSpPr>
          <p:nvPr>
            <p:ph type="sldNum" sz="quarter" idx="10"/>
          </p:nvPr>
        </p:nvSpPr>
        <p:spPr/>
        <p:txBody>
          <a:bodyPr/>
          <a:lstStyle/>
          <a:p>
            <a:pPr>
              <a:defRPr/>
            </a:pPr>
            <a:fld id="{580F1E90-8401-4A4E-BF83-A179F7DEF592}" type="slidenum">
              <a:rPr lang="zh-CN" altLang="en-US" smtClean="0"/>
              <a:pPr>
                <a:defRPr/>
              </a:pPr>
              <a:t>86</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4019"/>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1402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iterate type="wd">
                                    <p:tmAbs val="300"/>
                                  </p:iterate>
                                  <p:childTnLst>
                                    <p:set>
                                      <p:cBhvr>
                                        <p:cTn id="13" dur="1" fill="hold">
                                          <p:stCondLst>
                                            <p:cond delay="299"/>
                                          </p:stCondLst>
                                        </p:cTn>
                                        <p:tgtEl>
                                          <p:spTgt spid="21402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iterate type="wd">
                                    <p:tmAbs val="300"/>
                                  </p:iterate>
                                  <p:childTnLst>
                                    <p:set>
                                      <p:cBhvr>
                                        <p:cTn id="17" dur="1" fill="hold">
                                          <p:stCondLst>
                                            <p:cond delay="299"/>
                                          </p:stCondLst>
                                        </p:cTn>
                                        <p:tgtEl>
                                          <p:spTgt spid="214022"/>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214023"/>
                                        </p:tgtEl>
                                        <p:attrNameLst>
                                          <p:attrName>style.visibility</p:attrName>
                                        </p:attrNameLst>
                                      </p:cBhvr>
                                      <p:to>
                                        <p:strVal val="visible"/>
                                      </p:to>
                                    </p:set>
                                  </p:childTnLst>
                                </p:cTn>
                              </p:par>
                            </p:childTnLst>
                          </p:cTn>
                        </p:par>
                        <p:par>
                          <p:cTn id="22" fill="hold" nodeType="afterGroup">
                            <p:stCondLst>
                              <p:cond delay="500"/>
                            </p:stCondLst>
                            <p:childTnLst>
                              <p:par>
                                <p:cTn id="23" presetID="1" presetClass="entr" presetSubtype="0" fill="hold" grpId="0" nodeType="afterEffect">
                                  <p:stCondLst>
                                    <p:cond delay="0"/>
                                  </p:stCondLst>
                                  <p:childTnLst>
                                    <p:set>
                                      <p:cBhvr>
                                        <p:cTn id="24" dur="1" fill="hold">
                                          <p:stCondLst>
                                            <p:cond delay="499"/>
                                          </p:stCondLst>
                                        </p:cTn>
                                        <p:tgtEl>
                                          <p:spTgt spid="21402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iterate type="wd">
                                    <p:tmAbs val="300"/>
                                  </p:iterate>
                                  <p:childTnLst>
                                    <p:set>
                                      <p:cBhvr>
                                        <p:cTn id="28" dur="1" fill="hold">
                                          <p:stCondLst>
                                            <p:cond delay="299"/>
                                          </p:stCondLst>
                                        </p:cTn>
                                        <p:tgtEl>
                                          <p:spTgt spid="21402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iterate type="wd">
                                    <p:tmAbs val="300"/>
                                  </p:iterate>
                                  <p:childTnLst>
                                    <p:set>
                                      <p:cBhvr>
                                        <p:cTn id="32" dur="1" fill="hold">
                                          <p:stCondLst>
                                            <p:cond delay="299"/>
                                          </p:stCondLst>
                                        </p:cTn>
                                        <p:tgtEl>
                                          <p:spTgt spid="21402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iterate type="wd">
                                    <p:tmAbs val="300"/>
                                  </p:iterate>
                                  <p:childTnLst>
                                    <p:set>
                                      <p:cBhvr>
                                        <p:cTn id="36" dur="1" fill="hold">
                                          <p:stCondLst>
                                            <p:cond delay="299"/>
                                          </p:stCondLst>
                                        </p:cTn>
                                        <p:tgtEl>
                                          <p:spTgt spid="214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9" grpId="0" autoUpdateAnimBg="0"/>
      <p:bldP spid="214020" grpId="0" animBg="1"/>
      <p:bldP spid="214021" grpId="0" autoUpdateAnimBg="0"/>
      <p:bldP spid="214022" grpId="0" autoUpdateAnimBg="0"/>
      <p:bldP spid="214023" grpId="0" autoUpdateAnimBg="0"/>
      <p:bldP spid="214024" grpId="0" animBg="1"/>
      <p:bldP spid="214025" grpId="0" autoUpdateAnimBg="0"/>
      <p:bldP spid="214026" grpId="0" autoUpdateAnimBg="0"/>
      <p:bldP spid="214027" grpId="0"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CA96BA-1ED7-4216-930E-CCC50FBFD249}"/>
              </a:ext>
            </a:extLst>
          </p:cNvPr>
          <p:cNvSpPr>
            <a:spLocks noGrp="1"/>
          </p:cNvSpPr>
          <p:nvPr>
            <p:ph type="title"/>
          </p:nvPr>
        </p:nvSpPr>
        <p:spPr>
          <a:xfrm>
            <a:off x="1371600" y="179402"/>
            <a:ext cx="9448800" cy="487363"/>
          </a:xfrm>
        </p:spPr>
        <p:txBody>
          <a:bodyPr/>
          <a:lstStyle/>
          <a:p>
            <a:r>
              <a:rPr lang="zh-CN" altLang="en-US" dirty="0"/>
              <a:t>小结</a:t>
            </a:r>
          </a:p>
        </p:txBody>
      </p:sp>
      <p:sp>
        <p:nvSpPr>
          <p:cNvPr id="3" name="矩形 2">
            <a:extLst>
              <a:ext uri="{FF2B5EF4-FFF2-40B4-BE49-F238E27FC236}">
                <a16:creationId xmlns:a16="http://schemas.microsoft.com/office/drawing/2014/main" id="{396A6328-8318-40C1-9D81-150322BFAFC2}"/>
              </a:ext>
            </a:extLst>
          </p:cNvPr>
          <p:cNvSpPr/>
          <p:nvPr/>
        </p:nvSpPr>
        <p:spPr>
          <a:xfrm>
            <a:off x="945403" y="1121336"/>
            <a:ext cx="5652509" cy="3920240"/>
          </a:xfrm>
          <a:prstGeom prst="rect">
            <a:avLst/>
          </a:prstGeom>
        </p:spPr>
        <p:txBody>
          <a:bodyPr wrap="none">
            <a:spAutoFit/>
          </a:bodyPr>
          <a:lstStyle/>
          <a:p>
            <a:pPr>
              <a:lnSpc>
                <a:spcPct val="120000"/>
              </a:lnSpc>
              <a:spcBef>
                <a:spcPts val="1800"/>
              </a:spcBef>
            </a:pPr>
            <a:r>
              <a:rPr lang="zh-CN" altLang="en-US" sz="3200" b="1" dirty="0">
                <a:latin typeface="微软雅黑" panose="020B0503020204020204" pitchFamily="34" charset="-122"/>
                <a:ea typeface="微软雅黑" panose="020B0503020204020204" pitchFamily="34" charset="-122"/>
              </a:rPr>
              <a:t>一、植物细胞工程</a:t>
            </a:r>
            <a:endParaRPr lang="en-US" altLang="zh-CN" sz="3200" b="1" dirty="0">
              <a:latin typeface="微软雅黑" panose="020B0503020204020204" pitchFamily="34" charset="-122"/>
              <a:ea typeface="微软雅黑" panose="020B0503020204020204" pitchFamily="34" charset="-122"/>
            </a:endParaRPr>
          </a:p>
          <a:p>
            <a:pPr marL="800100" lvl="1" indent="-342900">
              <a:lnSpc>
                <a:spcPct val="120000"/>
              </a:lnSpc>
              <a:spcBef>
                <a:spcPts val="1800"/>
              </a:spcBef>
              <a:buAutoNum type="arabicPeriod"/>
            </a:pP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 植物细胞的全能性的概念</a:t>
            </a:r>
            <a:endParaRPr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a:p>
            <a:pPr marL="800100" lvl="1" indent="-342900">
              <a:lnSpc>
                <a:spcPct val="120000"/>
              </a:lnSpc>
              <a:spcBef>
                <a:spcPts val="1800"/>
              </a:spcBef>
              <a:buAutoNum type="arabicPeriod"/>
            </a:pPr>
            <a:r>
              <a:rPr lang="zh-CN" altLang="en-US" sz="3200" b="1" dirty="0">
                <a:latin typeface="微软雅黑" panose="020B0503020204020204" pitchFamily="34" charset="-122"/>
                <a:ea typeface="微软雅黑" panose="020B0503020204020204" pitchFamily="34" charset="-122"/>
              </a:rPr>
              <a:t> 植物组织培养过程</a:t>
            </a:r>
            <a:endParaRPr lang="en-US" altLang="zh-CN" sz="3200" b="1" dirty="0">
              <a:latin typeface="微软雅黑" panose="020B0503020204020204" pitchFamily="34" charset="-122"/>
              <a:ea typeface="微软雅黑" panose="020B0503020204020204" pitchFamily="34" charset="-122"/>
            </a:endParaRPr>
          </a:p>
          <a:p>
            <a:pPr marL="800100" lvl="1" indent="-342900">
              <a:lnSpc>
                <a:spcPct val="120000"/>
              </a:lnSpc>
              <a:spcBef>
                <a:spcPts val="1800"/>
              </a:spcBef>
              <a:buFontTx/>
              <a:buAutoNum type="arabicPeriod"/>
            </a:pPr>
            <a:r>
              <a:rPr lang="zh-CN" altLang="en-US" sz="3200" b="1" dirty="0">
                <a:latin typeface="微软雅黑" panose="020B0503020204020204" pitchFamily="34" charset="-122"/>
                <a:ea typeface="微软雅黑" panose="020B0503020204020204" pitchFamily="34" charset="-122"/>
              </a:rPr>
              <a:t> 植物体细胞杂交过程</a:t>
            </a:r>
            <a:endParaRPr lang="en-US" altLang="zh-CN" sz="3200" b="1" dirty="0">
              <a:latin typeface="微软雅黑" panose="020B0503020204020204" pitchFamily="34" charset="-122"/>
              <a:ea typeface="微软雅黑" panose="020B0503020204020204" pitchFamily="34" charset="-122"/>
            </a:endParaRPr>
          </a:p>
          <a:p>
            <a:pPr marL="800100" lvl="1" indent="-342900">
              <a:lnSpc>
                <a:spcPct val="120000"/>
              </a:lnSpc>
              <a:spcBef>
                <a:spcPts val="1800"/>
              </a:spcBef>
              <a:buFontTx/>
              <a:buAutoNum type="arabicPeriod"/>
            </a:pPr>
            <a:r>
              <a:rPr lang="zh-CN" altLang="en-US" sz="3200" b="1" dirty="0">
                <a:latin typeface="微软雅黑" panose="020B0503020204020204" pitchFamily="34" charset="-122"/>
                <a:ea typeface="微软雅黑" panose="020B0503020204020204" pitchFamily="34" charset="-122"/>
              </a:rPr>
              <a:t> 植物细胞工程的实际应用</a:t>
            </a:r>
          </a:p>
        </p:txBody>
      </p:sp>
      <p:sp>
        <p:nvSpPr>
          <p:cNvPr id="4" name="灯片编号占位符 3">
            <a:extLst>
              <a:ext uri="{FF2B5EF4-FFF2-40B4-BE49-F238E27FC236}">
                <a16:creationId xmlns:a16="http://schemas.microsoft.com/office/drawing/2014/main" id="{1DA5D72F-C097-467E-B07A-230FB1A72D7D}"/>
              </a:ext>
            </a:extLst>
          </p:cNvPr>
          <p:cNvSpPr>
            <a:spLocks noGrp="1"/>
          </p:cNvSpPr>
          <p:nvPr>
            <p:ph type="sldNum" sz="quarter" idx="10"/>
          </p:nvPr>
        </p:nvSpPr>
        <p:spPr/>
        <p:txBody>
          <a:bodyPr/>
          <a:lstStyle/>
          <a:p>
            <a:pPr>
              <a:defRPr/>
            </a:pPr>
            <a:fld id="{7AE64243-DDB2-45F0-AE7E-3121FB12EF5C}" type="slidenum">
              <a:rPr lang="en-US" altLang="zh-CN" smtClean="0"/>
              <a:pPr>
                <a:defRPr/>
              </a:pPr>
              <a:t>87</a:t>
            </a:fld>
            <a:endParaRPr lang="en-US" altLang="zh-CN"/>
          </a:p>
        </p:txBody>
      </p:sp>
    </p:spTree>
    <p:extLst>
      <p:ext uri="{BB962C8B-B14F-4D97-AF65-F5344CB8AC3E}">
        <p14:creationId xmlns:p14="http://schemas.microsoft.com/office/powerpoint/2010/main" val="41115412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CA96BA-1ED7-4216-930E-CCC50FBFD249}"/>
              </a:ext>
            </a:extLst>
          </p:cNvPr>
          <p:cNvSpPr>
            <a:spLocks noGrp="1"/>
          </p:cNvSpPr>
          <p:nvPr>
            <p:ph type="title"/>
          </p:nvPr>
        </p:nvSpPr>
        <p:spPr>
          <a:xfrm>
            <a:off x="1371600" y="179402"/>
            <a:ext cx="9448800" cy="487363"/>
          </a:xfrm>
        </p:spPr>
        <p:txBody>
          <a:bodyPr/>
          <a:lstStyle/>
          <a:p>
            <a:r>
              <a:rPr lang="zh-CN" altLang="en-US" dirty="0"/>
              <a:t>小结</a:t>
            </a:r>
          </a:p>
        </p:txBody>
      </p:sp>
      <p:sp>
        <p:nvSpPr>
          <p:cNvPr id="3" name="矩形 2">
            <a:extLst>
              <a:ext uri="{FF2B5EF4-FFF2-40B4-BE49-F238E27FC236}">
                <a16:creationId xmlns:a16="http://schemas.microsoft.com/office/drawing/2014/main" id="{396A6328-8318-40C1-9D81-150322BFAFC2}"/>
              </a:ext>
            </a:extLst>
          </p:cNvPr>
          <p:cNvSpPr/>
          <p:nvPr/>
        </p:nvSpPr>
        <p:spPr>
          <a:xfrm>
            <a:off x="676785" y="1010018"/>
            <a:ext cx="10838430" cy="4221990"/>
          </a:xfrm>
          <a:prstGeom prst="rect">
            <a:avLst/>
          </a:prstGeom>
        </p:spPr>
        <p:txBody>
          <a:bodyPr wrap="square">
            <a:spAutoFit/>
          </a:bodyPr>
          <a:lstStyle/>
          <a:p>
            <a:pPr>
              <a:lnSpc>
                <a:spcPct val="120000"/>
              </a:lnSpc>
              <a:spcBef>
                <a:spcPts val="1800"/>
              </a:spcBef>
            </a:pPr>
            <a:r>
              <a:rPr lang="zh-CN" altLang="en-US" sz="3200" b="1" dirty="0">
                <a:latin typeface="微软雅黑" panose="020B0503020204020204" pitchFamily="34" charset="-122"/>
                <a:ea typeface="微软雅黑" panose="020B0503020204020204" pitchFamily="34" charset="-122"/>
              </a:rPr>
              <a:t>二、动物细胞工程</a:t>
            </a:r>
            <a:endParaRPr lang="en-US" altLang="zh-CN" sz="3200" b="1" dirty="0">
              <a:latin typeface="微软雅黑" panose="020B0503020204020204" pitchFamily="34" charset="-122"/>
              <a:ea typeface="微软雅黑" panose="020B0503020204020204" pitchFamily="34" charset="-122"/>
            </a:endParaRPr>
          </a:p>
          <a:p>
            <a:pPr marL="800100" lvl="1" indent="-342900">
              <a:lnSpc>
                <a:spcPct val="120000"/>
              </a:lnSpc>
              <a:spcBef>
                <a:spcPts val="1800"/>
              </a:spcBef>
              <a:buFont typeface="Times New Roman" panose="02020603050405020304" pitchFamily="18" charset="0"/>
              <a:buAutoNum type="arabicPeriod"/>
            </a:pP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 动物细胞培养</a:t>
            </a:r>
            <a:endParaRPr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a:p>
            <a:pPr marL="914400" lvl="1" indent="-457200">
              <a:lnSpc>
                <a:spcPct val="120000"/>
              </a:lnSpc>
              <a:spcBef>
                <a:spcPts val="1800"/>
              </a:spcBef>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操作过程</a:t>
            </a:r>
            <a:endParaRPr lang="en-US" altLang="zh-CN" sz="2800" b="1" dirty="0">
              <a:latin typeface="微软雅黑" panose="020B0503020204020204" pitchFamily="34" charset="-122"/>
              <a:ea typeface="微软雅黑" panose="020B0503020204020204" pitchFamily="34" charset="-122"/>
              <a:cs typeface="Times New Roman" panose="02020603050405020304" pitchFamily="18" charset="0"/>
            </a:endParaRPr>
          </a:p>
          <a:p>
            <a:pPr marL="914400" lvl="1" indent="-457200">
              <a:lnSpc>
                <a:spcPct val="120000"/>
              </a:lnSpc>
              <a:spcBef>
                <a:spcPts val="1800"/>
              </a:spcBef>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名词解释：细胞贴壁、接触抑制、细胞株、细胞系、原代培养、传代培养</a:t>
            </a:r>
            <a:endParaRPr lang="en-US" altLang="zh-CN" sz="2800" b="1" dirty="0">
              <a:latin typeface="微软雅黑" panose="020B0503020204020204" pitchFamily="34" charset="-122"/>
              <a:ea typeface="微软雅黑" panose="020B0503020204020204" pitchFamily="34" charset="-122"/>
              <a:cs typeface="Times New Roman" panose="02020603050405020304" pitchFamily="18" charset="0"/>
            </a:endParaRPr>
          </a:p>
          <a:p>
            <a:pPr marL="914400" lvl="1" indent="-457200">
              <a:lnSpc>
                <a:spcPct val="120000"/>
              </a:lnSpc>
              <a:spcBef>
                <a:spcPts val="1800"/>
              </a:spcBef>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比较</a:t>
            </a:r>
            <a:r>
              <a:rPr lang="zh-CN" altLang="en-US" sz="2800" b="1" dirty="0">
                <a:latin typeface="微软雅黑" panose="020B0503020204020204" pitchFamily="34" charset="-122"/>
                <a:ea typeface="微软雅黑" panose="020B0503020204020204" pitchFamily="34" charset="-122"/>
              </a:rPr>
              <a:t>植物组织培养和</a:t>
            </a: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动物细胞培养</a:t>
            </a:r>
            <a:endParaRPr lang="en-US" altLang="zh-CN" sz="28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1C876616-8CC7-4A89-81CE-D034F7EB6321}"/>
              </a:ext>
            </a:extLst>
          </p:cNvPr>
          <p:cNvSpPr>
            <a:spLocks noGrp="1"/>
          </p:cNvSpPr>
          <p:nvPr>
            <p:ph type="sldNum" sz="quarter" idx="10"/>
          </p:nvPr>
        </p:nvSpPr>
        <p:spPr/>
        <p:txBody>
          <a:bodyPr/>
          <a:lstStyle/>
          <a:p>
            <a:pPr>
              <a:defRPr/>
            </a:pPr>
            <a:fld id="{7AE64243-DDB2-45F0-AE7E-3121FB12EF5C}" type="slidenum">
              <a:rPr lang="en-US" altLang="zh-CN" smtClean="0"/>
              <a:pPr>
                <a:defRPr/>
              </a:pPr>
              <a:t>88</a:t>
            </a:fld>
            <a:endParaRPr lang="en-US" altLang="zh-CN"/>
          </a:p>
        </p:txBody>
      </p:sp>
    </p:spTree>
    <p:extLst>
      <p:ext uri="{BB962C8B-B14F-4D97-AF65-F5344CB8AC3E}">
        <p14:creationId xmlns:p14="http://schemas.microsoft.com/office/powerpoint/2010/main" val="38835764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CA96BA-1ED7-4216-930E-CCC50FBFD249}"/>
              </a:ext>
            </a:extLst>
          </p:cNvPr>
          <p:cNvSpPr>
            <a:spLocks noGrp="1"/>
          </p:cNvSpPr>
          <p:nvPr>
            <p:ph type="title"/>
          </p:nvPr>
        </p:nvSpPr>
        <p:spPr>
          <a:xfrm>
            <a:off x="1371600" y="179402"/>
            <a:ext cx="9448800" cy="487363"/>
          </a:xfrm>
        </p:spPr>
        <p:txBody>
          <a:bodyPr/>
          <a:lstStyle/>
          <a:p>
            <a:r>
              <a:rPr lang="zh-CN" altLang="en-US" dirty="0"/>
              <a:t>小结</a:t>
            </a:r>
          </a:p>
        </p:txBody>
      </p:sp>
      <p:sp>
        <p:nvSpPr>
          <p:cNvPr id="3" name="矩形 2">
            <a:extLst>
              <a:ext uri="{FF2B5EF4-FFF2-40B4-BE49-F238E27FC236}">
                <a16:creationId xmlns:a16="http://schemas.microsoft.com/office/drawing/2014/main" id="{396A6328-8318-40C1-9D81-150322BFAFC2}"/>
              </a:ext>
            </a:extLst>
          </p:cNvPr>
          <p:cNvSpPr/>
          <p:nvPr/>
        </p:nvSpPr>
        <p:spPr>
          <a:xfrm>
            <a:off x="1153862" y="1202332"/>
            <a:ext cx="9071514" cy="4659032"/>
          </a:xfrm>
          <a:prstGeom prst="rect">
            <a:avLst/>
          </a:prstGeom>
        </p:spPr>
        <p:txBody>
          <a:bodyPr wrap="square">
            <a:spAutoFit/>
          </a:bodyPr>
          <a:lstStyle/>
          <a:p>
            <a:pPr marL="514350" indent="-514350">
              <a:lnSpc>
                <a:spcPct val="120000"/>
              </a:lnSpc>
              <a:spcBef>
                <a:spcPts val="600"/>
              </a:spcBef>
              <a:buFont typeface="+mj-lt"/>
              <a:buAutoNum type="arabicPeriod" startAt="2"/>
            </a:pP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 动物细胞核移植</a:t>
            </a:r>
            <a:endParaRPr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a:p>
            <a:pPr marL="914400" lvl="1" indent="-457200">
              <a:lnSpc>
                <a:spcPct val="120000"/>
              </a:lnSpc>
              <a:spcBef>
                <a:spcPts val="600"/>
              </a:spcBef>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操作过程</a:t>
            </a:r>
            <a:endParaRPr lang="en-US" altLang="zh-CN" sz="2800" b="1" dirty="0">
              <a:latin typeface="微软雅黑" panose="020B0503020204020204" pitchFamily="34" charset="-122"/>
              <a:ea typeface="微软雅黑" panose="020B0503020204020204" pitchFamily="34" charset="-122"/>
              <a:cs typeface="Times New Roman" panose="02020603050405020304" pitchFamily="18" charset="0"/>
            </a:endParaRPr>
          </a:p>
          <a:p>
            <a:pPr marL="914400" lvl="1" indent="-457200">
              <a:lnSpc>
                <a:spcPct val="120000"/>
              </a:lnSpc>
              <a:spcBef>
                <a:spcPts val="600"/>
              </a:spcBef>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诱导多能干细胞的概念</a:t>
            </a:r>
          </a:p>
          <a:p>
            <a:pPr marL="514350" indent="-514350">
              <a:lnSpc>
                <a:spcPct val="120000"/>
              </a:lnSpc>
              <a:spcBef>
                <a:spcPts val="600"/>
              </a:spcBef>
              <a:buFont typeface="+mj-lt"/>
              <a:buAutoNum type="arabicPeriod" startAt="2"/>
            </a:pP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动物细胞融合</a:t>
            </a:r>
            <a:endParaRPr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a:p>
            <a:pPr marL="914400" lvl="1" indent="-457200">
              <a:lnSpc>
                <a:spcPct val="120000"/>
              </a:lnSpc>
              <a:spcBef>
                <a:spcPts val="1800"/>
              </a:spcBef>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植物、动物细胞融合的比较</a:t>
            </a:r>
          </a:p>
          <a:p>
            <a:pPr marL="514350" indent="-514350">
              <a:lnSpc>
                <a:spcPct val="120000"/>
              </a:lnSpc>
              <a:spcBef>
                <a:spcPts val="600"/>
              </a:spcBef>
              <a:buFont typeface="+mj-lt"/>
              <a:buAutoNum type="arabicPeriod" startAt="4"/>
            </a:pP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单克隆抗体</a:t>
            </a:r>
            <a:endParaRPr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a:p>
            <a:pPr marL="914400" lvl="1" indent="-457200">
              <a:lnSpc>
                <a:spcPct val="120000"/>
              </a:lnSpc>
              <a:spcBef>
                <a:spcPts val="1800"/>
              </a:spcBef>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单克隆抗体制备过程、概念、特点</a:t>
            </a:r>
            <a:endParaRPr lang="zh-CN" altLang="en-US" sz="2800" b="1" dirty="0">
              <a:latin typeface="微软雅黑" panose="020B0503020204020204" pitchFamily="34" charset="-122"/>
              <a:ea typeface="微软雅黑" panose="020B0503020204020204" pitchFamily="34" charset="-122"/>
            </a:endParaRPr>
          </a:p>
        </p:txBody>
      </p:sp>
      <p:sp>
        <p:nvSpPr>
          <p:cNvPr id="4" name="灯片编号占位符 3">
            <a:extLst>
              <a:ext uri="{FF2B5EF4-FFF2-40B4-BE49-F238E27FC236}">
                <a16:creationId xmlns:a16="http://schemas.microsoft.com/office/drawing/2014/main" id="{83631816-FAE6-4198-B4CB-5E3B12A013A9}"/>
              </a:ext>
            </a:extLst>
          </p:cNvPr>
          <p:cNvSpPr>
            <a:spLocks noGrp="1"/>
          </p:cNvSpPr>
          <p:nvPr>
            <p:ph type="sldNum" sz="quarter" idx="10"/>
          </p:nvPr>
        </p:nvSpPr>
        <p:spPr/>
        <p:txBody>
          <a:bodyPr/>
          <a:lstStyle/>
          <a:p>
            <a:pPr>
              <a:defRPr/>
            </a:pPr>
            <a:fld id="{7AE64243-DDB2-45F0-AE7E-3121FB12EF5C}" type="slidenum">
              <a:rPr lang="en-US" altLang="zh-CN" smtClean="0"/>
              <a:pPr>
                <a:defRPr/>
              </a:pPr>
              <a:t>89</a:t>
            </a:fld>
            <a:endParaRPr lang="en-US" altLang="zh-CN"/>
          </a:p>
        </p:txBody>
      </p:sp>
    </p:spTree>
    <p:extLst>
      <p:ext uri="{BB962C8B-B14F-4D97-AF65-F5344CB8AC3E}">
        <p14:creationId xmlns:p14="http://schemas.microsoft.com/office/powerpoint/2010/main" val="1865550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CF6D1059-E4E9-4038-A748-A5A813889278}"/>
              </a:ext>
            </a:extLst>
          </p:cNvPr>
          <p:cNvSpPr>
            <a:spLocks noChangeArrowheads="1"/>
          </p:cNvSpPr>
          <p:nvPr/>
        </p:nvSpPr>
        <p:spPr bwMode="auto">
          <a:xfrm>
            <a:off x="9480550" y="5949950"/>
            <a:ext cx="15113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136200" name="Text Box 8">
            <a:extLst>
              <a:ext uri="{FF2B5EF4-FFF2-40B4-BE49-F238E27FC236}">
                <a16:creationId xmlns:a16="http://schemas.microsoft.com/office/drawing/2014/main" id="{11F186E8-091B-409D-A8A2-310D808081FD}"/>
              </a:ext>
            </a:extLst>
          </p:cNvPr>
          <p:cNvSpPr txBox="1">
            <a:spLocks noChangeArrowheads="1"/>
          </p:cNvSpPr>
          <p:nvPr/>
        </p:nvSpPr>
        <p:spPr bwMode="auto">
          <a:xfrm>
            <a:off x="1752617" y="4214379"/>
            <a:ext cx="956195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marL="648000" indent="-648000" eaLnBrk="1" hangingPunct="1">
              <a:spcBef>
                <a:spcPct val="50000"/>
              </a:spcBef>
            </a:pPr>
            <a:r>
              <a:rPr lang="en-US" altLang="zh-CN" sz="3200" b="1" dirty="0">
                <a:latin typeface="微软雅黑" panose="020B0503020204020204" pitchFamily="34" charset="-122"/>
                <a:ea typeface="微软雅黑" panose="020B0503020204020204" pitchFamily="34" charset="-122"/>
              </a:rPr>
              <a:t>2</a:t>
            </a:r>
            <a:r>
              <a:rPr lang="zh-CN" altLang="en-US" sz="3200" b="1" dirty="0">
                <a:latin typeface="微软雅黑" panose="020B0503020204020204" pitchFamily="34" charset="-122"/>
                <a:ea typeface="微软雅黑" panose="020B0503020204020204" pitchFamily="34" charset="-122"/>
              </a:rPr>
              <a:t>、提供植物生长所需的</a:t>
            </a:r>
            <a:r>
              <a:rPr lang="zh-CN" altLang="en-US" sz="3200" b="1" dirty="0">
                <a:solidFill>
                  <a:srgbClr val="FF0000"/>
                </a:solidFill>
                <a:latin typeface="微软雅黑" panose="020B0503020204020204" pitchFamily="34" charset="-122"/>
                <a:ea typeface="微软雅黑" panose="020B0503020204020204" pitchFamily="34" charset="-122"/>
              </a:rPr>
              <a:t>营养物质、激素及适宜的温度、酸碱度等。</a:t>
            </a:r>
            <a:endParaRPr lang="zh-CN" altLang="en-US" sz="3200" b="1" dirty="0">
              <a:latin typeface="微软雅黑" panose="020B0503020204020204" pitchFamily="34" charset="-122"/>
              <a:ea typeface="微软雅黑" panose="020B0503020204020204" pitchFamily="34" charset="-122"/>
            </a:endParaRPr>
          </a:p>
        </p:txBody>
      </p:sp>
      <p:sp>
        <p:nvSpPr>
          <p:cNvPr id="136201" name="Text Box 9">
            <a:extLst>
              <a:ext uri="{FF2B5EF4-FFF2-40B4-BE49-F238E27FC236}">
                <a16:creationId xmlns:a16="http://schemas.microsoft.com/office/drawing/2014/main" id="{FD2E577F-E4B7-4045-B176-8BFE9CB0F982}"/>
              </a:ext>
            </a:extLst>
          </p:cNvPr>
          <p:cNvSpPr txBox="1">
            <a:spLocks noChangeArrowheads="1"/>
          </p:cNvSpPr>
          <p:nvPr/>
        </p:nvSpPr>
        <p:spPr bwMode="auto">
          <a:xfrm>
            <a:off x="1754204" y="3128530"/>
            <a:ext cx="7772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b="1" dirty="0">
                <a:latin typeface="微软雅黑" panose="020B0503020204020204" pitchFamily="34" charset="-122"/>
                <a:ea typeface="微软雅黑" panose="020B0503020204020204" pitchFamily="34" charset="-122"/>
              </a:rPr>
              <a:t>1</a:t>
            </a:r>
            <a:r>
              <a:rPr lang="zh-CN" altLang="en-US" sz="3200" b="1" dirty="0">
                <a:latin typeface="微软雅黑" panose="020B0503020204020204" pitchFamily="34" charset="-122"/>
                <a:ea typeface="微软雅黑" panose="020B0503020204020204" pitchFamily="34" charset="-122"/>
              </a:rPr>
              <a:t>、使生物体的细胞处于</a:t>
            </a:r>
            <a:r>
              <a:rPr lang="zh-CN" altLang="en-US" sz="3200" b="1" dirty="0">
                <a:solidFill>
                  <a:srgbClr val="FF0000"/>
                </a:solidFill>
                <a:latin typeface="微软雅黑" panose="020B0503020204020204" pitchFamily="34" charset="-122"/>
                <a:ea typeface="微软雅黑" panose="020B0503020204020204" pitchFamily="34" charset="-122"/>
              </a:rPr>
              <a:t>离体状态</a:t>
            </a:r>
            <a:r>
              <a:rPr lang="zh-CN" altLang="en-US" sz="3200" b="1" dirty="0">
                <a:latin typeface="微软雅黑" panose="020B0503020204020204" pitchFamily="34" charset="-122"/>
                <a:ea typeface="微软雅黑" panose="020B0503020204020204" pitchFamily="34" charset="-122"/>
              </a:rPr>
              <a:t>。 </a:t>
            </a:r>
          </a:p>
        </p:txBody>
      </p:sp>
      <p:sp>
        <p:nvSpPr>
          <p:cNvPr id="136203" name="Text Box 11">
            <a:extLst>
              <a:ext uri="{FF2B5EF4-FFF2-40B4-BE49-F238E27FC236}">
                <a16:creationId xmlns:a16="http://schemas.microsoft.com/office/drawing/2014/main" id="{D2DBAF90-FEBF-4891-B43F-A184B978786C}"/>
              </a:ext>
            </a:extLst>
          </p:cNvPr>
          <p:cNvSpPr txBox="1">
            <a:spLocks noChangeArrowheads="1"/>
          </p:cNvSpPr>
          <p:nvPr/>
        </p:nvSpPr>
        <p:spPr bwMode="auto">
          <a:xfrm>
            <a:off x="1247553" y="1545451"/>
            <a:ext cx="9655175" cy="1066800"/>
          </a:xfrm>
          <a:prstGeom prst="rect">
            <a:avLst/>
          </a:prstGeom>
          <a:noFill/>
          <a:ln>
            <a:noFill/>
          </a:ln>
        </p:spPr>
        <p:txBody>
          <a:bodyPr wrap="square">
            <a:spAutoFit/>
          </a:bodyPr>
          <a:lstStyle>
            <a:defPPr>
              <a:defRPr lang="zh-CN"/>
            </a:defPPr>
            <a:lvl1pPr marL="457200" indent="-457200">
              <a:spcBef>
                <a:spcPct val="50000"/>
              </a:spcBef>
              <a:buFont typeface="Arial" panose="020B0604020202020204" pitchFamily="34" charset="0"/>
              <a:buChar char="•"/>
              <a:defRPr kumimoji="0" sz="3200" b="1">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eaLnBrk="0" hangingPunct="0">
              <a:defRPr kumimoji="1" sz="2000">
                <a:latin typeface="Times New Roman" panose="02020603050405020304" pitchFamily="18" charset="0"/>
                <a:ea typeface="宋体" panose="02010600030101010101" pitchFamily="2" charset="-122"/>
              </a:defRPr>
            </a:lvl2pPr>
            <a:lvl3pPr marL="1143000" indent="-228600" eaLnBrk="0" hangingPunct="0">
              <a:defRPr kumimoji="1" sz="2000">
                <a:latin typeface="Times New Roman" panose="02020603050405020304" pitchFamily="18" charset="0"/>
                <a:ea typeface="宋体" panose="02010600030101010101" pitchFamily="2" charset="-122"/>
              </a:defRPr>
            </a:lvl3pPr>
            <a:lvl4pPr marL="1600200" indent="-228600" eaLnBrk="0" hangingPunct="0">
              <a:defRPr kumimoji="1" sz="2000">
                <a:latin typeface="Times New Roman" panose="02020603050405020304" pitchFamily="18" charset="0"/>
                <a:ea typeface="宋体" panose="02010600030101010101" pitchFamily="2" charset="-122"/>
              </a:defRPr>
            </a:lvl4pPr>
            <a:lvl5pPr marL="2057400" indent="-228600" eaLnBrk="0" hangingPunct="0">
              <a:defRPr kumimoji="1" sz="20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latin typeface="Times New Roman" panose="02020603050405020304" pitchFamily="18" charset="0"/>
                <a:ea typeface="宋体" panose="02010600030101010101" pitchFamily="2" charset="-122"/>
              </a:defRPr>
            </a:lvl9pPr>
          </a:lstStyle>
          <a:p>
            <a:r>
              <a:rPr lang="zh-CN" altLang="en-US" dirty="0"/>
              <a:t>使没表现全能性的植物细胞表现出全能性需要提供的条件有哪些？</a:t>
            </a:r>
          </a:p>
        </p:txBody>
      </p:sp>
      <p:sp>
        <p:nvSpPr>
          <p:cNvPr id="8" name="标题 1">
            <a:extLst>
              <a:ext uri="{FF2B5EF4-FFF2-40B4-BE49-F238E27FC236}">
                <a16:creationId xmlns:a16="http://schemas.microsoft.com/office/drawing/2014/main" id="{864AE543-6EF3-4E15-B60E-9991C0C0215A}"/>
              </a:ext>
            </a:extLst>
          </p:cNvPr>
          <p:cNvSpPr txBox="1">
            <a:spLocks/>
          </p:cNvSpPr>
          <p:nvPr/>
        </p:nvSpPr>
        <p:spPr>
          <a:xfrm>
            <a:off x="1247553" y="150184"/>
            <a:ext cx="9448800" cy="487363"/>
          </a:xfrm>
          <a:prstGeom prst="rect">
            <a:avLst/>
          </a:prstGeom>
        </p:spPr>
        <p:txBody>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r>
              <a:rPr lang="en-US" altLang="zh-CN">
                <a:cs typeface="Times New Roman" panose="02020603050405020304" pitchFamily="18" charset="0"/>
              </a:rPr>
              <a:t>1. </a:t>
            </a:r>
            <a:r>
              <a:rPr lang="zh-CN" altLang="en-US">
                <a:cs typeface="Times New Roman" panose="02020603050405020304" pitchFamily="18" charset="0"/>
              </a:rPr>
              <a:t>植物细胞的全能性</a:t>
            </a:r>
            <a:endParaRPr lang="zh-CN" altLang="en-US" dirty="0"/>
          </a:p>
        </p:txBody>
      </p:sp>
      <p:sp>
        <p:nvSpPr>
          <p:cNvPr id="2" name="灯片编号占位符 1">
            <a:extLst>
              <a:ext uri="{FF2B5EF4-FFF2-40B4-BE49-F238E27FC236}">
                <a16:creationId xmlns:a16="http://schemas.microsoft.com/office/drawing/2014/main" id="{915816AC-7E83-4552-B117-EAFF43C912EF}"/>
              </a:ext>
            </a:extLst>
          </p:cNvPr>
          <p:cNvSpPr>
            <a:spLocks noGrp="1"/>
          </p:cNvSpPr>
          <p:nvPr>
            <p:ph type="sldNum" sz="quarter" idx="10"/>
          </p:nvPr>
        </p:nvSpPr>
        <p:spPr/>
        <p:txBody>
          <a:bodyPr/>
          <a:lstStyle/>
          <a:p>
            <a:pPr>
              <a:defRPr/>
            </a:pPr>
            <a:fld id="{580F1E90-8401-4A4E-BF83-A179F7DEF592}" type="slidenum">
              <a:rPr lang="zh-CN" altLang="en-US" smtClean="0"/>
              <a:pPr>
                <a:defRPr/>
              </a:pPr>
              <a:t>9</a:t>
            </a:fld>
            <a:endParaRPr lang="zh-CN" altLang="en-US"/>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2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6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0" grpId="0"/>
      <p:bldP spid="136201" grpId="0"/>
    </p:bldLst>
  </p:timing>
</p:sld>
</file>

<file path=ppt/theme/theme1.xml><?xml version="1.0" encoding="utf-8"?>
<a:theme xmlns:a="http://schemas.openxmlformats.org/drawingml/2006/main" name="1_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2153</TotalTime>
  <Words>4614</Words>
  <Application>Microsoft Office PowerPoint</Application>
  <PresentationFormat>宽屏</PresentationFormat>
  <Paragraphs>708</Paragraphs>
  <Slides>89</Slides>
  <Notes>5</Notes>
  <HiddenSlides>6</HiddenSlides>
  <MMClips>0</MMClips>
  <ScaleCrop>false</ScaleCrop>
  <HeadingPairs>
    <vt:vector size="8" baseType="variant">
      <vt:variant>
        <vt:lpstr>已用的字体</vt:lpstr>
      </vt:variant>
      <vt:variant>
        <vt:i4>12</vt:i4>
      </vt:variant>
      <vt:variant>
        <vt:lpstr>主题</vt:lpstr>
      </vt:variant>
      <vt:variant>
        <vt:i4>3</vt:i4>
      </vt:variant>
      <vt:variant>
        <vt:lpstr>嵌入 OLE 服务器</vt:lpstr>
      </vt:variant>
      <vt:variant>
        <vt:i4>3</vt:i4>
      </vt:variant>
      <vt:variant>
        <vt:lpstr>幻灯片标题</vt:lpstr>
      </vt:variant>
      <vt:variant>
        <vt:i4>89</vt:i4>
      </vt:variant>
    </vt:vector>
  </HeadingPairs>
  <TitlesOfParts>
    <vt:vector size="107" baseType="lpstr">
      <vt:lpstr>Malgun Gothic</vt:lpstr>
      <vt:lpstr>等线</vt:lpstr>
      <vt:lpstr>仿宋_GB2312</vt:lpstr>
      <vt:lpstr>黑体</vt:lpstr>
      <vt:lpstr>华文新魏</vt:lpstr>
      <vt:lpstr>楷体</vt:lpstr>
      <vt:lpstr>楷体_GB2312</vt:lpstr>
      <vt:lpstr>宋体</vt:lpstr>
      <vt:lpstr>微软雅黑</vt:lpstr>
      <vt:lpstr>Arial</vt:lpstr>
      <vt:lpstr>Times New Roman</vt:lpstr>
      <vt:lpstr>Wingdings</vt:lpstr>
      <vt:lpstr>1_282TGp_food_light_ani</vt:lpstr>
      <vt:lpstr>2_282TGp_food_light_ani</vt:lpstr>
      <vt:lpstr>3_282TGp_food_light_ani</vt:lpstr>
      <vt:lpstr>Image</vt:lpstr>
      <vt:lpstr>PhotoImpact</vt:lpstr>
      <vt:lpstr>位图图像</vt:lpstr>
      <vt:lpstr>专题2  细胞工程</vt:lpstr>
      <vt:lpstr>细胞工程的概念</vt:lpstr>
      <vt:lpstr>PowerPoint 演示文稿</vt:lpstr>
      <vt:lpstr>细胞工程的发展历程</vt:lpstr>
      <vt:lpstr>细胞工程的发展历程</vt:lpstr>
      <vt:lpstr>基本技术和理论基础 </vt:lpstr>
      <vt:lpstr>1. 植物细胞的全能性</vt:lpstr>
      <vt:lpstr>PowerPoint 演示文稿</vt:lpstr>
      <vt:lpstr>PowerPoint 演示文稿</vt:lpstr>
      <vt:lpstr>细胞的全能性</vt:lpstr>
      <vt:lpstr>2. 植物组织培养</vt:lpstr>
      <vt:lpstr>PowerPoint 演示文稿</vt:lpstr>
      <vt:lpstr>PowerPoint 演示文稿</vt:lpstr>
      <vt:lpstr>植物组织培养的培养基</vt:lpstr>
      <vt:lpstr>相关问题</vt:lpstr>
      <vt:lpstr>相关问题</vt:lpstr>
      <vt:lpstr>相关问题</vt:lpstr>
      <vt:lpstr>植物组织培养的概念</vt:lpstr>
      <vt:lpstr>PowerPoint 演示文稿</vt:lpstr>
      <vt:lpstr>3. 植物体细胞杂交技术</vt:lpstr>
      <vt:lpstr>相关问题</vt:lpstr>
      <vt:lpstr>3. 植物体细胞杂交技术</vt:lpstr>
      <vt:lpstr>PowerPoint 演示文稿</vt:lpstr>
      <vt:lpstr>植物体细胞杂交的概念</vt:lpstr>
      <vt:lpstr>问题</vt:lpstr>
      <vt:lpstr>问题</vt:lpstr>
      <vt:lpstr>异想天开</vt:lpstr>
      <vt:lpstr>PowerPoint 演示文稿</vt:lpstr>
      <vt:lpstr>PowerPoint 演示文稿</vt:lpstr>
      <vt:lpstr>4. 植物细胞工程的实际应用</vt:lpstr>
      <vt:lpstr>微型繁殖</vt:lpstr>
      <vt:lpstr>作物脱毒</vt:lpstr>
      <vt:lpstr>人工种子</vt:lpstr>
      <vt:lpstr>作物新品种的培育</vt:lpstr>
      <vt:lpstr>单倍体育种</vt:lpstr>
      <vt:lpstr>单倍体育种</vt:lpstr>
      <vt:lpstr>单倍体育种</vt:lpstr>
      <vt:lpstr>突变体的利用</vt:lpstr>
      <vt:lpstr>细胞产物的工厂化生产</vt:lpstr>
      <vt:lpstr>二、动物细胞工程 </vt:lpstr>
      <vt:lpstr>    </vt:lpstr>
      <vt:lpstr>    </vt:lpstr>
      <vt:lpstr>动物细胞培养的过程</vt:lpstr>
      <vt:lpstr>PowerPoint 演示文稿</vt:lpstr>
      <vt:lpstr>动物细胞生长特性</vt:lpstr>
      <vt:lpstr>动物细胞生长特性</vt:lpstr>
      <vt:lpstr>PowerPoint 演示文稿</vt:lpstr>
      <vt:lpstr>PowerPoint 演示文稿</vt:lpstr>
      <vt:lpstr>PowerPoint 演示文稿</vt:lpstr>
      <vt:lpstr>细胞培养用品</vt:lpstr>
      <vt:lpstr>动物细胞培养条件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vt:lpstr>
      <vt:lpstr>PowerPoint 演示文稿</vt:lpstr>
      <vt:lpstr>  核移植：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灭活病毒诱导细胞融合的原理：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1984年诺贝尔生理学或医学奖</vt:lpstr>
      <vt:lpstr>PowerPoint 演示文稿</vt:lpstr>
      <vt:lpstr>PowerPoint 演示文稿</vt:lpstr>
      <vt:lpstr>PowerPoint 演示文稿</vt:lpstr>
      <vt:lpstr>PowerPoint 演示文稿</vt:lpstr>
      <vt:lpstr>小结</vt:lpstr>
      <vt:lpstr>小结</vt:lpstr>
      <vt:lpstr>小结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rdingyan2008@xjtu.edu.cn</dc:creator>
  <cp:lastModifiedBy>馨桐 肖</cp:lastModifiedBy>
  <cp:revision>100</cp:revision>
  <dcterms:created xsi:type="dcterms:W3CDTF">2020-03-27T03:21:13Z</dcterms:created>
  <dcterms:modified xsi:type="dcterms:W3CDTF">2024-06-09T10:00:14Z</dcterms:modified>
</cp:coreProperties>
</file>